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61" r:id="rId3"/>
    <p:sldId id="262" r:id="rId4"/>
    <p:sldId id="263" r:id="rId5"/>
    <p:sldId id="264" r:id="rId6"/>
    <p:sldId id="265" r:id="rId7"/>
    <p:sldId id="266" r:id="rId8"/>
    <p:sldId id="268" r:id="rId9"/>
    <p:sldId id="269" r:id="rId10"/>
    <p:sldId id="270" r:id="rId11"/>
    <p:sldId id="271" r:id="rId12"/>
    <p:sldId id="272" r:id="rId13"/>
    <p:sldId id="273" r:id="rId14"/>
    <p:sldId id="274" r:id="rId15"/>
    <p:sldId id="275" r:id="rId16"/>
    <p:sldId id="276" r:id="rId17"/>
    <p:sldId id="277"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119888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fontAlgn="base" hangingPunct="1">
                <a:spcBef>
                  <a:spcPct val="0"/>
                </a:spcBef>
                <a:spcAft>
                  <a:spcPct val="0"/>
                </a:spcAft>
                <a:defRPr/>
              </a:pPr>
              <a:endParaRPr lang="en-US" altLang="en-US" sz="2400">
                <a:solidFill>
                  <a:srgbClr val="000000"/>
                </a:solidFill>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fontAlgn="base" hangingPunct="1">
                <a:spcBef>
                  <a:spcPct val="0"/>
                </a:spcBef>
                <a:spcAft>
                  <a:spcPct val="0"/>
                </a:spcAft>
                <a:defRPr/>
              </a:pPr>
              <a:endParaRPr lang="en-US" altLang="en-US" sz="2400">
                <a:solidFill>
                  <a:srgbClr val="000000"/>
                </a:solidFill>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T0" fmla="*/ 0 w 4917"/>
                <a:gd name="T1" fmla="*/ 0 h 1000"/>
                <a:gd name="T2" fmla="*/ 354093 w 4917"/>
                <a:gd name="T3" fmla="*/ 0 h 1000"/>
                <a:gd name="T4" fmla="*/ 394250 w 4917"/>
                <a:gd name="T5" fmla="*/ 40226 h 1000"/>
                <a:gd name="T6" fmla="*/ 354172 w 4917"/>
                <a:gd name="T7" fmla="*/ 80301 h 1000"/>
                <a:gd name="T8" fmla="*/ 0 w 4917"/>
                <a:gd name="T9" fmla="*/ 80317 h 1000"/>
                <a:gd name="T10" fmla="*/ 0 60000 65536"/>
                <a:gd name="T11" fmla="*/ 0 60000 65536"/>
                <a:gd name="T12" fmla="*/ 0 60000 65536"/>
                <a:gd name="T13" fmla="*/ 0 60000 65536"/>
                <a:gd name="T14" fmla="*/ 0 60000 65536"/>
                <a:gd name="T15" fmla="*/ 0 w 4917"/>
                <a:gd name="T16" fmla="*/ 0 h 1000"/>
                <a:gd name="T17" fmla="*/ 2459 w 4917"/>
                <a:gd name="T18" fmla="*/ 1000 h 1000"/>
              </a:gdLst>
              <a:ahLst/>
              <a:cxnLst>
                <a:cxn ang="T10">
                  <a:pos x="T0" y="T1"/>
                </a:cxn>
                <a:cxn ang="T11">
                  <a:pos x="T2" y="T3"/>
                </a:cxn>
                <a:cxn ang="T12">
                  <a:pos x="T4" y="T5"/>
                </a:cxn>
                <a:cxn ang="T13">
                  <a:pos x="T6" y="T7"/>
                </a:cxn>
                <a:cxn ang="T14">
                  <a:pos x="T8" y="T9"/>
                </a:cxn>
              </a:cxnLst>
              <a:rect l="T15" t="T16" r="T17" b="T18"/>
              <a:pathLst>
                <a:path w="4917" h="1000">
                  <a:moveTo>
                    <a:pt x="0" y="0"/>
                  </a:moveTo>
                  <a:lnTo>
                    <a:pt x="4416" y="0"/>
                  </a:lnTo>
                  <a:cubicBezTo>
                    <a:pt x="4693" y="0"/>
                    <a:pt x="4917" y="223"/>
                    <a:pt x="4917" y="500"/>
                  </a:cubicBezTo>
                  <a:cubicBezTo>
                    <a:pt x="4917" y="776"/>
                    <a:pt x="4693" y="999"/>
                    <a:pt x="4417" y="999"/>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1800">
                <a:solidFill>
                  <a:srgbClr val="000000"/>
                </a:solidFill>
                <a:ea typeface="ＭＳ Ｐゴシック" pitchFamily="34" charset="-128"/>
              </a:endParaRPr>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1800">
                <a:solidFill>
                  <a:srgbClr val="000000"/>
                </a:solidFill>
                <a:ea typeface="ＭＳ Ｐゴシック" pitchFamily="34" charset="-128"/>
              </a:endParaRPr>
            </a:p>
          </p:txBody>
        </p:sp>
      </p:grpSp>
      <p:sp>
        <p:nvSpPr>
          <p:cNvPr id="20487" name="Rectangle 7"/>
          <p:cNvSpPr>
            <a:spLocks noGrp="1" noChangeArrowheads="1"/>
          </p:cNvSpPr>
          <p:nvPr>
            <p:ph type="ctrTitle"/>
          </p:nvPr>
        </p:nvSpPr>
        <p:spPr>
          <a:xfrm>
            <a:off x="304800" y="1427164"/>
            <a:ext cx="10769600" cy="1609725"/>
          </a:xfrm>
        </p:spPr>
        <p:txBody>
          <a:bodyPr/>
          <a:lstStyle>
            <a:lvl1pPr>
              <a:defRPr sz="4600"/>
            </a:lvl1pPr>
          </a:lstStyle>
          <a:p>
            <a:r>
              <a:rPr lang="en-US"/>
              <a:t>Click to edit Master title style</a:t>
            </a:r>
          </a:p>
        </p:txBody>
      </p:sp>
      <p:sp>
        <p:nvSpPr>
          <p:cNvPr id="20488" name="Rectangle 8"/>
          <p:cNvSpPr>
            <a:spLocks noGrp="1" noChangeArrowheads="1"/>
          </p:cNvSpPr>
          <p:nvPr>
            <p:ph type="subTitle" idx="1"/>
          </p:nvPr>
        </p:nvSpPr>
        <p:spPr>
          <a:xfrm>
            <a:off x="1422400" y="3441700"/>
            <a:ext cx="8839200" cy="1676400"/>
          </a:xfrm>
        </p:spPr>
        <p:txBody>
          <a:bodyPr/>
          <a:lstStyle>
            <a:lvl1pPr marL="0" indent="0">
              <a:buFont typeface="Wingdings" charset="2"/>
              <a:buNone/>
              <a:defRPr/>
            </a:lvl1pPr>
          </a:lstStyle>
          <a:p>
            <a:r>
              <a:rPr lang="en-US"/>
              <a:t>Click to edit Master subtitle style</a:t>
            </a:r>
          </a:p>
        </p:txBody>
      </p:sp>
      <p:sp>
        <p:nvSpPr>
          <p:cNvPr id="9" name="Rectangle 9"/>
          <p:cNvSpPr>
            <a:spLocks noGrp="1" noChangeArrowheads="1"/>
          </p:cNvSpPr>
          <p:nvPr>
            <p:ph type="dt" sz="half" idx="10"/>
          </p:nvPr>
        </p:nvSpPr>
        <p:spPr>
          <a:xfrm>
            <a:off x="609600" y="6248400"/>
            <a:ext cx="2844800" cy="471488"/>
          </a:xfrm>
        </p:spPr>
        <p:txBody>
          <a:bodyPr/>
          <a:lstStyle>
            <a:lvl1pPr>
              <a:defRPr/>
            </a:lvl1pPr>
          </a:lstStyle>
          <a:p>
            <a:pPr>
              <a:defRPr/>
            </a:pPr>
            <a:endParaRPr lang="en-US">
              <a:solidFill>
                <a:srgbClr val="000000"/>
              </a:solidFill>
            </a:endParaRPr>
          </a:p>
        </p:txBody>
      </p:sp>
      <p:sp>
        <p:nvSpPr>
          <p:cNvPr id="10" name="Rectangle 10"/>
          <p:cNvSpPr>
            <a:spLocks noGrp="1" noChangeArrowheads="1"/>
          </p:cNvSpPr>
          <p:nvPr>
            <p:ph type="ftr" sz="quarter" idx="11"/>
          </p:nvPr>
        </p:nvSpPr>
        <p:spPr>
          <a:xfrm>
            <a:off x="4165600" y="6253163"/>
            <a:ext cx="3860800" cy="457200"/>
          </a:xfrm>
        </p:spPr>
        <p:txBody>
          <a:bodyPr/>
          <a:lstStyle>
            <a:lvl1pPr>
              <a:defRPr/>
            </a:lvl1pPr>
          </a:lstStyle>
          <a:p>
            <a:pPr>
              <a:defRPr/>
            </a:pPr>
            <a:endParaRPr lang="en-US">
              <a:solidFill>
                <a:srgbClr val="000000"/>
              </a:solidFill>
            </a:endParaRPr>
          </a:p>
        </p:txBody>
      </p:sp>
      <p:sp>
        <p:nvSpPr>
          <p:cNvPr id="11" name="Rectangle 11"/>
          <p:cNvSpPr>
            <a:spLocks noGrp="1" noChangeArrowheads="1"/>
          </p:cNvSpPr>
          <p:nvPr>
            <p:ph type="sldNum" sz="quarter" idx="12"/>
          </p:nvPr>
        </p:nvSpPr>
        <p:spPr>
          <a:xfrm>
            <a:off x="8737600" y="6248400"/>
            <a:ext cx="2844800" cy="471488"/>
          </a:xfrm>
        </p:spPr>
        <p:txBody>
          <a:bodyPr/>
          <a:lstStyle>
            <a:lvl1pPr>
              <a:defRPr/>
            </a:lvl1pPr>
          </a:lstStyle>
          <a:p>
            <a:pPr>
              <a:defRPr/>
            </a:pPr>
            <a:fld id="{86C3749C-AA56-4D78-A938-BE287C360E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5066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417A9EE5-86A2-4226-A858-D3FD3C5B418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07268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00018" y="228600"/>
            <a:ext cx="2779183"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351" y="228600"/>
            <a:ext cx="8136467"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0B1FA28F-B117-4816-9B41-FB7A08C40DD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78057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60352" y="228600"/>
            <a:ext cx="10687049" cy="914400"/>
          </a:xfrm>
        </p:spPr>
        <p:txBody>
          <a:bodyPr/>
          <a:lstStyle/>
          <a:p>
            <a:r>
              <a:rPr lang="en-US"/>
              <a:t>Click to edit Master title style</a:t>
            </a:r>
          </a:p>
        </p:txBody>
      </p:sp>
      <p:sp>
        <p:nvSpPr>
          <p:cNvPr id="3" name="Content Placeholder 2"/>
          <p:cNvSpPr>
            <a:spLocks noGrp="1"/>
          </p:cNvSpPr>
          <p:nvPr>
            <p:ph sz="half" idx="1"/>
          </p:nvPr>
        </p:nvSpPr>
        <p:spPr>
          <a:xfrm>
            <a:off x="812800" y="1600200"/>
            <a:ext cx="105664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2800" y="3886200"/>
            <a:ext cx="105664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0340DCF0-11D9-495B-B0A1-B1D1CA0C8C1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28459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0352" y="228600"/>
            <a:ext cx="10687049" cy="914400"/>
          </a:xfrm>
        </p:spPr>
        <p:txBody>
          <a:bodyPr/>
          <a:lstStyle/>
          <a:p>
            <a:r>
              <a:rPr lang="en-US"/>
              <a:t>Click to edit Master title style</a:t>
            </a:r>
          </a:p>
        </p:txBody>
      </p:sp>
      <p:sp>
        <p:nvSpPr>
          <p:cNvPr id="3" name="Table Placeholder 2"/>
          <p:cNvSpPr>
            <a:spLocks noGrp="1"/>
          </p:cNvSpPr>
          <p:nvPr>
            <p:ph type="tbl" idx="1"/>
          </p:nvPr>
        </p:nvSpPr>
        <p:spPr>
          <a:xfrm>
            <a:off x="812800" y="1600200"/>
            <a:ext cx="10566400" cy="4419600"/>
          </a:xfrm>
        </p:spPr>
        <p:txBody>
          <a:bodyPr/>
          <a:lstStyle/>
          <a:p>
            <a:pPr lvl="0"/>
            <a:endParaRPr lang="en-US" noProof="0"/>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6A6D64DC-38D4-4A65-B38F-ADB2324F79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9588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0" y="6567488"/>
            <a:ext cx="12192000" cy="290512"/>
          </a:xfrm>
          <a:prstGeom prst="rect">
            <a:avLst/>
          </a:prstGeom>
          <a:solidFill>
            <a:schemeClr val="accent6"/>
          </a:solidFill>
          <a:ln/>
        </p:spPr>
        <p:txBody>
          <a:bodyPr/>
          <a:lstStyle/>
          <a:p>
            <a:pPr marL="1187450" fontAlgn="base">
              <a:spcBef>
                <a:spcPct val="0"/>
              </a:spcBef>
              <a:spcAft>
                <a:spcPct val="0"/>
              </a:spcAft>
              <a:defRPr/>
            </a:pPr>
            <a:r>
              <a:rPr lang="en-US" sz="1100" dirty="0">
                <a:solidFill>
                  <a:srgbClr val="FFFFFF"/>
                </a:solidFill>
                <a:ea typeface="ＭＳ Ｐゴシック" pitchFamily="34" charset="-128"/>
              </a:rPr>
              <a:t>American Institute of CPAs</a:t>
            </a:r>
          </a:p>
        </p:txBody>
      </p:sp>
      <p:sp>
        <p:nvSpPr>
          <p:cNvPr id="3" name="Rectangle 2"/>
          <p:cNvSpPr/>
          <p:nvPr userDrawn="1"/>
        </p:nvSpPr>
        <p:spPr>
          <a:xfrm>
            <a:off x="0" y="0"/>
            <a:ext cx="12192000" cy="13335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a typeface="ＭＳ Ｐゴシック" pitchFamily="-64" charset="-128"/>
              <a:cs typeface="ＭＳ Ｐゴシック" pitchFamily="-64" charset="-128"/>
            </a:endParaRPr>
          </a:p>
        </p:txBody>
      </p:sp>
      <p:pic>
        <p:nvPicPr>
          <p:cNvPr id="4" name="Picture 12" descr="AICPA Web_wht.eps"/>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4267" y="6599238"/>
            <a:ext cx="857251"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6"/>
          <p:cNvSpPr>
            <a:spLocks noGrp="1"/>
          </p:cNvSpPr>
          <p:nvPr>
            <p:ph type="sldNum" sz="quarter" idx="10"/>
          </p:nvPr>
        </p:nvSpPr>
        <p:spPr/>
        <p:txBody>
          <a:bodyPr/>
          <a:lstStyle>
            <a:lvl1pPr>
              <a:defRPr/>
            </a:lvl1pPr>
          </a:lstStyle>
          <a:p>
            <a:pPr>
              <a:defRPr/>
            </a:pPr>
            <a:fld id="{FED50BF6-88FA-4751-BD09-CFE2AA04099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7407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A71CD87F-9071-4DAD-A9E1-DDD3FCC3D99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2643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fld id="{AF55B3F7-95DD-4D6C-A93B-5F4337A3ED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8356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600200"/>
            <a:ext cx="5181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181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005DBA51-C6CC-46F2-9429-AC12D4390C0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21614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0"/>
          <p:cNvSpPr>
            <a:spLocks noGrp="1" noChangeArrowheads="1"/>
          </p:cNvSpPr>
          <p:nvPr>
            <p:ph type="sldNum" sz="quarter" idx="12"/>
          </p:nvPr>
        </p:nvSpPr>
        <p:spPr>
          <a:ln/>
        </p:spPr>
        <p:txBody>
          <a:bodyPr/>
          <a:lstStyle>
            <a:lvl1pPr>
              <a:defRPr/>
            </a:lvl1pPr>
          </a:lstStyle>
          <a:p>
            <a:pPr>
              <a:defRPr/>
            </a:pPr>
            <a:fld id="{D614C220-A5DA-4164-9247-A6DC54B096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30568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0"/>
          <p:cNvSpPr>
            <a:spLocks noGrp="1" noChangeArrowheads="1"/>
          </p:cNvSpPr>
          <p:nvPr>
            <p:ph type="sldNum" sz="quarter" idx="12"/>
          </p:nvPr>
        </p:nvSpPr>
        <p:spPr>
          <a:ln/>
        </p:spPr>
        <p:txBody>
          <a:bodyPr/>
          <a:lstStyle>
            <a:lvl1pPr>
              <a:defRPr/>
            </a:lvl1pPr>
          </a:lstStyle>
          <a:p>
            <a:pPr>
              <a:defRPr/>
            </a:pPr>
            <a:fld id="{DF9C07CC-2C67-414E-9D64-13B45D3E8B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06708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0"/>
          <p:cNvSpPr>
            <a:spLocks noGrp="1" noChangeArrowheads="1"/>
          </p:cNvSpPr>
          <p:nvPr>
            <p:ph type="sldNum" sz="quarter" idx="12"/>
          </p:nvPr>
        </p:nvSpPr>
        <p:spPr>
          <a:ln/>
        </p:spPr>
        <p:txBody>
          <a:bodyPr/>
          <a:lstStyle>
            <a:lvl1pPr>
              <a:defRPr/>
            </a:lvl1pPr>
          </a:lstStyle>
          <a:p>
            <a:pPr>
              <a:defRPr/>
            </a:pPr>
            <a:fld id="{4F542DE9-F264-4F26-9299-C7A6B52B8F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2386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404F5C01-5E15-43B6-9802-197AAC33552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5722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fld id="{C8D30738-4AC7-4219-8444-EBBBF05C92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35517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115824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fontAlgn="base" hangingPunct="1">
                <a:spcBef>
                  <a:spcPct val="0"/>
                </a:spcBef>
                <a:spcAft>
                  <a:spcPct val="0"/>
                </a:spcAft>
                <a:defRPr/>
              </a:pPr>
              <a:endParaRPr lang="en-US" altLang="en-US" sz="2400">
                <a:solidFill>
                  <a:srgbClr val="000000"/>
                </a:solidFill>
                <a:latin typeface="Times New Roman"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 w 7000"/>
                <a:gd name="T3" fmla="*/ 0 h 1000"/>
                <a:gd name="T4" fmla="*/ 2 w 7000"/>
                <a:gd name="T5" fmla="*/ 2 h 1000"/>
                <a:gd name="T6" fmla="*/ 2 w 7000"/>
                <a:gd name="T7" fmla="*/ 2 h 1000"/>
                <a:gd name="T8" fmla="*/ 0 w 7000"/>
                <a:gd name="T9" fmla="*/ 2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999"/>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sz="1800">
                <a:solidFill>
                  <a:srgbClr val="000000"/>
                </a:solidFill>
                <a:ea typeface="ＭＳ Ｐゴシック" pitchFamily="34" charset="-128"/>
              </a:endParaRPr>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1800">
                <a:solidFill>
                  <a:srgbClr val="000000"/>
                </a:solidFill>
                <a:ea typeface="ＭＳ Ｐゴシック" pitchFamily="34" charset="-128"/>
              </a:endParaRPr>
            </a:p>
          </p:txBody>
        </p:sp>
      </p:grpSp>
      <p:sp>
        <p:nvSpPr>
          <p:cNvPr id="1027" name="Rectangle 6"/>
          <p:cNvSpPr>
            <a:spLocks noGrp="1" noChangeArrowheads="1"/>
          </p:cNvSpPr>
          <p:nvPr>
            <p:ph type="title"/>
          </p:nvPr>
        </p:nvSpPr>
        <p:spPr bwMode="auto">
          <a:xfrm>
            <a:off x="260352" y="228600"/>
            <a:ext cx="10687049"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7"/>
          <p:cNvSpPr>
            <a:spLocks noGrp="1" noChangeArrowheads="1"/>
          </p:cNvSpPr>
          <p:nvPr>
            <p:ph type="body" idx="1"/>
          </p:nvPr>
        </p:nvSpPr>
        <p:spPr bwMode="auto">
          <a:xfrm>
            <a:off x="812800" y="1600200"/>
            <a:ext cx="10566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464" name="Rectangle 8"/>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fontAlgn="base">
              <a:spcBef>
                <a:spcPct val="0"/>
              </a:spcBef>
              <a:spcAft>
                <a:spcPct val="0"/>
              </a:spcAft>
              <a:defRPr/>
            </a:pPr>
            <a:endParaRPr lang="en-US">
              <a:solidFill>
                <a:srgbClr val="000000"/>
              </a:solidFill>
            </a:endParaRPr>
          </a:p>
        </p:txBody>
      </p:sp>
      <p:sp>
        <p:nvSpPr>
          <p:cNvPr id="19465" name="Rectangle 9"/>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ea typeface="+mn-ea"/>
                <a:cs typeface="+mn-cs"/>
              </a:defRPr>
            </a:lvl1pPr>
          </a:lstStyle>
          <a:p>
            <a:pPr fontAlgn="base">
              <a:spcBef>
                <a:spcPct val="0"/>
              </a:spcBef>
              <a:spcAft>
                <a:spcPct val="0"/>
              </a:spcAft>
              <a:defRPr/>
            </a:pPr>
            <a:endParaRPr lang="en-US">
              <a:solidFill>
                <a:srgbClr val="000000"/>
              </a:solidFill>
            </a:endParaRPr>
          </a:p>
        </p:txBody>
      </p:sp>
      <p:sp>
        <p:nvSpPr>
          <p:cNvPr id="19466" name="Rectangle 10"/>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fontAlgn="base">
              <a:spcBef>
                <a:spcPct val="0"/>
              </a:spcBef>
              <a:spcAft>
                <a:spcPct val="0"/>
              </a:spcAft>
              <a:defRPr/>
            </a:pPr>
            <a:fld id="{306C0B04-947D-4A56-9B80-78CC5865CD89}" type="slidenum">
              <a:rPr lang="en-US">
                <a:solidFill>
                  <a:srgbClr val="000000"/>
                </a:solidFill>
                <a:ea typeface="ＭＳ Ｐゴシック" pitchFamily="34" charset="-128"/>
              </a:rPr>
              <a:pPr fontAlgn="base">
                <a:spcBef>
                  <a:spcPct val="0"/>
                </a:spcBef>
                <a:spcAft>
                  <a:spcPct val="0"/>
                </a:spcAft>
                <a:defRPr/>
              </a:pPr>
              <a:t>‹#›</a:t>
            </a:fld>
            <a:endParaRPr lang="en-US">
              <a:solidFill>
                <a:srgbClr val="000000"/>
              </a:solidFill>
              <a:ea typeface="ＭＳ Ｐゴシック" pitchFamily="34" charset="-128"/>
            </a:endParaRPr>
          </a:p>
        </p:txBody>
      </p:sp>
    </p:spTree>
    <p:extLst>
      <p:ext uri="{BB962C8B-B14F-4D97-AF65-F5344CB8AC3E}">
        <p14:creationId xmlns:p14="http://schemas.microsoft.com/office/powerpoint/2010/main" val="7587119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l" rtl="0" eaLnBrk="0" fontAlgn="base" hangingPunct="0">
        <a:spcBef>
          <a:spcPct val="0"/>
        </a:spcBef>
        <a:spcAft>
          <a:spcPct val="0"/>
        </a:spcAft>
        <a:defRPr sz="42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200">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4200">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4200">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4200">
          <a:solidFill>
            <a:schemeClr val="tx2"/>
          </a:solidFill>
          <a:latin typeface="Arial" charset="0"/>
          <a:ea typeface="ＭＳ Ｐゴシック" charset="-128"/>
          <a:cs typeface="ＭＳ Ｐゴシック" charset="-128"/>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ea typeface="ＭＳ Ｐゴシック" charset="-128"/>
          <a:cs typeface="ＭＳ Ｐゴシック"/>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ea typeface="ＭＳ Ｐゴシック" charset="-128"/>
          <a:cs typeface="ＭＳ Ｐゴシック"/>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ea typeface="ＭＳ Ｐゴシック" charset="-128"/>
          <a:cs typeface="ＭＳ Ｐゴシック"/>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ea typeface="ＭＳ Ｐゴシック" charset="-128"/>
          <a:cs typeface="ＭＳ Ｐゴシック"/>
        </a:defRPr>
      </a:lvl5pPr>
      <a:lvl6pPr marL="2514600" indent="-228600" algn="l" rtl="0" fontAlgn="base">
        <a:spcBef>
          <a:spcPct val="20000"/>
        </a:spcBef>
        <a:spcAft>
          <a:spcPct val="0"/>
        </a:spcAft>
        <a:buClr>
          <a:schemeClr val="bg2"/>
        </a:buClr>
        <a:buSzPct val="40000"/>
        <a:buFont typeface="Wingdings" charset="2"/>
        <a:buChar char="l"/>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bg2"/>
        </a:buClr>
        <a:buSzPct val="40000"/>
        <a:buFont typeface="Wingdings" charset="2"/>
        <a:buChar char="l"/>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bg2"/>
        </a:buClr>
        <a:buSzPct val="40000"/>
        <a:buFont typeface="Wingdings" charset="2"/>
        <a:buChar char="l"/>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bg2"/>
        </a:buClr>
        <a:buSzPct val="40000"/>
        <a:buFont typeface="Wingdings" charset="2"/>
        <a:buChar char="l"/>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idx="4294967295"/>
          </p:nvPr>
        </p:nvSpPr>
        <p:spPr>
          <a:xfrm>
            <a:off x="1752599" y="1427164"/>
            <a:ext cx="9668069" cy="1609725"/>
          </a:xfrm>
        </p:spPr>
        <p:txBody>
          <a:bodyPr/>
          <a:lstStyle/>
          <a:p>
            <a:pPr algn="ctr" eaLnBrk="1" hangingPunct="1"/>
            <a:r>
              <a:rPr lang="en-US" altLang="en-US" sz="4600" dirty="0">
                <a:ea typeface="ＭＳ Ｐゴシック" pitchFamily="34" charset="-128"/>
              </a:rPr>
              <a:t> </a:t>
            </a:r>
            <a:r>
              <a:rPr lang="en-US" altLang="en-US" sz="4600" dirty="0">
                <a:latin typeface="Angsana New" panose="02020603050405020304" pitchFamily="18" charset="-34"/>
                <a:ea typeface="ＭＳ Ｐゴシック" pitchFamily="34" charset="-128"/>
                <a:cs typeface="Angsana New" panose="02020603050405020304" pitchFamily="18" charset="-34"/>
              </a:rPr>
              <a:t>Lesson 4 </a:t>
            </a:r>
            <a:br>
              <a:rPr lang="en-US" altLang="en-US" sz="4600" dirty="0">
                <a:latin typeface="Angsana New" panose="02020603050405020304" pitchFamily="18" charset="-34"/>
                <a:ea typeface="ＭＳ Ｐゴシック" pitchFamily="34" charset="-128"/>
                <a:cs typeface="Angsana New" panose="02020603050405020304" pitchFamily="18" charset="-34"/>
              </a:rPr>
            </a:br>
            <a:r>
              <a:rPr lang="en-US" altLang="en-US" sz="4600" dirty="0">
                <a:latin typeface="Angsana New" panose="02020603050405020304" pitchFamily="18" charset="-34"/>
                <a:ea typeface="ＭＳ Ｐゴシック" pitchFamily="34" charset="-128"/>
                <a:cs typeface="Angsana New" panose="02020603050405020304" pitchFamily="18" charset="-34"/>
              </a:rPr>
              <a:t>Management skills for negotiation</a:t>
            </a:r>
          </a:p>
        </p:txBody>
      </p:sp>
    </p:spTree>
    <p:extLst>
      <p:ext uri="{BB962C8B-B14F-4D97-AF65-F5344CB8AC3E}">
        <p14:creationId xmlns:p14="http://schemas.microsoft.com/office/powerpoint/2010/main" val="3059189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T</a:t>
            </a:r>
            <a:br>
              <a:rPr lang="en-US" sz="4800"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There are no “</a:t>
            </a:r>
            <a:r>
              <a:rPr lang="en-US" sz="4800" b="1" dirty="0" err="1">
                <a:solidFill>
                  <a:srgbClr val="FF0000"/>
                </a:solidFill>
                <a:latin typeface="Angsana New" panose="02020603050405020304" pitchFamily="18" charset="-34"/>
                <a:cs typeface="Angsana New" panose="02020603050405020304" pitchFamily="18" charset="-34"/>
              </a:rPr>
              <a:t>give-aways</a:t>
            </a:r>
            <a:r>
              <a:rPr lang="en-US" sz="4800" b="1" dirty="0">
                <a:solidFill>
                  <a:srgbClr val="FF0000"/>
                </a:solidFill>
                <a:latin typeface="Angsana New" panose="02020603050405020304" pitchFamily="18" charset="-34"/>
                <a:cs typeface="Angsana New" panose="02020603050405020304" pitchFamily="18" charset="-34"/>
              </a:rPr>
              <a:t>” in negotiation</a:t>
            </a:r>
          </a:p>
        </p:txBody>
      </p:sp>
      <p:sp>
        <p:nvSpPr>
          <p:cNvPr id="3" name="Content Placeholder 2"/>
          <p:cNvSpPr>
            <a:spLocks noGrp="1"/>
          </p:cNvSpPr>
          <p:nvPr>
            <p:ph sz="quarter" idx="4294967295"/>
          </p:nvPr>
        </p:nvSpPr>
        <p:spPr>
          <a:xfrm>
            <a:off x="634481" y="1626079"/>
            <a:ext cx="11206065" cy="3605842"/>
          </a:xfrm>
          <a:prstGeom prst="rect">
            <a:avLst/>
          </a:prstGeom>
        </p:spPr>
        <p:txBody>
          <a:bodyPr>
            <a:normAutofit/>
          </a:bodyPr>
          <a:lstStyle/>
          <a:p>
            <a:r>
              <a:rPr lang="en-US" sz="4000" cap="none" dirty="0">
                <a:latin typeface="Angsana New" panose="02020603050405020304" pitchFamily="18" charset="-34"/>
                <a:cs typeface="Angsana New" panose="02020603050405020304" pitchFamily="18" charset="-34"/>
              </a:rPr>
              <a:t>The temptation is to give away the lowest priority items – and get nothing in return for them.  Remember, just because an item doesn’t have much value to you, doesn’t mean it won’t have a HIGH value to the other party.</a:t>
            </a:r>
          </a:p>
          <a:p>
            <a:pPr marL="530352" lvl="1" indent="0">
              <a:buNone/>
            </a:pPr>
            <a:endParaRPr lang="en-US" dirty="0"/>
          </a:p>
        </p:txBody>
      </p:sp>
    </p:spTree>
    <p:extLst>
      <p:ext uri="{BB962C8B-B14F-4D97-AF65-F5344CB8AC3E}">
        <p14:creationId xmlns:p14="http://schemas.microsoft.com/office/powerpoint/2010/main" val="3851111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H</a:t>
            </a:r>
            <a:br>
              <a:rPr lang="en-US" sz="4800"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Help me help you</a:t>
            </a:r>
          </a:p>
        </p:txBody>
      </p:sp>
      <p:sp>
        <p:nvSpPr>
          <p:cNvPr id="3" name="Content Placeholder 2"/>
          <p:cNvSpPr>
            <a:spLocks noGrp="1"/>
          </p:cNvSpPr>
          <p:nvPr>
            <p:ph sz="quarter" idx="4294967295"/>
          </p:nvPr>
        </p:nvSpPr>
        <p:spPr>
          <a:xfrm>
            <a:off x="419877" y="1698172"/>
            <a:ext cx="11187404" cy="3605842"/>
          </a:xfrm>
          <a:prstGeom prst="rect">
            <a:avLst/>
          </a:prstGeom>
        </p:spPr>
        <p:txBody>
          <a:bodyPr>
            <a:normAutofit/>
          </a:bodyPr>
          <a:lstStyle/>
          <a:p>
            <a:r>
              <a:rPr lang="en-US" sz="4400" cap="none" dirty="0">
                <a:latin typeface="Angsana New" panose="02020603050405020304" pitchFamily="18" charset="-34"/>
                <a:cs typeface="Angsana New" panose="02020603050405020304" pitchFamily="18" charset="-34"/>
              </a:rPr>
              <a:t>In a negotiation, you have to know what the other party wants.  Once you know their interests, you can use that information to create an “expand the pie” approach to the negotiation process.</a:t>
            </a:r>
          </a:p>
          <a:p>
            <a:pPr marL="530352" lvl="1" indent="0">
              <a:buNone/>
            </a:pPr>
            <a:endParaRPr lang="en-US" dirty="0"/>
          </a:p>
        </p:txBody>
      </p:sp>
    </p:spTree>
    <p:extLst>
      <p:ext uri="{BB962C8B-B14F-4D97-AF65-F5344CB8AC3E}">
        <p14:creationId xmlns:p14="http://schemas.microsoft.com/office/powerpoint/2010/main" val="1436184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H</a:t>
            </a:r>
            <a:br>
              <a:rPr lang="en-US" sz="4800"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Help me help you</a:t>
            </a:r>
          </a:p>
        </p:txBody>
      </p:sp>
      <p:sp>
        <p:nvSpPr>
          <p:cNvPr id="3" name="Content Placeholder 2"/>
          <p:cNvSpPr>
            <a:spLocks noGrp="1"/>
          </p:cNvSpPr>
          <p:nvPr>
            <p:ph sz="quarter" idx="4294967295"/>
          </p:nvPr>
        </p:nvSpPr>
        <p:spPr>
          <a:xfrm>
            <a:off x="506964" y="1698172"/>
            <a:ext cx="11178072" cy="3605842"/>
          </a:xfrm>
          <a:prstGeom prst="rect">
            <a:avLst/>
          </a:prstGeom>
        </p:spPr>
        <p:txBody>
          <a:bodyPr>
            <a:normAutofit fontScale="92500" lnSpcReduction="10000"/>
          </a:bodyPr>
          <a:lstStyle/>
          <a:p>
            <a:r>
              <a:rPr lang="en-US" sz="4400" cap="none" dirty="0">
                <a:latin typeface="Angsana New" panose="02020603050405020304" pitchFamily="18" charset="-34"/>
                <a:cs typeface="Angsana New" panose="02020603050405020304" pitchFamily="18" charset="-34"/>
              </a:rPr>
              <a:t>How do you accomplish this?</a:t>
            </a:r>
          </a:p>
          <a:p>
            <a:pPr lvl="1"/>
            <a:r>
              <a:rPr lang="en-US" sz="4400" cap="none" dirty="0">
                <a:latin typeface="Angsana New" panose="02020603050405020304" pitchFamily="18" charset="-34"/>
                <a:cs typeface="Angsana New" panose="02020603050405020304" pitchFamily="18" charset="-34"/>
              </a:rPr>
              <a:t>You have to “sell your vision” for the outcome of the negotiation.  </a:t>
            </a:r>
          </a:p>
          <a:p>
            <a:pPr lvl="1"/>
            <a:r>
              <a:rPr lang="en-US" sz="4400" cap="none" dirty="0">
                <a:latin typeface="Angsana New" panose="02020603050405020304" pitchFamily="18" charset="-34"/>
                <a:cs typeface="Angsana New" panose="02020603050405020304" pitchFamily="18" charset="-34"/>
              </a:rPr>
              <a:t>You have to actively engage with the other party.</a:t>
            </a:r>
          </a:p>
          <a:p>
            <a:pPr lvl="1"/>
            <a:r>
              <a:rPr lang="en-US" sz="4400" cap="none" dirty="0">
                <a:latin typeface="Angsana New" panose="02020603050405020304" pitchFamily="18" charset="-34"/>
                <a:cs typeface="Angsana New" panose="02020603050405020304" pitchFamily="18" charset="-34"/>
              </a:rPr>
              <a:t>You have to learn how to ask information-gathering questions.</a:t>
            </a:r>
          </a:p>
          <a:p>
            <a:pPr lvl="1"/>
            <a:r>
              <a:rPr lang="en-US" sz="4400" cap="none" dirty="0">
                <a:latin typeface="Angsana New" panose="02020603050405020304" pitchFamily="18" charset="-34"/>
                <a:cs typeface="Angsana New" panose="02020603050405020304" pitchFamily="18" charset="-34"/>
              </a:rPr>
              <a:t>You have to be flexible.</a:t>
            </a:r>
          </a:p>
          <a:p>
            <a:pPr marL="530352" lvl="1" indent="0">
              <a:buNone/>
            </a:pPr>
            <a:endParaRPr lang="en-US" dirty="0"/>
          </a:p>
        </p:txBody>
      </p:sp>
    </p:spTree>
    <p:extLst>
      <p:ext uri="{BB962C8B-B14F-4D97-AF65-F5344CB8AC3E}">
        <p14:creationId xmlns:p14="http://schemas.microsoft.com/office/powerpoint/2010/main" val="3157114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U</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Understand Yourself</a:t>
            </a:r>
          </a:p>
        </p:txBody>
      </p:sp>
      <p:sp>
        <p:nvSpPr>
          <p:cNvPr id="3" name="Content Placeholder 2"/>
          <p:cNvSpPr>
            <a:spLocks noGrp="1"/>
          </p:cNvSpPr>
          <p:nvPr>
            <p:ph sz="quarter" idx="4294967295"/>
          </p:nvPr>
        </p:nvSpPr>
        <p:spPr>
          <a:xfrm>
            <a:off x="1371600" y="2286000"/>
            <a:ext cx="9601200" cy="3605842"/>
          </a:xfrm>
          <a:prstGeom prst="rect">
            <a:avLst/>
          </a:prstGeom>
        </p:spPr>
        <p:txBody>
          <a:bodyPr>
            <a:normAutofit/>
          </a:bodyPr>
          <a:lstStyle/>
          <a:p>
            <a:r>
              <a:rPr lang="en-US" sz="4400" cap="none" dirty="0">
                <a:latin typeface="Angsana New" panose="02020603050405020304" pitchFamily="18" charset="-34"/>
                <a:cs typeface="Angsana New" panose="02020603050405020304" pitchFamily="18" charset="-34"/>
              </a:rPr>
              <a:t>To be a successful negotiator, you have to know yourself.  What are your negotiating strengths?  What are your negotiating weaknesses?  What is your tolerance for risk?</a:t>
            </a:r>
          </a:p>
          <a:p>
            <a:pPr marL="530352" lvl="1" indent="0">
              <a:buNone/>
            </a:pPr>
            <a:endParaRPr lang="en-US" dirty="0"/>
          </a:p>
        </p:txBody>
      </p:sp>
    </p:spTree>
    <p:extLst>
      <p:ext uri="{BB962C8B-B14F-4D97-AF65-F5344CB8AC3E}">
        <p14:creationId xmlns:p14="http://schemas.microsoft.com/office/powerpoint/2010/main" val="4161658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U</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Understand Yourself</a:t>
            </a:r>
          </a:p>
        </p:txBody>
      </p:sp>
      <p:sp>
        <p:nvSpPr>
          <p:cNvPr id="3" name="Content Placeholder 2"/>
          <p:cNvSpPr>
            <a:spLocks noGrp="1"/>
          </p:cNvSpPr>
          <p:nvPr>
            <p:ph sz="quarter" idx="4294967295"/>
          </p:nvPr>
        </p:nvSpPr>
        <p:spPr>
          <a:xfrm>
            <a:off x="1371600" y="2286000"/>
            <a:ext cx="10151706" cy="3605842"/>
          </a:xfrm>
          <a:prstGeom prst="rect">
            <a:avLst/>
          </a:prstGeom>
        </p:spPr>
        <p:txBody>
          <a:bodyPr>
            <a:normAutofit fontScale="92500" lnSpcReduction="20000"/>
          </a:bodyPr>
          <a:lstStyle/>
          <a:p>
            <a:r>
              <a:rPr lang="en-US" sz="4800" cap="none" dirty="0">
                <a:latin typeface="Angsana New" panose="02020603050405020304" pitchFamily="18" charset="-34"/>
                <a:cs typeface="Angsana New" panose="02020603050405020304" pitchFamily="18" charset="-34"/>
              </a:rPr>
              <a:t>How do you learn about your “negotiating” self?</a:t>
            </a:r>
          </a:p>
          <a:p>
            <a:pPr lvl="1"/>
            <a:r>
              <a:rPr lang="en-US" sz="4800" cap="none" dirty="0">
                <a:latin typeface="Angsana New" panose="02020603050405020304" pitchFamily="18" charset="-34"/>
                <a:cs typeface="Angsana New" panose="02020603050405020304" pitchFamily="18" charset="-34"/>
              </a:rPr>
              <a:t>Fill out a series of assessments.</a:t>
            </a:r>
          </a:p>
          <a:p>
            <a:pPr lvl="1"/>
            <a:r>
              <a:rPr lang="en-US" sz="4800" cap="none" dirty="0">
                <a:latin typeface="Angsana New" panose="02020603050405020304" pitchFamily="18" charset="-34"/>
                <a:cs typeface="Angsana New" panose="02020603050405020304" pitchFamily="18" charset="-34"/>
              </a:rPr>
              <a:t>Pay attention to how you respond in everyday negotiations.</a:t>
            </a:r>
          </a:p>
          <a:p>
            <a:pPr lvl="1"/>
            <a:r>
              <a:rPr lang="en-US" sz="4800" cap="none" dirty="0">
                <a:latin typeface="Angsana New" panose="02020603050405020304" pitchFamily="18" charset="-34"/>
                <a:cs typeface="Angsana New" panose="02020603050405020304" pitchFamily="18" charset="-34"/>
              </a:rPr>
              <a:t>Learn about different negotiating styles.</a:t>
            </a:r>
          </a:p>
          <a:p>
            <a:pPr lvl="1"/>
            <a:r>
              <a:rPr lang="en-US" sz="4800" cap="none" dirty="0">
                <a:latin typeface="Angsana New" panose="02020603050405020304" pitchFamily="18" charset="-34"/>
                <a:cs typeface="Angsana New" panose="02020603050405020304" pitchFamily="18" charset="-34"/>
              </a:rPr>
              <a:t>The only “negative” attribute is one you don’t know about</a:t>
            </a:r>
            <a:r>
              <a:rPr lang="en-US" sz="4400" cap="none" dirty="0">
                <a:latin typeface="Angsana New" panose="02020603050405020304" pitchFamily="18" charset="-34"/>
                <a:cs typeface="Angsana New" panose="02020603050405020304" pitchFamily="18" charset="-34"/>
              </a:rPr>
              <a:t>.</a:t>
            </a:r>
          </a:p>
          <a:p>
            <a:pPr marL="530352" lvl="1" indent="0">
              <a:buNone/>
            </a:pPr>
            <a:endParaRPr lang="en-US" dirty="0"/>
          </a:p>
        </p:txBody>
      </p:sp>
    </p:spTree>
    <p:extLst>
      <p:ext uri="{BB962C8B-B14F-4D97-AF65-F5344CB8AC3E}">
        <p14:creationId xmlns:p14="http://schemas.microsoft.com/office/powerpoint/2010/main" val="1038558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a:solidFill>
                  <a:srgbClr val="FF0000"/>
                </a:solidFill>
                <a:latin typeface="Angsana New" panose="02020603050405020304" pitchFamily="18" charset="-34"/>
                <a:cs typeface="Angsana New" panose="02020603050405020304" pitchFamily="18" charset="-34"/>
              </a:rPr>
              <a:t>M</a:t>
            </a:r>
            <a:br>
              <a:rPr lang="en-US" sz="4800" dirty="0">
                <a:solidFill>
                  <a:srgbClr val="FF0000"/>
                </a:solidFill>
                <a:latin typeface="Angsana New" panose="02020603050405020304" pitchFamily="18" charset="-34"/>
                <a:cs typeface="Angsana New" panose="02020603050405020304" pitchFamily="18" charset="-34"/>
              </a:rPr>
            </a:br>
            <a:r>
              <a:rPr lang="en-US" sz="4800" dirty="0">
                <a:solidFill>
                  <a:srgbClr val="FF0000"/>
                </a:solidFill>
                <a:latin typeface="Angsana New" panose="02020603050405020304" pitchFamily="18" charset="-34"/>
                <a:cs typeface="Angsana New" panose="02020603050405020304" pitchFamily="18" charset="-34"/>
              </a:rPr>
              <a:t>Make justifiable demands &amp; concessions</a:t>
            </a:r>
          </a:p>
        </p:txBody>
      </p:sp>
      <p:sp>
        <p:nvSpPr>
          <p:cNvPr id="3" name="Content Placeholder 2"/>
          <p:cNvSpPr>
            <a:spLocks noGrp="1"/>
          </p:cNvSpPr>
          <p:nvPr>
            <p:ph sz="quarter" idx="4294967295"/>
          </p:nvPr>
        </p:nvSpPr>
        <p:spPr>
          <a:xfrm>
            <a:off x="1371600" y="2286000"/>
            <a:ext cx="9601200" cy="3605842"/>
          </a:xfrm>
          <a:prstGeom prst="rect">
            <a:avLst/>
          </a:prstGeom>
        </p:spPr>
        <p:txBody>
          <a:bodyPr>
            <a:normAutofit/>
          </a:bodyPr>
          <a:lstStyle/>
          <a:p>
            <a:r>
              <a:rPr lang="en-US" sz="2800" cap="none" dirty="0"/>
              <a:t>Successful negotiators have credibility.  You gain credibility by being reasonable.  One aspect of being reasonable is that you can justify each concession that you make.</a:t>
            </a:r>
            <a:endParaRPr lang="en-US" sz="2400" cap="none" dirty="0"/>
          </a:p>
          <a:p>
            <a:pPr marL="530352" lvl="1" indent="0">
              <a:buNone/>
            </a:pPr>
            <a:endParaRPr lang="en-US" dirty="0"/>
          </a:p>
        </p:txBody>
      </p:sp>
    </p:spTree>
    <p:extLst>
      <p:ext uri="{BB962C8B-B14F-4D97-AF65-F5344CB8AC3E}">
        <p14:creationId xmlns:p14="http://schemas.microsoft.com/office/powerpoint/2010/main" val="4263804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M</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Make justifiable Demands &amp; concessions</a:t>
            </a:r>
          </a:p>
        </p:txBody>
      </p:sp>
      <p:sp>
        <p:nvSpPr>
          <p:cNvPr id="3" name="Content Placeholder 2"/>
          <p:cNvSpPr>
            <a:spLocks noGrp="1"/>
          </p:cNvSpPr>
          <p:nvPr>
            <p:ph sz="quarter" idx="4294967295"/>
          </p:nvPr>
        </p:nvSpPr>
        <p:spPr>
          <a:xfrm>
            <a:off x="681135" y="1502229"/>
            <a:ext cx="10912767" cy="4389613"/>
          </a:xfrm>
          <a:prstGeom prst="rect">
            <a:avLst/>
          </a:prstGeom>
        </p:spPr>
        <p:txBody>
          <a:bodyPr>
            <a:normAutofit fontScale="85000" lnSpcReduction="20000"/>
          </a:bodyPr>
          <a:lstStyle/>
          <a:p>
            <a:r>
              <a:rPr lang="en-US" sz="4400" cap="none" dirty="0">
                <a:latin typeface="Angsana New" panose="02020603050405020304" pitchFamily="18" charset="-34"/>
                <a:cs typeface="Angsana New" panose="02020603050405020304" pitchFamily="18" charset="-34"/>
              </a:rPr>
              <a:t>What is a justifiable demand?</a:t>
            </a:r>
          </a:p>
          <a:p>
            <a:pPr lvl="1"/>
            <a:r>
              <a:rPr lang="en-US" sz="4400" cap="none" dirty="0">
                <a:latin typeface="Angsana New" panose="02020603050405020304" pitchFamily="18" charset="-34"/>
                <a:cs typeface="Angsana New" panose="02020603050405020304" pitchFamily="18" charset="-34"/>
              </a:rPr>
              <a:t>If you are negotiating for a salary increase, you need to be able to justify the reasons you deserve it.  The more objective data you have to support your request, the more likely you are to get it.</a:t>
            </a:r>
          </a:p>
          <a:p>
            <a:r>
              <a:rPr lang="en-US" sz="4400" cap="none" dirty="0">
                <a:latin typeface="Angsana New" panose="02020603050405020304" pitchFamily="18" charset="-34"/>
                <a:cs typeface="Angsana New" panose="02020603050405020304" pitchFamily="18" charset="-34"/>
              </a:rPr>
              <a:t>What is a justifiable concession?</a:t>
            </a:r>
          </a:p>
          <a:p>
            <a:pPr lvl="1"/>
            <a:r>
              <a:rPr lang="en-US" sz="4400" cap="none" dirty="0">
                <a:latin typeface="Angsana New" panose="02020603050405020304" pitchFamily="18" charset="-34"/>
                <a:cs typeface="Angsana New" panose="02020603050405020304" pitchFamily="18" charset="-34"/>
              </a:rPr>
              <a:t>If you make a move away from your opening offer/demand in a negotiation, you need to be able to explain the reasons you are willing/able to make that move.</a:t>
            </a:r>
          </a:p>
          <a:p>
            <a:pPr lvl="1"/>
            <a:endParaRPr lang="en-US" sz="4400" cap="none" dirty="0">
              <a:latin typeface="Angsana New" panose="02020603050405020304" pitchFamily="18" charset="-34"/>
              <a:cs typeface="Angsana New" panose="02020603050405020304" pitchFamily="18" charset="-34"/>
            </a:endParaRPr>
          </a:p>
          <a:p>
            <a:pPr marL="530352" lvl="1" indent="0">
              <a:buNone/>
            </a:pPr>
            <a:endParaRPr lang="en-US" dirty="0"/>
          </a:p>
        </p:txBody>
      </p:sp>
    </p:spTree>
    <p:extLst>
      <p:ext uri="{BB962C8B-B14F-4D97-AF65-F5344CB8AC3E}">
        <p14:creationId xmlns:p14="http://schemas.microsoft.com/office/powerpoint/2010/main" val="2987256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B</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Be Curious</a:t>
            </a:r>
          </a:p>
        </p:txBody>
      </p:sp>
      <p:sp>
        <p:nvSpPr>
          <p:cNvPr id="3" name="Content Placeholder 2"/>
          <p:cNvSpPr>
            <a:spLocks noGrp="1"/>
          </p:cNvSpPr>
          <p:nvPr>
            <p:ph sz="quarter" idx="4294967295"/>
          </p:nvPr>
        </p:nvSpPr>
        <p:spPr>
          <a:xfrm>
            <a:off x="821093" y="1626079"/>
            <a:ext cx="10222302" cy="3605842"/>
          </a:xfrm>
          <a:prstGeom prst="rect">
            <a:avLst/>
          </a:prstGeom>
        </p:spPr>
        <p:txBody>
          <a:bodyPr>
            <a:normAutofit/>
          </a:bodyPr>
          <a:lstStyle/>
          <a:p>
            <a:r>
              <a:rPr lang="en-US" sz="4400" cap="none" dirty="0">
                <a:latin typeface="Angsana New" panose="02020603050405020304" pitchFamily="18" charset="-34"/>
                <a:cs typeface="Angsana New" panose="02020603050405020304" pitchFamily="18" charset="-34"/>
              </a:rPr>
              <a:t>When you prepare for a negotiation, you develop a bias (or several) that create the frame through which you approach your negotiation.  If you don’t stay curious, the bias will lead you to assumptions that could end up creating blind spots for you in the negotiation process.</a:t>
            </a:r>
          </a:p>
          <a:p>
            <a:pPr lvl="1"/>
            <a:endParaRPr lang="en-US" sz="4400" cap="none" dirty="0">
              <a:latin typeface="Angsana New" panose="02020603050405020304" pitchFamily="18" charset="-34"/>
              <a:cs typeface="Angsana New" panose="02020603050405020304" pitchFamily="18" charset="-34"/>
            </a:endParaRPr>
          </a:p>
          <a:p>
            <a:pPr marL="530352" lvl="1" indent="0">
              <a:buNone/>
            </a:pPr>
            <a:endParaRPr lang="en-US" dirty="0"/>
          </a:p>
        </p:txBody>
      </p:sp>
    </p:spTree>
    <p:extLst>
      <p:ext uri="{BB962C8B-B14F-4D97-AF65-F5344CB8AC3E}">
        <p14:creationId xmlns:p14="http://schemas.microsoft.com/office/powerpoint/2010/main" val="281224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B</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Be Curious</a:t>
            </a:r>
          </a:p>
        </p:txBody>
      </p:sp>
      <p:sp>
        <p:nvSpPr>
          <p:cNvPr id="3" name="Content Placeholder 2"/>
          <p:cNvSpPr>
            <a:spLocks noGrp="1"/>
          </p:cNvSpPr>
          <p:nvPr>
            <p:ph sz="quarter" idx="4294967295"/>
          </p:nvPr>
        </p:nvSpPr>
        <p:spPr>
          <a:xfrm>
            <a:off x="1138335" y="1548882"/>
            <a:ext cx="10222302" cy="3605842"/>
          </a:xfrm>
          <a:prstGeom prst="rect">
            <a:avLst/>
          </a:prstGeom>
        </p:spPr>
        <p:txBody>
          <a:bodyPr>
            <a:normAutofit fontScale="92500" lnSpcReduction="20000"/>
          </a:bodyPr>
          <a:lstStyle/>
          <a:p>
            <a:r>
              <a:rPr lang="en-US" sz="4400" cap="none" dirty="0">
                <a:latin typeface="Angsana New" panose="02020603050405020304" pitchFamily="18" charset="-34"/>
                <a:cs typeface="Angsana New" panose="02020603050405020304" pitchFamily="18" charset="-34"/>
              </a:rPr>
              <a:t>How do you stay curious?</a:t>
            </a:r>
          </a:p>
          <a:p>
            <a:pPr lvl="1"/>
            <a:r>
              <a:rPr lang="en-US" sz="4400" cap="none" dirty="0">
                <a:latin typeface="Angsana New" panose="02020603050405020304" pitchFamily="18" charset="-34"/>
                <a:cs typeface="Angsana New" panose="02020603050405020304" pitchFamily="18" charset="-34"/>
              </a:rPr>
              <a:t>Keep asking yourself “what don’t I know?”</a:t>
            </a:r>
          </a:p>
          <a:p>
            <a:pPr lvl="1"/>
            <a:r>
              <a:rPr lang="en-US" sz="4400" cap="none" dirty="0">
                <a:latin typeface="Angsana New" panose="02020603050405020304" pitchFamily="18" charset="-34"/>
                <a:cs typeface="Angsana New" panose="02020603050405020304" pitchFamily="18" charset="-34"/>
              </a:rPr>
              <a:t>Understand that you can only know what the other party wants by asking.  Everything else is a projection of what you think they want.</a:t>
            </a:r>
          </a:p>
          <a:p>
            <a:pPr lvl="1"/>
            <a:r>
              <a:rPr lang="en-US" sz="4400" cap="none" dirty="0">
                <a:latin typeface="Angsana New" panose="02020603050405020304" pitchFamily="18" charset="-34"/>
                <a:cs typeface="Angsana New" panose="02020603050405020304" pitchFamily="18" charset="-34"/>
              </a:rPr>
              <a:t>Ask questions that begin with “I’m curious…”</a:t>
            </a:r>
          </a:p>
          <a:p>
            <a:pPr marL="530352" lvl="1" indent="0">
              <a:buNone/>
            </a:pPr>
            <a:endParaRPr lang="en-US" dirty="0"/>
          </a:p>
        </p:txBody>
      </p:sp>
    </p:spTree>
    <p:extLst>
      <p:ext uri="{BB962C8B-B14F-4D97-AF65-F5344CB8AC3E}">
        <p14:creationId xmlns:p14="http://schemas.microsoft.com/office/powerpoint/2010/main" val="428507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en-US" sz="5400" dirty="0">
                <a:latin typeface="Angsana New" panose="02020603050405020304" pitchFamily="18" charset="-34"/>
                <a:ea typeface="ＭＳ Ｐゴシック" pitchFamily="34" charset="-128"/>
                <a:cs typeface="Angsana New" panose="02020603050405020304" pitchFamily="18" charset="-34"/>
              </a:rPr>
              <a:t>Negotiation Dynamics</a:t>
            </a:r>
          </a:p>
        </p:txBody>
      </p:sp>
      <p:sp>
        <p:nvSpPr>
          <p:cNvPr id="58371" name="Rectangle 3"/>
          <p:cNvSpPr>
            <a:spLocks noGrp="1" noChangeArrowheads="1"/>
          </p:cNvSpPr>
          <p:nvPr>
            <p:ph type="body" idx="1"/>
          </p:nvPr>
        </p:nvSpPr>
        <p:spPr>
          <a:xfrm>
            <a:off x="775477" y="1240970"/>
            <a:ext cx="11233020" cy="4051041"/>
          </a:xfrm>
        </p:spPr>
        <p:txBody>
          <a:bodyPr/>
          <a:lstStyle/>
          <a:p>
            <a:pPr marL="0" indent="0">
              <a:buNone/>
              <a:defRPr/>
            </a:pPr>
            <a:endParaRPr lang="en-US" sz="2800" dirty="0">
              <a:ea typeface="ＭＳ Ｐゴシック" pitchFamily="34" charset="-128"/>
            </a:endParaRPr>
          </a:p>
          <a:p>
            <a:pPr>
              <a:defRPr/>
            </a:pPr>
            <a:r>
              <a:rPr lang="en-US" sz="4400" dirty="0">
                <a:latin typeface="Angsana New" panose="02020603050405020304" pitchFamily="18" charset="-34"/>
                <a:ea typeface="ＭＳ Ｐゴシック" pitchFamily="34" charset="-128"/>
                <a:cs typeface="Angsana New" panose="02020603050405020304" pitchFamily="18" charset="-34"/>
              </a:rPr>
              <a:t>Win-Win</a:t>
            </a:r>
          </a:p>
          <a:p>
            <a:pPr lvl="1">
              <a:defRPr/>
            </a:pPr>
            <a:r>
              <a:rPr lang="en-US" sz="4400" dirty="0">
                <a:latin typeface="Angsana New" panose="02020603050405020304" pitchFamily="18" charset="-34"/>
                <a:ea typeface="ＭＳ Ｐゴシック" pitchFamily="34" charset="-128"/>
                <a:cs typeface="Angsana New" panose="02020603050405020304" pitchFamily="18" charset="-34"/>
              </a:rPr>
              <a:t>Integrative or Cooperative</a:t>
            </a:r>
          </a:p>
          <a:p>
            <a:pPr>
              <a:defRPr/>
            </a:pPr>
            <a:r>
              <a:rPr lang="en-US" sz="4400" dirty="0">
                <a:latin typeface="Angsana New" panose="02020603050405020304" pitchFamily="18" charset="-34"/>
                <a:ea typeface="ＭＳ Ｐゴシック" pitchFamily="34" charset="-128"/>
                <a:cs typeface="Angsana New" panose="02020603050405020304" pitchFamily="18" charset="-34"/>
              </a:rPr>
              <a:t>Win-Lose</a:t>
            </a:r>
          </a:p>
          <a:p>
            <a:pPr lvl="1">
              <a:defRPr/>
            </a:pPr>
            <a:r>
              <a:rPr lang="en-US" sz="4400" dirty="0">
                <a:latin typeface="Angsana New" panose="02020603050405020304" pitchFamily="18" charset="-34"/>
                <a:ea typeface="ＭＳ Ｐゴシック" pitchFamily="34" charset="-128"/>
                <a:cs typeface="Angsana New" panose="02020603050405020304" pitchFamily="18" charset="-34"/>
              </a:rPr>
              <a:t>Integrative or Cooperative/Zero-Sum or Distributive</a:t>
            </a:r>
          </a:p>
          <a:p>
            <a:pPr>
              <a:defRPr/>
            </a:pPr>
            <a:r>
              <a:rPr lang="en-US" sz="4400" dirty="0">
                <a:latin typeface="Angsana New" panose="02020603050405020304" pitchFamily="18" charset="-34"/>
                <a:ea typeface="ＭＳ Ｐゴシック" pitchFamily="34" charset="-128"/>
                <a:cs typeface="Angsana New" panose="02020603050405020304" pitchFamily="18" charset="-34"/>
              </a:rPr>
              <a:t>Lose-Lose</a:t>
            </a:r>
          </a:p>
          <a:p>
            <a:pPr lvl="1">
              <a:defRPr/>
            </a:pPr>
            <a:r>
              <a:rPr lang="en-US" sz="4400" dirty="0">
                <a:latin typeface="Angsana New" panose="02020603050405020304" pitchFamily="18" charset="-34"/>
                <a:ea typeface="ＭＳ Ｐゴシック" pitchFamily="34" charset="-128"/>
                <a:cs typeface="Angsana New" panose="02020603050405020304" pitchFamily="18" charset="-34"/>
              </a:rPr>
              <a:t>Zero-Sum or Distributive</a:t>
            </a:r>
          </a:p>
          <a:p>
            <a:pPr>
              <a:buFont typeface="Wingdings" pitchFamily="2" charset="2"/>
              <a:buNone/>
              <a:defRPr/>
            </a:pPr>
            <a:endParaRPr lang="en-US" sz="4400" i="1" dirty="0">
              <a:latin typeface="Angsana New" panose="02020603050405020304" pitchFamily="18" charset="-34"/>
              <a:ea typeface="ＭＳ Ｐゴシック" pitchFamily="34" charset="-128"/>
              <a:cs typeface="Angsana New" panose="02020603050405020304" pitchFamily="18" charset="-34"/>
            </a:endParaRPr>
          </a:p>
          <a:p>
            <a:pPr lvl="2">
              <a:buFont typeface="Wingdings" pitchFamily="2" charset="2"/>
              <a:buNone/>
              <a:defRPr/>
            </a:pPr>
            <a:endParaRPr lang="en-US" sz="2800" dirty="0">
              <a:ea typeface="ＭＳ Ｐゴシック" pitchFamily="34" charset="-128"/>
            </a:endParaRPr>
          </a:p>
        </p:txBody>
      </p:sp>
    </p:spTree>
    <p:extLst>
      <p:ext uri="{BB962C8B-B14F-4D97-AF65-F5344CB8AC3E}">
        <p14:creationId xmlns:p14="http://schemas.microsoft.com/office/powerpoint/2010/main" val="182023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8371">
                                            <p:txEl>
                                              <p:pRg st="1" end="1"/>
                                            </p:txEl>
                                          </p:spTgt>
                                        </p:tgtEl>
                                        <p:attrNameLst>
                                          <p:attrName>style.visibility</p:attrName>
                                        </p:attrNameLst>
                                      </p:cBhvr>
                                      <p:to>
                                        <p:strVal val="visible"/>
                                      </p:to>
                                    </p:set>
                                    <p:anim calcmode="lin" valueType="num">
                                      <p:cBhvr>
                                        <p:cTn id="7" dur="1000" fill="hold"/>
                                        <p:tgtEl>
                                          <p:spTgt spid="58371">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58371">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58371">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58371">
                                            <p:txEl>
                                              <p:pRg st="1" end="1"/>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8371">
                                            <p:txEl>
                                              <p:pRg st="2" end="2"/>
                                            </p:txEl>
                                          </p:spTgt>
                                        </p:tgtEl>
                                        <p:attrNameLst>
                                          <p:attrName>style.visibility</p:attrName>
                                        </p:attrNameLst>
                                      </p:cBhvr>
                                      <p:to>
                                        <p:strVal val="visible"/>
                                      </p:to>
                                    </p:set>
                                    <p:anim calcmode="lin" valueType="num">
                                      <p:cBhvr>
                                        <p:cTn id="13" dur="1000" fill="hold"/>
                                        <p:tgtEl>
                                          <p:spTgt spid="58371">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58371">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58371">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5837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58371">
                                            <p:txEl>
                                              <p:pRg st="3" end="3"/>
                                            </p:txEl>
                                          </p:spTgt>
                                        </p:tgtEl>
                                        <p:attrNameLst>
                                          <p:attrName>style.visibility</p:attrName>
                                        </p:attrNameLst>
                                      </p:cBhvr>
                                      <p:to>
                                        <p:strVal val="visible"/>
                                      </p:to>
                                    </p:set>
                                    <p:anim calcmode="lin" valueType="num">
                                      <p:cBhvr>
                                        <p:cTn id="21" dur="1000" fill="hold"/>
                                        <p:tgtEl>
                                          <p:spTgt spid="58371">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58371">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58371">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58371">
                                            <p:txEl>
                                              <p:pRg st="3" end="3"/>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58371">
                                            <p:txEl>
                                              <p:pRg st="4" end="4"/>
                                            </p:txEl>
                                          </p:spTgt>
                                        </p:tgtEl>
                                        <p:attrNameLst>
                                          <p:attrName>style.visibility</p:attrName>
                                        </p:attrNameLst>
                                      </p:cBhvr>
                                      <p:to>
                                        <p:strVal val="visible"/>
                                      </p:to>
                                    </p:set>
                                    <p:anim calcmode="lin" valueType="num">
                                      <p:cBhvr>
                                        <p:cTn id="27" dur="1000" fill="hold"/>
                                        <p:tgtEl>
                                          <p:spTgt spid="58371">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58371">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58371">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5837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8371">
                                            <p:txEl>
                                              <p:pRg st="5" end="5"/>
                                            </p:txEl>
                                          </p:spTgt>
                                        </p:tgtEl>
                                        <p:attrNameLst>
                                          <p:attrName>style.visibility</p:attrName>
                                        </p:attrNameLst>
                                      </p:cBhvr>
                                      <p:to>
                                        <p:strVal val="visible"/>
                                      </p:to>
                                    </p:set>
                                    <p:anim calcmode="lin" valueType="num">
                                      <p:cBhvr>
                                        <p:cTn id="35" dur="1000" fill="hold"/>
                                        <p:tgtEl>
                                          <p:spTgt spid="58371">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58371">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58371">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58371">
                                            <p:txEl>
                                              <p:pRg st="5" end="5"/>
                                            </p:txEl>
                                          </p:spTgt>
                                        </p:tgtEl>
                                      </p:cBhvr>
                                    </p:animEffect>
                                  </p:childTnLst>
                                </p:cTn>
                              </p:par>
                              <p:par>
                                <p:cTn id="39" presetID="31" presetClass="entr" presetSubtype="0" fill="hold" grpId="0" nodeType="withEffect">
                                  <p:stCondLst>
                                    <p:cond delay="0"/>
                                  </p:stCondLst>
                                  <p:childTnLst>
                                    <p:set>
                                      <p:cBhvr>
                                        <p:cTn id="40" dur="1" fill="hold">
                                          <p:stCondLst>
                                            <p:cond delay="0"/>
                                          </p:stCondLst>
                                        </p:cTn>
                                        <p:tgtEl>
                                          <p:spTgt spid="58371">
                                            <p:txEl>
                                              <p:pRg st="6" end="6"/>
                                            </p:txEl>
                                          </p:spTgt>
                                        </p:tgtEl>
                                        <p:attrNameLst>
                                          <p:attrName>style.visibility</p:attrName>
                                        </p:attrNameLst>
                                      </p:cBhvr>
                                      <p:to>
                                        <p:strVal val="visible"/>
                                      </p:to>
                                    </p:set>
                                    <p:anim calcmode="lin" valueType="num">
                                      <p:cBhvr>
                                        <p:cTn id="41" dur="1000" fill="hold"/>
                                        <p:tgtEl>
                                          <p:spTgt spid="58371">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58371">
                                            <p:txEl>
                                              <p:pRg st="6" end="6"/>
                                            </p:txEl>
                                          </p:spTgt>
                                        </p:tgtEl>
                                        <p:attrNameLst>
                                          <p:attrName>ppt_h</p:attrName>
                                        </p:attrNameLst>
                                      </p:cBhvr>
                                      <p:tavLst>
                                        <p:tav tm="0">
                                          <p:val>
                                            <p:fltVal val="0"/>
                                          </p:val>
                                        </p:tav>
                                        <p:tav tm="100000">
                                          <p:val>
                                            <p:strVal val="#ppt_h"/>
                                          </p:val>
                                        </p:tav>
                                      </p:tavLst>
                                    </p:anim>
                                    <p:anim calcmode="lin" valueType="num">
                                      <p:cBhvr>
                                        <p:cTn id="43" dur="1000" fill="hold"/>
                                        <p:tgtEl>
                                          <p:spTgt spid="58371">
                                            <p:txEl>
                                              <p:pRg st="6" end="6"/>
                                            </p:txEl>
                                          </p:spTgt>
                                        </p:tgtEl>
                                        <p:attrNameLst>
                                          <p:attrName>style.rotation</p:attrName>
                                        </p:attrNameLst>
                                      </p:cBhvr>
                                      <p:tavLst>
                                        <p:tav tm="0">
                                          <p:val>
                                            <p:fltVal val="90"/>
                                          </p:val>
                                        </p:tav>
                                        <p:tav tm="100000">
                                          <p:val>
                                            <p:fltVal val="0"/>
                                          </p:val>
                                        </p:tav>
                                      </p:tavLst>
                                    </p:anim>
                                    <p:animEffect transition="in" filter="fade">
                                      <p:cBhvr>
                                        <p:cTn id="44" dur="1000"/>
                                        <p:tgtEl>
                                          <p:spTgt spid="583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z="6000" dirty="0">
                <a:solidFill>
                  <a:srgbClr val="FFFFFF"/>
                </a:solidFill>
                <a:latin typeface="Angsana New" panose="02020603050405020304" pitchFamily="18" charset="-34"/>
                <a:ea typeface="ＭＳ Ｐゴシック" pitchFamily="34" charset="-128"/>
                <a:cs typeface="Angsana New" panose="02020603050405020304" pitchFamily="18" charset="-34"/>
              </a:rPr>
              <a:t>Negotiation Dynamics</a:t>
            </a:r>
            <a:endParaRPr lang="en-US" altLang="en-US" sz="6000" dirty="0">
              <a:latin typeface="Angsana New" panose="02020603050405020304" pitchFamily="18" charset="-34"/>
              <a:ea typeface="ＭＳ Ｐゴシック" pitchFamily="34" charset="-128"/>
              <a:cs typeface="Angsana New" panose="02020603050405020304" pitchFamily="18" charset="-34"/>
            </a:endParaRPr>
          </a:p>
        </p:txBody>
      </p:sp>
      <p:pic>
        <p:nvPicPr>
          <p:cNvPr id="5" name="Picture 4"/>
          <p:cNvPicPr>
            <a:picLocks noChangeAspect="1"/>
          </p:cNvPicPr>
          <p:nvPr/>
        </p:nvPicPr>
        <p:blipFill>
          <a:blip r:embed="rId2"/>
          <a:stretch>
            <a:fillRect/>
          </a:stretch>
        </p:blipFill>
        <p:spPr>
          <a:xfrm>
            <a:off x="3200400" y="1600200"/>
            <a:ext cx="5638800" cy="4267200"/>
          </a:xfrm>
          <a:prstGeom prst="rect">
            <a:avLst/>
          </a:prstGeom>
        </p:spPr>
      </p:pic>
      <p:sp>
        <p:nvSpPr>
          <p:cNvPr id="6" name="TextBox 5"/>
          <p:cNvSpPr txBox="1"/>
          <p:nvPr/>
        </p:nvSpPr>
        <p:spPr>
          <a:xfrm>
            <a:off x="4648201" y="2133600"/>
            <a:ext cx="787395" cy="369332"/>
          </a:xfrm>
          <a:prstGeom prst="rect">
            <a:avLst/>
          </a:prstGeom>
          <a:noFill/>
        </p:spPr>
        <p:txBody>
          <a:bodyPr wrap="none" rtlCol="0">
            <a:spAutoFit/>
          </a:bodyPr>
          <a:lstStyle/>
          <a:p>
            <a:pPr fontAlgn="base">
              <a:spcBef>
                <a:spcPct val="0"/>
              </a:spcBef>
              <a:spcAft>
                <a:spcPct val="0"/>
              </a:spcAft>
            </a:pPr>
            <a:r>
              <a:rPr lang="en-US" dirty="0">
                <a:solidFill>
                  <a:srgbClr val="FF0000"/>
                </a:solidFill>
                <a:latin typeface="Britannic Bold" panose="020B0903060703020204" pitchFamily="34" charset="0"/>
                <a:ea typeface="ＭＳ Ｐゴシック" pitchFamily="34" charset="-128"/>
              </a:rPr>
              <a:t>Shark</a:t>
            </a:r>
          </a:p>
        </p:txBody>
      </p:sp>
      <p:sp>
        <p:nvSpPr>
          <p:cNvPr id="8" name="TextBox 7"/>
          <p:cNvSpPr txBox="1"/>
          <p:nvPr/>
        </p:nvSpPr>
        <p:spPr>
          <a:xfrm>
            <a:off x="4949022" y="4419600"/>
            <a:ext cx="788999" cy="369332"/>
          </a:xfrm>
          <a:prstGeom prst="rect">
            <a:avLst/>
          </a:prstGeom>
          <a:noFill/>
        </p:spPr>
        <p:txBody>
          <a:bodyPr wrap="none" rtlCol="0">
            <a:spAutoFit/>
          </a:bodyPr>
          <a:lstStyle/>
          <a:p>
            <a:pPr fontAlgn="base">
              <a:spcBef>
                <a:spcPct val="0"/>
              </a:spcBef>
              <a:spcAft>
                <a:spcPct val="0"/>
              </a:spcAft>
            </a:pPr>
            <a:r>
              <a:rPr lang="en-US" dirty="0">
                <a:solidFill>
                  <a:srgbClr val="FF0000"/>
                </a:solidFill>
                <a:latin typeface="Britannic Bold" panose="020B0903060703020204" pitchFamily="34" charset="0"/>
                <a:ea typeface="ＭＳ Ｐゴシック" pitchFamily="34" charset="-128"/>
              </a:rPr>
              <a:t>Turtle</a:t>
            </a:r>
          </a:p>
        </p:txBody>
      </p:sp>
      <p:sp>
        <p:nvSpPr>
          <p:cNvPr id="9" name="TextBox 8"/>
          <p:cNvSpPr txBox="1"/>
          <p:nvPr/>
        </p:nvSpPr>
        <p:spPr>
          <a:xfrm>
            <a:off x="7319180" y="4419600"/>
            <a:ext cx="534121" cy="369332"/>
          </a:xfrm>
          <a:prstGeom prst="rect">
            <a:avLst/>
          </a:prstGeom>
          <a:noFill/>
        </p:spPr>
        <p:txBody>
          <a:bodyPr wrap="none" rtlCol="0">
            <a:spAutoFit/>
          </a:bodyPr>
          <a:lstStyle/>
          <a:p>
            <a:pPr fontAlgn="base">
              <a:spcBef>
                <a:spcPct val="0"/>
              </a:spcBef>
              <a:spcAft>
                <a:spcPct val="0"/>
              </a:spcAft>
            </a:pPr>
            <a:r>
              <a:rPr lang="en-US" dirty="0">
                <a:solidFill>
                  <a:srgbClr val="FF0000"/>
                </a:solidFill>
                <a:latin typeface="Britannic Bold" panose="020B0903060703020204" pitchFamily="34" charset="0"/>
                <a:ea typeface="ＭＳ Ｐゴシック" pitchFamily="34" charset="-128"/>
              </a:rPr>
              <a:t>Fox</a:t>
            </a:r>
          </a:p>
        </p:txBody>
      </p:sp>
      <p:sp>
        <p:nvSpPr>
          <p:cNvPr id="10" name="TextBox 9"/>
          <p:cNvSpPr txBox="1"/>
          <p:nvPr/>
        </p:nvSpPr>
        <p:spPr>
          <a:xfrm>
            <a:off x="5682763" y="3276600"/>
            <a:ext cx="1351717" cy="369332"/>
          </a:xfrm>
          <a:prstGeom prst="rect">
            <a:avLst/>
          </a:prstGeom>
          <a:noFill/>
        </p:spPr>
        <p:txBody>
          <a:bodyPr wrap="none" rtlCol="0">
            <a:spAutoFit/>
          </a:bodyPr>
          <a:lstStyle/>
          <a:p>
            <a:pPr fontAlgn="base">
              <a:spcBef>
                <a:spcPct val="0"/>
              </a:spcBef>
              <a:spcAft>
                <a:spcPct val="0"/>
              </a:spcAft>
            </a:pPr>
            <a:r>
              <a:rPr lang="en-US" dirty="0">
                <a:solidFill>
                  <a:srgbClr val="FF0000"/>
                </a:solidFill>
                <a:latin typeface="Britannic Bold" panose="020B0903060703020204" pitchFamily="34" charset="0"/>
                <a:ea typeface="ＭＳ Ｐゴシック" pitchFamily="34" charset="-128"/>
              </a:rPr>
              <a:t>Teddy Bear</a:t>
            </a:r>
          </a:p>
        </p:txBody>
      </p:sp>
      <p:sp>
        <p:nvSpPr>
          <p:cNvPr id="11" name="TextBox 10"/>
          <p:cNvSpPr txBox="1"/>
          <p:nvPr/>
        </p:nvSpPr>
        <p:spPr>
          <a:xfrm>
            <a:off x="7391401" y="2640568"/>
            <a:ext cx="550151" cy="369332"/>
          </a:xfrm>
          <a:prstGeom prst="rect">
            <a:avLst/>
          </a:prstGeom>
          <a:noFill/>
        </p:spPr>
        <p:txBody>
          <a:bodyPr wrap="none" rtlCol="0">
            <a:spAutoFit/>
          </a:bodyPr>
          <a:lstStyle/>
          <a:p>
            <a:pPr fontAlgn="base">
              <a:spcBef>
                <a:spcPct val="0"/>
              </a:spcBef>
              <a:spcAft>
                <a:spcPct val="0"/>
              </a:spcAft>
            </a:pPr>
            <a:r>
              <a:rPr lang="en-US" dirty="0">
                <a:solidFill>
                  <a:srgbClr val="FF0000"/>
                </a:solidFill>
                <a:latin typeface="Britannic Bold" panose="020B0903060703020204" pitchFamily="34" charset="0"/>
                <a:ea typeface="ＭＳ Ｐゴシック" pitchFamily="34" charset="-128"/>
              </a:rPr>
              <a:t>Owl</a:t>
            </a:r>
          </a:p>
        </p:txBody>
      </p:sp>
    </p:spTree>
    <p:extLst>
      <p:ext uri="{BB962C8B-B14F-4D97-AF65-F5344CB8AC3E}">
        <p14:creationId xmlns:p14="http://schemas.microsoft.com/office/powerpoint/2010/main" val="1124412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sz="6000" dirty="0">
                <a:latin typeface="Angsana New" panose="02020603050405020304" pitchFamily="18" charset="-34"/>
                <a:ea typeface="ＭＳ Ｐゴシック" pitchFamily="34" charset="-128"/>
                <a:cs typeface="Angsana New" panose="02020603050405020304" pitchFamily="18" charset="-34"/>
              </a:rPr>
              <a:t>What It Means</a:t>
            </a:r>
          </a:p>
        </p:txBody>
      </p:sp>
      <p:pic>
        <p:nvPicPr>
          <p:cNvPr id="54275" name="Picture 2" descr="http://www.kraus-partner.eu/sites/default/files/conflict_management_in_projects_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3812" y="1524000"/>
            <a:ext cx="10571584"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1346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en-US" sz="6000" dirty="0">
                <a:latin typeface="Angsana New" panose="02020603050405020304" pitchFamily="18" charset="-34"/>
                <a:ea typeface="ＭＳ Ｐゴシック" pitchFamily="34" charset="-128"/>
                <a:cs typeface="Angsana New" panose="02020603050405020304" pitchFamily="18" charset="-34"/>
              </a:rPr>
              <a:t>Negotiation: Key Concepts</a:t>
            </a:r>
          </a:p>
        </p:txBody>
      </p:sp>
      <p:sp>
        <p:nvSpPr>
          <p:cNvPr id="97283" name="Rectangle 3"/>
          <p:cNvSpPr>
            <a:spLocks noGrp="1" noChangeArrowheads="1"/>
          </p:cNvSpPr>
          <p:nvPr>
            <p:ph type="body" idx="1"/>
          </p:nvPr>
        </p:nvSpPr>
        <p:spPr/>
        <p:txBody>
          <a:bodyPr/>
          <a:lstStyle/>
          <a:p>
            <a:r>
              <a:rPr lang="en-US" altLang="en-US" sz="4800" dirty="0">
                <a:latin typeface="Angsana New" panose="02020603050405020304" pitchFamily="18" charset="-34"/>
                <a:ea typeface="ＭＳ Ｐゴシック" pitchFamily="34" charset="-128"/>
                <a:cs typeface="Angsana New" panose="02020603050405020304" pitchFamily="18" charset="-34"/>
              </a:rPr>
              <a:t>Preparation, preparation, preparation</a:t>
            </a:r>
          </a:p>
          <a:p>
            <a:pPr lvl="1"/>
            <a:r>
              <a:rPr lang="en-US" altLang="en-US" sz="4800" dirty="0">
                <a:latin typeface="Angsana New" panose="02020603050405020304" pitchFamily="18" charset="-34"/>
                <a:ea typeface="ＭＳ Ｐゴシック" pitchFamily="34" charset="-128"/>
                <a:cs typeface="Angsana New" panose="02020603050405020304" pitchFamily="18" charset="-34"/>
              </a:rPr>
              <a:t>What do you know?</a:t>
            </a:r>
          </a:p>
          <a:p>
            <a:pPr lvl="1"/>
            <a:r>
              <a:rPr lang="en-US" altLang="en-US" sz="4800" dirty="0">
                <a:latin typeface="Angsana New" panose="02020603050405020304" pitchFamily="18" charset="-34"/>
                <a:ea typeface="ＭＳ Ｐゴシック" pitchFamily="34" charset="-128"/>
                <a:cs typeface="Angsana New" panose="02020603050405020304" pitchFamily="18" charset="-34"/>
              </a:rPr>
              <a:t>What DON’T you know?</a:t>
            </a:r>
          </a:p>
          <a:p>
            <a:pPr lvl="1"/>
            <a:r>
              <a:rPr lang="en-US" altLang="en-US" sz="4800" dirty="0">
                <a:latin typeface="Angsana New" panose="02020603050405020304" pitchFamily="18" charset="-34"/>
                <a:ea typeface="ＭＳ Ｐゴシック" pitchFamily="34" charset="-128"/>
                <a:cs typeface="Angsana New" panose="02020603050405020304" pitchFamily="18" charset="-34"/>
              </a:rPr>
              <a:t>Beware preparation bias…</a:t>
            </a:r>
          </a:p>
          <a:p>
            <a:pPr>
              <a:buFont typeface="Wingdings" pitchFamily="2" charset="2"/>
              <a:buNone/>
            </a:pPr>
            <a:endParaRPr lang="en-US" altLang="en-US" sz="4800" i="1" dirty="0">
              <a:latin typeface="Angsana New" panose="02020603050405020304" pitchFamily="18" charset="-34"/>
              <a:ea typeface="ＭＳ Ｐゴシック" pitchFamily="34" charset="-128"/>
              <a:cs typeface="Angsana New" panose="02020603050405020304" pitchFamily="18" charset="-34"/>
            </a:endParaRPr>
          </a:p>
          <a:p>
            <a:pPr lvl="2">
              <a:buFont typeface="Wingdings" pitchFamily="2" charset="2"/>
              <a:buNone/>
            </a:pPr>
            <a:endParaRPr lang="en-US" altLang="en-US" sz="2800" dirty="0">
              <a:ea typeface="ＭＳ Ｐゴシック" pitchFamily="34" charset="-128"/>
            </a:endParaRPr>
          </a:p>
        </p:txBody>
      </p:sp>
    </p:spTree>
    <p:extLst>
      <p:ext uri="{BB962C8B-B14F-4D97-AF65-F5344CB8AC3E}">
        <p14:creationId xmlns:p14="http://schemas.microsoft.com/office/powerpoint/2010/main" val="3378706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ltLang="en-US" sz="6000" dirty="0">
                <a:latin typeface="Angsana New" panose="02020603050405020304" pitchFamily="18" charset="-34"/>
                <a:ea typeface="ＭＳ Ｐゴシック" pitchFamily="34" charset="-128"/>
                <a:cs typeface="Angsana New" panose="02020603050405020304" pitchFamily="18" charset="-34"/>
              </a:rPr>
              <a:t>Negotiation: Key Concepts (cont.)</a:t>
            </a:r>
          </a:p>
        </p:txBody>
      </p:sp>
      <p:sp>
        <p:nvSpPr>
          <p:cNvPr id="98307" name="Rectangle 3"/>
          <p:cNvSpPr>
            <a:spLocks noGrp="1" noChangeArrowheads="1"/>
          </p:cNvSpPr>
          <p:nvPr>
            <p:ph type="body" idx="1"/>
          </p:nvPr>
        </p:nvSpPr>
        <p:spPr>
          <a:xfrm>
            <a:off x="812799" y="1600200"/>
            <a:ext cx="11027747" cy="4419600"/>
          </a:xfrm>
        </p:spPr>
        <p:txBody>
          <a:bodyPr/>
          <a:lstStyle/>
          <a:p>
            <a:r>
              <a:rPr lang="en-US" altLang="en-US" sz="4400" dirty="0">
                <a:latin typeface="Angsana New" panose="02020603050405020304" pitchFamily="18" charset="-34"/>
                <a:ea typeface="ＭＳ Ｐゴシック" pitchFamily="34" charset="-128"/>
                <a:cs typeface="Angsana New" panose="02020603050405020304" pitchFamily="18" charset="-34"/>
              </a:rPr>
              <a:t>Barriers to Resolution</a:t>
            </a:r>
          </a:p>
          <a:p>
            <a:pPr lvl="1"/>
            <a:r>
              <a:rPr lang="en-US" altLang="en-US" sz="4400" dirty="0">
                <a:latin typeface="Angsana New" panose="02020603050405020304" pitchFamily="18" charset="-34"/>
                <a:ea typeface="ＭＳ Ｐゴシック" pitchFamily="34" charset="-128"/>
                <a:cs typeface="Angsana New" panose="02020603050405020304" pitchFamily="18" charset="-34"/>
              </a:rPr>
              <a:t>Strategic Barriers</a:t>
            </a:r>
          </a:p>
          <a:p>
            <a:pPr lvl="1"/>
            <a:r>
              <a:rPr lang="en-US" altLang="en-US" sz="4400" dirty="0">
                <a:latin typeface="Angsana New" panose="02020603050405020304" pitchFamily="18" charset="-34"/>
                <a:ea typeface="ＭＳ Ｐゴシック" pitchFamily="34" charset="-128"/>
                <a:cs typeface="Angsana New" panose="02020603050405020304" pitchFamily="18" charset="-34"/>
              </a:rPr>
              <a:t>Principal/Agent (Interests v. Incentives)</a:t>
            </a:r>
          </a:p>
          <a:p>
            <a:pPr lvl="1"/>
            <a:r>
              <a:rPr lang="en-US" altLang="en-US" sz="4400" dirty="0">
                <a:latin typeface="Angsana New" panose="02020603050405020304" pitchFamily="18" charset="-34"/>
                <a:ea typeface="ＭＳ Ｐゴシック" pitchFamily="34" charset="-128"/>
                <a:cs typeface="Angsana New" panose="02020603050405020304" pitchFamily="18" charset="-34"/>
              </a:rPr>
              <a:t>Cognitive Barriers</a:t>
            </a:r>
          </a:p>
          <a:p>
            <a:pPr lvl="2"/>
            <a:r>
              <a:rPr lang="en-US" altLang="en-US" sz="4400" dirty="0">
                <a:latin typeface="Angsana New" panose="02020603050405020304" pitchFamily="18" charset="-34"/>
                <a:ea typeface="ＭＳ Ｐゴシック" pitchFamily="34" charset="-128"/>
                <a:cs typeface="Angsana New" panose="02020603050405020304" pitchFamily="18" charset="-34"/>
              </a:rPr>
              <a:t>Risk aversion</a:t>
            </a:r>
          </a:p>
          <a:p>
            <a:pPr lvl="2"/>
            <a:r>
              <a:rPr lang="en-US" altLang="en-US" sz="4400" dirty="0">
                <a:latin typeface="Angsana New" panose="02020603050405020304" pitchFamily="18" charset="-34"/>
                <a:ea typeface="ＭＳ Ｐゴシック" pitchFamily="34" charset="-128"/>
                <a:cs typeface="Angsana New" panose="02020603050405020304" pitchFamily="18" charset="-34"/>
              </a:rPr>
              <a:t>Loss aversion </a:t>
            </a:r>
          </a:p>
          <a:p>
            <a:pPr lvl="1"/>
            <a:endParaRPr lang="en-US" altLang="en-US" sz="4400" dirty="0">
              <a:latin typeface="Angsana New" panose="02020603050405020304" pitchFamily="18" charset="-34"/>
              <a:ea typeface="ＭＳ Ｐゴシック" pitchFamily="34" charset="-128"/>
              <a:cs typeface="Angsana New" panose="02020603050405020304" pitchFamily="18" charset="-34"/>
            </a:endParaRPr>
          </a:p>
          <a:p>
            <a:pPr>
              <a:buFont typeface="Wingdings" pitchFamily="2" charset="2"/>
              <a:buNone/>
            </a:pPr>
            <a:endParaRPr lang="en-US" altLang="en-US" sz="4400" i="1" dirty="0">
              <a:latin typeface="Angsana New" panose="02020603050405020304" pitchFamily="18" charset="-34"/>
              <a:ea typeface="ＭＳ Ｐゴシック" pitchFamily="34" charset="-128"/>
              <a:cs typeface="Angsana New" panose="02020603050405020304" pitchFamily="18" charset="-34"/>
            </a:endParaRPr>
          </a:p>
          <a:p>
            <a:pPr lvl="2">
              <a:buFont typeface="Wingdings" pitchFamily="2" charset="2"/>
              <a:buNone/>
            </a:pPr>
            <a:endParaRPr lang="en-US" altLang="en-US" sz="2800" dirty="0">
              <a:ea typeface="ＭＳ Ｐゴシック" pitchFamily="34" charset="-128"/>
            </a:endParaRPr>
          </a:p>
        </p:txBody>
      </p:sp>
    </p:spTree>
    <p:extLst>
      <p:ext uri="{BB962C8B-B14F-4D97-AF65-F5344CB8AC3E}">
        <p14:creationId xmlns:p14="http://schemas.microsoft.com/office/powerpoint/2010/main" val="3349443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ltLang="en-US" sz="6000" dirty="0">
                <a:latin typeface="Angsana New" panose="02020603050405020304" pitchFamily="18" charset="-34"/>
                <a:ea typeface="ＭＳ Ｐゴシック" pitchFamily="34" charset="-128"/>
                <a:cs typeface="Angsana New" panose="02020603050405020304" pitchFamily="18" charset="-34"/>
              </a:rPr>
              <a:t>Negotiation: Key Concepts (cont.)</a:t>
            </a:r>
          </a:p>
        </p:txBody>
      </p:sp>
      <p:sp>
        <p:nvSpPr>
          <p:cNvPr id="100355" name="Rectangle 3"/>
          <p:cNvSpPr>
            <a:spLocks noGrp="1" noChangeArrowheads="1"/>
          </p:cNvSpPr>
          <p:nvPr>
            <p:ph type="body" idx="1"/>
          </p:nvPr>
        </p:nvSpPr>
        <p:spPr/>
        <p:txBody>
          <a:bodyPr/>
          <a:lstStyle/>
          <a:p>
            <a:r>
              <a:rPr lang="en-US" altLang="en-US" sz="4400" dirty="0">
                <a:latin typeface="Angsana New" panose="02020603050405020304" pitchFamily="18" charset="-34"/>
                <a:ea typeface="ＭＳ Ｐゴシック" pitchFamily="34" charset="-128"/>
                <a:cs typeface="Angsana New" panose="02020603050405020304" pitchFamily="18" charset="-34"/>
              </a:rPr>
              <a:t>Bargaining Zone - ZOPA</a:t>
            </a:r>
          </a:p>
          <a:p>
            <a:r>
              <a:rPr lang="en-US" altLang="en-US" sz="4400" dirty="0">
                <a:latin typeface="Angsana New" panose="02020603050405020304" pitchFamily="18" charset="-34"/>
                <a:ea typeface="ＭＳ Ｐゴシック" pitchFamily="34" charset="-128"/>
                <a:cs typeface="Angsana New" panose="02020603050405020304" pitchFamily="18" charset="-34"/>
              </a:rPr>
              <a:t>Reservation Value</a:t>
            </a:r>
          </a:p>
          <a:p>
            <a:r>
              <a:rPr lang="en-US" altLang="en-US" sz="4400" dirty="0">
                <a:latin typeface="Angsana New" panose="02020603050405020304" pitchFamily="18" charset="-34"/>
                <a:ea typeface="ＭＳ Ｐゴシック" pitchFamily="34" charset="-128"/>
                <a:cs typeface="Angsana New" panose="02020603050405020304" pitchFamily="18" charset="-34"/>
              </a:rPr>
              <a:t>Best Alternative to a Negotiated Agreement or BATNA</a:t>
            </a:r>
          </a:p>
          <a:p>
            <a:r>
              <a:rPr lang="en-US" altLang="en-US" sz="4400" dirty="0">
                <a:latin typeface="Angsana New" panose="02020603050405020304" pitchFamily="18" charset="-34"/>
                <a:ea typeface="ＭＳ Ｐゴシック" pitchFamily="34" charset="-128"/>
                <a:cs typeface="Angsana New" panose="02020603050405020304" pitchFamily="18" charset="-34"/>
              </a:rPr>
              <a:t>Prioritized Interests</a:t>
            </a:r>
          </a:p>
          <a:p>
            <a:r>
              <a:rPr lang="en-US" altLang="en-US" sz="4400" dirty="0">
                <a:latin typeface="Angsana New" panose="02020603050405020304" pitchFamily="18" charset="-34"/>
                <a:ea typeface="ＭＳ Ｐゴシック" pitchFamily="34" charset="-128"/>
                <a:cs typeface="Angsana New" panose="02020603050405020304" pitchFamily="18" charset="-34"/>
              </a:rPr>
              <a:t>Logrolling</a:t>
            </a:r>
          </a:p>
          <a:p>
            <a:r>
              <a:rPr lang="en-US" altLang="en-US" sz="4400" dirty="0">
                <a:latin typeface="Angsana New" panose="02020603050405020304" pitchFamily="18" charset="-34"/>
                <a:ea typeface="ＭＳ Ｐゴシック" pitchFamily="34" charset="-128"/>
                <a:cs typeface="Angsana New" panose="02020603050405020304" pitchFamily="18" charset="-34"/>
              </a:rPr>
              <a:t>Never give anything away for free</a:t>
            </a:r>
          </a:p>
          <a:p>
            <a:pPr>
              <a:buFont typeface="Wingdings" pitchFamily="2" charset="2"/>
              <a:buNone/>
            </a:pPr>
            <a:endParaRPr lang="en-US" altLang="en-US" sz="4400" i="1" dirty="0">
              <a:latin typeface="Angsana New" panose="02020603050405020304" pitchFamily="18" charset="-34"/>
              <a:ea typeface="ＭＳ Ｐゴシック" pitchFamily="34" charset="-128"/>
              <a:cs typeface="Angsana New" panose="02020603050405020304" pitchFamily="18" charset="-34"/>
            </a:endParaRPr>
          </a:p>
          <a:p>
            <a:pPr lvl="2">
              <a:buFont typeface="Wingdings" pitchFamily="2" charset="2"/>
              <a:buNone/>
            </a:pPr>
            <a:endParaRPr lang="en-US" altLang="en-US" sz="2800" dirty="0">
              <a:ea typeface="ＭＳ Ｐゴシック" pitchFamily="34" charset="-128"/>
            </a:endParaRPr>
          </a:p>
        </p:txBody>
      </p:sp>
    </p:spTree>
    <p:extLst>
      <p:ext uri="{BB962C8B-B14F-4D97-AF65-F5344CB8AC3E}">
        <p14:creationId xmlns:p14="http://schemas.microsoft.com/office/powerpoint/2010/main" val="785751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1116"/>
            <a:ext cx="12111135" cy="914400"/>
          </a:xfrm>
        </p:spPr>
        <p:txBody>
          <a:bodyPr/>
          <a:lstStyle/>
          <a:p>
            <a:r>
              <a:rPr lang="en-US" dirty="0">
                <a:latin typeface="Angsana New" panose="02020603050405020304" pitchFamily="18" charset="-34"/>
                <a:cs typeface="Angsana New" panose="02020603050405020304" pitchFamily="18" charset="-34"/>
              </a:rPr>
              <a:t> </a:t>
            </a:r>
            <a:r>
              <a:rPr lang="en-US" sz="6000" dirty="0">
                <a:latin typeface="Angsana New" panose="02020603050405020304" pitchFamily="18" charset="-34"/>
                <a:cs typeface="Angsana New" panose="02020603050405020304" pitchFamily="18" charset="-34"/>
              </a:rPr>
              <a:t>Rules of T.H.U.M.B (</a:t>
            </a:r>
            <a:r>
              <a:rPr lang="en-US" sz="3600" b="1" dirty="0">
                <a:solidFill>
                  <a:srgbClr val="FF0000"/>
                </a:solidFill>
                <a:latin typeface="Angsana New" panose="02020603050405020304" pitchFamily="18" charset="-34"/>
                <a:cs typeface="Angsana New" panose="02020603050405020304" pitchFamily="18" charset="-34"/>
              </a:rPr>
              <a:t>For Every Successful Negotiator To Remember</a:t>
            </a:r>
            <a:r>
              <a:rPr lang="en-US" sz="6000" dirty="0">
                <a:solidFill>
                  <a:schemeClr val="bg1"/>
                </a:solidFill>
                <a:latin typeface="Angsana New" panose="02020603050405020304" pitchFamily="18" charset="-34"/>
                <a:cs typeface="Angsana New" panose="02020603050405020304" pitchFamily="18" charset="-34"/>
              </a:rPr>
              <a:t>)</a:t>
            </a:r>
            <a:br>
              <a:rPr lang="en-US" sz="3600" dirty="0">
                <a:latin typeface="Angsana New" panose="02020603050405020304" pitchFamily="18" charset="-34"/>
                <a:cs typeface="Angsana New" panose="02020603050405020304" pitchFamily="18" charset="-34"/>
              </a:rPr>
            </a:br>
            <a:endParaRPr lang="en-US" sz="3600" dirty="0">
              <a:latin typeface="Angsana New" panose="02020603050405020304" pitchFamily="18" charset="-34"/>
              <a:cs typeface="Angsana New" panose="02020603050405020304" pitchFamily="18" charset="-34"/>
            </a:endParaRPr>
          </a:p>
        </p:txBody>
      </p:sp>
      <p:sp>
        <p:nvSpPr>
          <p:cNvPr id="3" name="Subtitle 2"/>
          <p:cNvSpPr>
            <a:spLocks noGrp="1"/>
          </p:cNvSpPr>
          <p:nvPr>
            <p:ph idx="1"/>
          </p:nvPr>
        </p:nvSpPr>
        <p:spPr>
          <a:xfrm>
            <a:off x="1142314" y="1872049"/>
            <a:ext cx="10566400" cy="4419600"/>
          </a:xfrm>
        </p:spPr>
        <p:txBody>
          <a:bodyPr/>
          <a:lstStyle/>
          <a:p>
            <a:r>
              <a:rPr lang="en-US" sz="4400" dirty="0">
                <a:latin typeface="Angsana New" panose="02020603050405020304" pitchFamily="18" charset="-34"/>
                <a:cs typeface="Angsana New" panose="02020603050405020304" pitchFamily="18" charset="-34"/>
              </a:rPr>
              <a:t>T – There are no “</a:t>
            </a:r>
            <a:r>
              <a:rPr lang="en-US" sz="4400" dirty="0" err="1">
                <a:latin typeface="Angsana New" panose="02020603050405020304" pitchFamily="18" charset="-34"/>
                <a:cs typeface="Angsana New" panose="02020603050405020304" pitchFamily="18" charset="-34"/>
              </a:rPr>
              <a:t>give-aways</a:t>
            </a:r>
            <a:r>
              <a:rPr lang="en-US" sz="4400" dirty="0">
                <a:latin typeface="Angsana New" panose="02020603050405020304" pitchFamily="18" charset="-34"/>
                <a:cs typeface="Angsana New" panose="02020603050405020304" pitchFamily="18" charset="-34"/>
              </a:rPr>
              <a:t>” in negotiation.</a:t>
            </a:r>
          </a:p>
          <a:p>
            <a:r>
              <a:rPr lang="en-US" sz="4400" dirty="0">
                <a:latin typeface="Angsana New" panose="02020603050405020304" pitchFamily="18" charset="-34"/>
                <a:cs typeface="Angsana New" panose="02020603050405020304" pitchFamily="18" charset="-34"/>
              </a:rPr>
              <a:t>H – Help me help you.</a:t>
            </a:r>
          </a:p>
          <a:p>
            <a:r>
              <a:rPr lang="en-US" sz="4400" dirty="0">
                <a:latin typeface="Angsana New" panose="02020603050405020304" pitchFamily="18" charset="-34"/>
                <a:cs typeface="Angsana New" panose="02020603050405020304" pitchFamily="18" charset="-34"/>
              </a:rPr>
              <a:t>U – Understand yourself.</a:t>
            </a:r>
          </a:p>
          <a:p>
            <a:r>
              <a:rPr lang="en-US" sz="4400" dirty="0">
                <a:latin typeface="Angsana New" panose="02020603050405020304" pitchFamily="18" charset="-34"/>
                <a:cs typeface="Angsana New" panose="02020603050405020304" pitchFamily="18" charset="-34"/>
              </a:rPr>
              <a:t>M -  Make justifiable demands and concessions.</a:t>
            </a:r>
          </a:p>
          <a:p>
            <a:r>
              <a:rPr lang="en-US" sz="4400" dirty="0">
                <a:latin typeface="Angsana New" panose="02020603050405020304" pitchFamily="18" charset="-34"/>
                <a:cs typeface="Angsana New" panose="02020603050405020304" pitchFamily="18" charset="-34"/>
              </a:rPr>
              <a:t>B -  Be curious</a:t>
            </a:r>
          </a:p>
        </p:txBody>
      </p:sp>
    </p:spTree>
    <p:extLst>
      <p:ext uri="{BB962C8B-B14F-4D97-AF65-F5344CB8AC3E}">
        <p14:creationId xmlns:p14="http://schemas.microsoft.com/office/powerpoint/2010/main" val="349288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906" y="209939"/>
            <a:ext cx="11608187" cy="914400"/>
          </a:xfrm>
        </p:spPr>
        <p:txBody>
          <a:bodyPr>
            <a:noAutofit/>
          </a:bodyPr>
          <a:lstStyle/>
          <a:p>
            <a:pPr algn="ctr"/>
            <a:r>
              <a:rPr lang="en-US" sz="4800" b="1" dirty="0">
                <a:solidFill>
                  <a:srgbClr val="FF0000"/>
                </a:solidFill>
                <a:latin typeface="Angsana New" panose="02020603050405020304" pitchFamily="18" charset="-34"/>
                <a:cs typeface="Angsana New" panose="02020603050405020304" pitchFamily="18" charset="-34"/>
              </a:rPr>
              <a:t>T</a:t>
            </a:r>
            <a:br>
              <a:rPr lang="en-US" sz="4800" b="1" dirty="0">
                <a:solidFill>
                  <a:srgbClr val="FF0000"/>
                </a:solidFill>
                <a:latin typeface="Angsana New" panose="02020603050405020304" pitchFamily="18" charset="-34"/>
                <a:cs typeface="Angsana New" panose="02020603050405020304" pitchFamily="18" charset="-34"/>
              </a:rPr>
            </a:br>
            <a:r>
              <a:rPr lang="en-US" sz="4800" b="1" dirty="0">
                <a:solidFill>
                  <a:srgbClr val="FF0000"/>
                </a:solidFill>
                <a:latin typeface="Angsana New" panose="02020603050405020304" pitchFamily="18" charset="-34"/>
                <a:cs typeface="Angsana New" panose="02020603050405020304" pitchFamily="18" charset="-34"/>
              </a:rPr>
              <a:t>There are no “</a:t>
            </a:r>
            <a:r>
              <a:rPr lang="en-US" sz="4800" b="1" dirty="0" err="1">
                <a:solidFill>
                  <a:srgbClr val="FF0000"/>
                </a:solidFill>
                <a:latin typeface="Angsana New" panose="02020603050405020304" pitchFamily="18" charset="-34"/>
                <a:cs typeface="Angsana New" panose="02020603050405020304" pitchFamily="18" charset="-34"/>
              </a:rPr>
              <a:t>give-aways</a:t>
            </a:r>
            <a:r>
              <a:rPr lang="en-US" sz="4800" b="1" dirty="0">
                <a:solidFill>
                  <a:srgbClr val="FF0000"/>
                </a:solidFill>
                <a:latin typeface="Angsana New" panose="02020603050405020304" pitchFamily="18" charset="-34"/>
                <a:cs typeface="Angsana New" panose="02020603050405020304" pitchFamily="18" charset="-34"/>
              </a:rPr>
              <a:t>” in negotiation</a:t>
            </a:r>
          </a:p>
        </p:txBody>
      </p:sp>
      <p:sp>
        <p:nvSpPr>
          <p:cNvPr id="3" name="Content Placeholder 2"/>
          <p:cNvSpPr>
            <a:spLocks noGrp="1"/>
          </p:cNvSpPr>
          <p:nvPr>
            <p:ph sz="quarter" idx="4294967295"/>
          </p:nvPr>
        </p:nvSpPr>
        <p:spPr>
          <a:xfrm>
            <a:off x="727789" y="1698172"/>
            <a:ext cx="11172304" cy="3605842"/>
          </a:xfrm>
          <a:prstGeom prst="rect">
            <a:avLst/>
          </a:prstGeom>
        </p:spPr>
        <p:txBody>
          <a:bodyPr>
            <a:normAutofit fontScale="70000" lnSpcReduction="20000"/>
          </a:bodyPr>
          <a:lstStyle/>
          <a:p>
            <a:r>
              <a:rPr lang="en-US" sz="5200" cap="none" dirty="0">
                <a:latin typeface="Angsana New" panose="02020603050405020304" pitchFamily="18" charset="-34"/>
                <a:cs typeface="Angsana New" panose="02020603050405020304" pitchFamily="18" charset="-34"/>
              </a:rPr>
              <a:t>As you prepare for your negotiation, you will place value on, and prioritize, your negotiable items.  They will generally fall into 3 categories:</a:t>
            </a:r>
          </a:p>
          <a:p>
            <a:pPr lvl="1"/>
            <a:r>
              <a:rPr lang="en-US" sz="5200" cap="none" dirty="0">
                <a:latin typeface="Angsana New" panose="02020603050405020304" pitchFamily="18" charset="-34"/>
                <a:cs typeface="Angsana New" panose="02020603050405020304" pitchFamily="18" charset="-34"/>
              </a:rPr>
              <a:t>Highest priority.  These items have the highest value and are the most valuable to your client.</a:t>
            </a:r>
          </a:p>
          <a:p>
            <a:pPr lvl="1"/>
            <a:r>
              <a:rPr lang="en-US" sz="5200" cap="none" dirty="0">
                <a:latin typeface="Angsana New" panose="02020603050405020304" pitchFamily="18" charset="-34"/>
                <a:cs typeface="Angsana New" panose="02020603050405020304" pitchFamily="18" charset="-34"/>
              </a:rPr>
              <a:t>Medium priority.  These items are “flexible”, meaning you can mix-and-match them to best fit your negotiation strategy.</a:t>
            </a:r>
          </a:p>
          <a:p>
            <a:pPr lvl="1"/>
            <a:r>
              <a:rPr lang="en-US" sz="5200" cap="none" dirty="0">
                <a:latin typeface="Angsana New" panose="02020603050405020304" pitchFamily="18" charset="-34"/>
                <a:cs typeface="Angsana New" panose="02020603050405020304" pitchFamily="18" charset="-34"/>
              </a:rPr>
              <a:t>Low priority.  The items have the lowest value to your client.</a:t>
            </a:r>
          </a:p>
          <a:p>
            <a:pPr marL="530352" lvl="1" indent="0">
              <a:buNone/>
            </a:pPr>
            <a:endParaRPr lang="en-US" dirty="0"/>
          </a:p>
        </p:txBody>
      </p:sp>
    </p:spTree>
    <p:extLst>
      <p:ext uri="{BB962C8B-B14F-4D97-AF65-F5344CB8AC3E}">
        <p14:creationId xmlns:p14="http://schemas.microsoft.com/office/powerpoint/2010/main" val="3825426985"/>
      </p:ext>
    </p:extLst>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TotalTime>
  <Words>744</Words>
  <Application>Microsoft Office PowerPoint</Application>
  <PresentationFormat>แบบจอกว้าง</PresentationFormat>
  <Paragraphs>79</Paragraphs>
  <Slides>18</Slides>
  <Notes>0</Notes>
  <HiddenSlides>0</HiddenSlides>
  <MMClips>0</MMClips>
  <ScaleCrop>false</ScaleCrop>
  <HeadingPairs>
    <vt:vector size="6" baseType="variant">
      <vt:variant>
        <vt:lpstr>ฟอนต์ที่ถูกใช้</vt:lpstr>
      </vt:variant>
      <vt:variant>
        <vt:i4>7</vt:i4>
      </vt:variant>
      <vt:variant>
        <vt:lpstr>ธีม</vt:lpstr>
      </vt:variant>
      <vt:variant>
        <vt:i4>1</vt:i4>
      </vt:variant>
      <vt:variant>
        <vt:lpstr>ชื่อเรื่องสไลด์</vt:lpstr>
      </vt:variant>
      <vt:variant>
        <vt:i4>18</vt:i4>
      </vt:variant>
    </vt:vector>
  </HeadingPairs>
  <TitlesOfParts>
    <vt:vector size="26" baseType="lpstr">
      <vt:lpstr>ＭＳ Ｐゴシック</vt:lpstr>
      <vt:lpstr>Angsana New</vt:lpstr>
      <vt:lpstr>Arial</vt:lpstr>
      <vt:lpstr>Arial Black</vt:lpstr>
      <vt:lpstr>Britannic Bold</vt:lpstr>
      <vt:lpstr>Times New Roman</vt:lpstr>
      <vt:lpstr>Wingdings</vt:lpstr>
      <vt:lpstr>Radial</vt:lpstr>
      <vt:lpstr> Lesson 4  Management skills for negotiation</vt:lpstr>
      <vt:lpstr>Negotiation Dynamics</vt:lpstr>
      <vt:lpstr>Negotiation Dynamics</vt:lpstr>
      <vt:lpstr>What It Means</vt:lpstr>
      <vt:lpstr>Negotiation: Key Concepts</vt:lpstr>
      <vt:lpstr>Negotiation: Key Concepts (cont.)</vt:lpstr>
      <vt:lpstr>Negotiation: Key Concepts (cont.)</vt:lpstr>
      <vt:lpstr> Rules of T.H.U.M.B (For Every Successful Negotiator To Remember) </vt:lpstr>
      <vt:lpstr>T There are no “give-aways” in negotiation</vt:lpstr>
      <vt:lpstr>T There are no “give-aways” in negotiation</vt:lpstr>
      <vt:lpstr>H Help me help you</vt:lpstr>
      <vt:lpstr>H Help me help you</vt:lpstr>
      <vt:lpstr>U Understand Yourself</vt:lpstr>
      <vt:lpstr>U Understand Yourself</vt:lpstr>
      <vt:lpstr>M Make justifiable demands &amp; concessions</vt:lpstr>
      <vt:lpstr>M Make justifiable Demands &amp; concessions</vt:lpstr>
      <vt:lpstr>B Be Curious</vt:lpstr>
      <vt:lpstr>B Be Curious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 James E</dc:creator>
  <cp:lastModifiedBy>wcom</cp:lastModifiedBy>
  <cp:revision>4</cp:revision>
  <dcterms:created xsi:type="dcterms:W3CDTF">2019-09-16T14:35:56Z</dcterms:created>
  <dcterms:modified xsi:type="dcterms:W3CDTF">2024-07-06T02:54:31Z</dcterms:modified>
</cp:coreProperties>
</file>