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1d9ad94a1764c87" /><Relationship Type="http://schemas.openxmlformats.org/officeDocument/2006/relationships/extended-properties" Target="/docProps/app.xml" Id="R25807b9b786840b0" /><Relationship Type="http://schemas.openxmlformats.org/officeDocument/2006/relationships/officeDocument" Target="/ppt/presentation.xml" Id="R998c27308fa84b3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f37ab41aef5490c"/>
  </p:sldMasterIdLst>
  <p:notesMasterIdLst>
    <p:notesMasterId xmlns:r="http://schemas.openxmlformats.org/officeDocument/2006/relationships" r:id="R3b80e8d074ec4950"/>
  </p:notesMasterIdLst>
  <p:sldIdLst>
    <p:sldId xmlns:r="http://schemas.openxmlformats.org/officeDocument/2006/relationships" id="256" r:id="R31cb467b9ab740a2"/>
    <p:sldId xmlns:r="http://schemas.openxmlformats.org/officeDocument/2006/relationships" id="257" r:id="Rf05a76b3d1494e5f"/>
    <p:sldId xmlns:r="http://schemas.openxmlformats.org/officeDocument/2006/relationships" id="258" r:id="Rc11b5efca5a24d5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4ed27a8dc324912" /><Relationship Type="http://schemas.openxmlformats.org/officeDocument/2006/relationships/slideMaster" Target="/ppt/slideMasters/slideMaster1.xml" Id="Rff37ab41aef5490c" /><Relationship Type="http://schemas.openxmlformats.org/officeDocument/2006/relationships/notesMaster" Target="/ppt/notesMasters/notesMaster1.xml" Id="R3b80e8d074ec4950" /><Relationship Type="http://schemas.openxmlformats.org/officeDocument/2006/relationships/presProps" Target="/ppt/presProps.xml" Id="Rce8648fa7e764352" /><Relationship Type="http://schemas.openxmlformats.org/officeDocument/2006/relationships/tableStyles" Target="/ppt/tableStyles.xml" Id="Rda240cac62784f45" /><Relationship Type="http://schemas.openxmlformats.org/officeDocument/2006/relationships/slide" Target="/ppt/slides/slide1.xml" Id="R31cb467b9ab740a2" /><Relationship Type="http://schemas.openxmlformats.org/officeDocument/2006/relationships/slide" Target="/ppt/slides/slide2.xml" Id="Rf05a76b3d1494e5f" /><Relationship Type="http://schemas.openxmlformats.org/officeDocument/2006/relationships/slide" Target="/ppt/slides/slide3.xml" Id="Rc11b5efca5a24d5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64b3ad15023464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29affb555664904" /><Relationship Type="http://schemas.openxmlformats.org/officeDocument/2006/relationships/notesMaster" Target="/ppt/notesMasters/notesMaster1.xml" Id="Re016c01a341b4a6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7027f2c845847f4" /><Relationship Type="http://schemas.openxmlformats.org/officeDocument/2006/relationships/notesMaster" Target="/ppt/notesMasters/notesMaster1.xml" Id="R3030122917184a0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19a242d9cb040f1" /><Relationship Type="http://schemas.openxmlformats.org/officeDocument/2006/relationships/notesMaster" Target="/ppt/notesMasters/notesMaster1.xml" Id="R93d401a43d204e7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8e3b40c471460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e819b984d8e4052" /><Relationship Type="http://schemas.openxmlformats.org/officeDocument/2006/relationships/slideLayout" Target="/ppt/slideLayouts/slideLayout1.xml" Id="R59969c92ccd24cc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9969c92ccd24cc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ea4efbc53648c5" /><Relationship Type="http://schemas.openxmlformats.org/officeDocument/2006/relationships/notesSlide" Target="/ppt/notesSlides/notesSlide1.xml" Id="R2998e48289644a0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14eae609644bab" /><Relationship Type="http://schemas.openxmlformats.org/officeDocument/2006/relationships/notesSlide" Target="/ppt/notesSlides/notesSlide2.xml" Id="Rd3da8fdfba034db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2dbf5808844cf0" /><Relationship Type="http://schemas.openxmlformats.org/officeDocument/2006/relationships/notesSlide" Target="/ppt/notesSlides/notesSlide3.xml" Id="Re9a181fa767f48bb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Google-Shape-532-p58-2">
            <a:extLst xmlns:a="http://schemas.openxmlformats.org/drawingml/2006/main">
              <a:ext uri="{FF2B5EF4-FFF2-40B4-BE49-F238E27FC236}">
                <a16:creationId xmlns:a16="http://schemas.microsoft.com/office/drawing/2014/main" id="{1FAA8AE4-41E8-4159-9AE8-A6E3CA93E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/>
            </a:r>
          </a:p>
        </p:txBody>
      </p:sp>
      <p:sp>
        <p:nvSpPr>
          <p:cNvPr id="2" name="Google-Shape-533-p58-3">
            <a:extLst xmlns:a="http://schemas.openxmlformats.org/drawingml/2006/main">
              <a:ext uri="{FF2B5EF4-FFF2-40B4-BE49-F238E27FC236}">
                <a16:creationId xmlns:a16="http://schemas.microsoft.com/office/drawing/2014/main" id="{BAD2405B-DBE9-452C-A114-0A9D4D63F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Emerging materials create new opportunities for designers</a:t>
            </a:r>
          </a:p>
        </p:txBody>
      </p:sp>
      <p:sp>
        <p:nvSpPr>
          <p:cNvPr id="3" name="Google-Shape-558-p61-4">
            <a:extLst xmlns:a="http://schemas.openxmlformats.org/drawingml/2006/main">
              <a:ext uri="{FF2B5EF4-FFF2-40B4-BE49-F238E27FC236}">
                <a16:creationId xmlns:a16="http://schemas.microsoft.com/office/drawing/2014/main" id="{8DF605D1-6E96-42F8-A616-165632725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4013168"/>
            <a:ext cx="3568732" cy="1981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MYCELIUM MATERIALS
Fungal networks can form lightweight products, packaging, panels, and biodegradable components.</a:t>
            </a:r>
          </a:p>
        </p:txBody>
      </p:sp>
      <p:sp>
        <p:nvSpPr>
          <p:cNvPr id="4" name="Google-Shape-559-p61-5">
            <a:extLst xmlns:a="http://schemas.openxmlformats.org/drawingml/2006/main">
              <a:ext uri="{FF2B5EF4-FFF2-40B4-BE49-F238E27FC236}">
                <a16:creationId xmlns:a16="http://schemas.microsoft.com/office/drawing/2014/main" id="{947B09AD-E7B4-4CC1-A59D-772B91F77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7968" y="4013168"/>
            <a:ext cx="3568732" cy="1981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RECYCLED COMPOSITES
Waste fibers and plastics can become durable sheets, furniture parts, and surface materials.</a:t>
            </a:r>
          </a:p>
        </p:txBody>
      </p:sp>
      <p:sp>
        <p:nvSpPr>
          <p:cNvPr id="5" name="Google-Shape-560-p61-6">
            <a:extLst xmlns:a="http://schemas.openxmlformats.org/drawingml/2006/main">
              <a:ext uri="{FF2B5EF4-FFF2-40B4-BE49-F238E27FC236}">
                <a16:creationId xmlns:a16="http://schemas.microsoft.com/office/drawing/2014/main" id="{510FB7F4-0C92-4766-A906-D8D05DB20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2267" y="4013168"/>
            <a:ext cx="3568732" cy="1981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RESPONSIVE SURFACES
Materials can change color, shape, transparency, or conductivity in response to stimuli.</a:t>
            </a:r>
          </a:p>
        </p:txBody>
      </p:sp>
      <p:sp>
        <p:nvSpPr>
          <p:cNvPr id="6" name="Google-Shape-561-p61-7">
            <a:extLst xmlns:a="http://schemas.openxmlformats.org/drawingml/2006/main">
              <a:ext uri="{FF2B5EF4-FFF2-40B4-BE49-F238E27FC236}">
                <a16:creationId xmlns:a16="http://schemas.microsoft.com/office/drawing/2014/main" id="{A63CD1CB-CE2C-41D1-B1B2-20A4AFF41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868" y="3382328"/>
            <a:ext cx="315563" cy="353854"/>
          </a:xfrm>
          <a:custGeom xmlns:a="http://schemas.openxmlformats.org/drawingml/2006/main">
            <a:pathLst>
              <a:path w="192747900" h="191595375">
                <a:moveTo>
                  <a:pt x="107661075" y="24707850"/>
                </a:moveTo>
                <a:lnTo>
                  <a:pt x="20716875" y="114138075"/>
                </a:lnTo>
                <a:lnTo>
                  <a:pt x="86039325" y="114138075"/>
                </a:lnTo>
                <a:cubicBezTo>
                  <a:pt x="89192100" y="114138075"/>
                  <a:pt x="92182950" y="115423950"/>
                  <a:pt x="94135575" y="117614700"/>
                </a:cubicBezTo>
                <a:cubicBezTo>
                  <a:pt x="96097725" y="119814975"/>
                  <a:pt x="96821625" y="122682000"/>
                  <a:pt x="96097725" y="125406150"/>
                </a:cubicBezTo>
                <a:lnTo>
                  <a:pt x="85086825" y="166897050"/>
                </a:lnTo>
                <a:lnTo>
                  <a:pt x="172031025" y="77466825"/>
                </a:lnTo>
                <a:lnTo>
                  <a:pt x="106708575" y="77466825"/>
                </a:lnTo>
                <a:cubicBezTo>
                  <a:pt x="103555800" y="77466825"/>
                  <a:pt x="100564950" y="76190475"/>
                  <a:pt x="98612325" y="73990200"/>
                </a:cubicBezTo>
                <a:cubicBezTo>
                  <a:pt x="96650175" y="71789925"/>
                  <a:pt x="95926275" y="68922900"/>
                  <a:pt x="96650175" y="66198750"/>
                </a:cubicBezTo>
                <a:lnTo>
                  <a:pt x="107661075" y="24707850"/>
                </a:lnTo>
                <a:close/>
                <a:moveTo>
                  <a:pt x="98888550" y="5648325"/>
                </a:moveTo>
                <a:cubicBezTo>
                  <a:pt x="111242475" y="-7067550"/>
                  <a:pt x="134540625" y="3457575"/>
                  <a:pt x="130206750" y="19792950"/>
                </a:cubicBezTo>
                <a:lnTo>
                  <a:pt x="119767350" y="59131200"/>
                </a:lnTo>
                <a:lnTo>
                  <a:pt x="172031025" y="59131200"/>
                </a:lnTo>
                <a:cubicBezTo>
                  <a:pt x="189718950" y="59131200"/>
                  <a:pt x="199243950" y="77552550"/>
                  <a:pt x="187690125" y="89439750"/>
                </a:cubicBezTo>
                <a:lnTo>
                  <a:pt x="93859350" y="185956575"/>
                </a:lnTo>
                <a:cubicBezTo>
                  <a:pt x="81505425" y="198672450"/>
                  <a:pt x="58207275" y="188147325"/>
                  <a:pt x="62541150" y="171811950"/>
                </a:cubicBezTo>
                <a:lnTo>
                  <a:pt x="72980550" y="132473700"/>
                </a:lnTo>
                <a:lnTo>
                  <a:pt x="20716875" y="132473700"/>
                </a:lnTo>
                <a:cubicBezTo>
                  <a:pt x="3028950" y="132473700"/>
                  <a:pt x="-6496050" y="114052350"/>
                  <a:pt x="5057775" y="102165150"/>
                </a:cubicBezTo>
                <a:lnTo>
                  <a:pt x="98888550" y="5648325"/>
                </a:lnTo>
                <a:close/>
              </a:path>
            </a:pathLst>
          </a:custGeom>
          <a:solidFill xmlns:a="http://schemas.openxmlformats.org/drawingml/2006/main">
            <a:srgbClr val="000000"/>
          </a:solidFill>
        </p:spPr>
      </p:sp>
      <p:sp>
        <p:nvSpPr>
          <p:cNvPr id="7" name="Google-Shape-562-p61-8">
            <a:extLst xmlns:a="http://schemas.openxmlformats.org/drawingml/2006/main">
              <a:ext uri="{FF2B5EF4-FFF2-40B4-BE49-F238E27FC236}">
                <a16:creationId xmlns:a16="http://schemas.microsoft.com/office/drawing/2014/main" id="{B0915B9F-EF9E-4959-A2CD-A33ACF6BA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384" y="3378232"/>
            <a:ext cx="327089" cy="362045"/>
          </a:xfrm>
          <a:custGeom xmlns:a="http://schemas.openxmlformats.org/drawingml/2006/main">
            <a:pathLst>
              <a:path w="205740000" h="203196825">
                <a:moveTo>
                  <a:pt x="108194475" y="20288250"/>
                </a:moveTo>
                <a:cubicBezTo>
                  <a:pt x="104908350" y="18583275"/>
                  <a:pt x="100850700" y="18583275"/>
                  <a:pt x="97545525" y="20288250"/>
                </a:cubicBezTo>
                <a:lnTo>
                  <a:pt x="30956250" y="54597300"/>
                </a:lnTo>
                <a:lnTo>
                  <a:pt x="103031925" y="90773250"/>
                </a:lnTo>
                <a:lnTo>
                  <a:pt x="177098325" y="55778400"/>
                </a:lnTo>
                <a:lnTo>
                  <a:pt x="108194475" y="20288250"/>
                </a:lnTo>
                <a:close/>
                <a:moveTo>
                  <a:pt x="184442100" y="73809225"/>
                </a:moveTo>
                <a:lnTo>
                  <a:pt x="113518950" y="107318175"/>
                </a:lnTo>
                <a:lnTo>
                  <a:pt x="113518950" y="180174900"/>
                </a:lnTo>
                <a:lnTo>
                  <a:pt x="179117625" y="146370675"/>
                </a:lnTo>
                <a:cubicBezTo>
                  <a:pt x="182422800" y="144675225"/>
                  <a:pt x="184442100" y="141541500"/>
                  <a:pt x="184442100" y="138141075"/>
                </a:cubicBezTo>
                <a:lnTo>
                  <a:pt x="184442100" y="73809225"/>
                </a:lnTo>
                <a:close/>
                <a:moveTo>
                  <a:pt x="92221050" y="180174900"/>
                </a:moveTo>
                <a:lnTo>
                  <a:pt x="92221050" y="107156250"/>
                </a:lnTo>
                <a:lnTo>
                  <a:pt x="21297900" y="71561325"/>
                </a:lnTo>
                <a:lnTo>
                  <a:pt x="21297900" y="138141075"/>
                </a:lnTo>
                <a:cubicBezTo>
                  <a:pt x="21297900" y="141541500"/>
                  <a:pt x="23317200" y="144675225"/>
                  <a:pt x="26622375" y="146370675"/>
                </a:cubicBezTo>
                <a:lnTo>
                  <a:pt x="92221050" y="180174900"/>
                </a:lnTo>
                <a:close/>
                <a:moveTo>
                  <a:pt x="86896575" y="3819525"/>
                </a:moveTo>
                <a:cubicBezTo>
                  <a:pt x="96774000" y="-1266825"/>
                  <a:pt x="108966000" y="-1266825"/>
                  <a:pt x="118843425" y="3819525"/>
                </a:cubicBezTo>
                <a:lnTo>
                  <a:pt x="189766575" y="40366950"/>
                </a:lnTo>
                <a:cubicBezTo>
                  <a:pt x="199663050" y="45462825"/>
                  <a:pt x="205740000" y="54873525"/>
                  <a:pt x="205740000" y="65055750"/>
                </a:cubicBezTo>
                <a:lnTo>
                  <a:pt x="205740000" y="138141075"/>
                </a:lnTo>
                <a:cubicBezTo>
                  <a:pt x="205740000" y="148323300"/>
                  <a:pt x="199663050" y="157743525"/>
                  <a:pt x="189766575" y="162839400"/>
                </a:cubicBezTo>
                <a:lnTo>
                  <a:pt x="118843425" y="199377300"/>
                </a:lnTo>
                <a:cubicBezTo>
                  <a:pt x="108966000" y="204473175"/>
                  <a:pt x="96774000" y="204473175"/>
                  <a:pt x="86896575" y="199377300"/>
                </a:cubicBezTo>
                <a:lnTo>
                  <a:pt x="15973425" y="162839400"/>
                </a:lnTo>
                <a:cubicBezTo>
                  <a:pt x="6096000" y="157743525"/>
                  <a:pt x="0" y="148323300"/>
                  <a:pt x="0" y="138141075"/>
                </a:cubicBezTo>
                <a:lnTo>
                  <a:pt x="0" y="65055750"/>
                </a:lnTo>
                <a:cubicBezTo>
                  <a:pt x="0" y="54873525"/>
                  <a:pt x="6096000" y="45462825"/>
                  <a:pt x="15973425" y="40366950"/>
                </a:cubicBezTo>
                <a:lnTo>
                  <a:pt x="86896575" y="3819525"/>
                </a:lnTo>
                <a:close/>
              </a:path>
            </a:pathLst>
          </a:custGeom>
          <a:solidFill xmlns:a="http://schemas.openxmlformats.org/drawingml/2006/main">
            <a:srgbClr val="000000"/>
          </a:solidFill>
        </p:spPr>
      </p:sp>
      <p:sp>
        <p:nvSpPr>
          <p:cNvPr id="8" name="Google-Shape-563-p61-9">
            <a:extLst xmlns:a="http://schemas.openxmlformats.org/drawingml/2006/main">
              <a:ext uri="{FF2B5EF4-FFF2-40B4-BE49-F238E27FC236}">
                <a16:creationId xmlns:a16="http://schemas.microsoft.com/office/drawing/2014/main" id="{9303D592-89F6-4E11-BA3E-8FD76F66A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1600" y="3406807"/>
            <a:ext cx="338614" cy="270891"/>
          </a:xfrm>
          <a:custGeom xmlns:a="http://schemas.openxmlformats.org/drawingml/2006/main">
            <a:pathLst>
              <a:path w="205740000" h="205740000">
                <a:moveTo>
                  <a:pt x="59245500" y="0"/>
                </a:moveTo>
                <a:lnTo>
                  <a:pt x="146494500" y="0"/>
                </a:lnTo>
                <a:cubicBezTo>
                  <a:pt x="154781250" y="0"/>
                  <a:pt x="161620200" y="0"/>
                  <a:pt x="167182800" y="561975"/>
                </a:cubicBezTo>
                <a:cubicBezTo>
                  <a:pt x="172964475" y="1162050"/>
                  <a:pt x="178279425" y="2428875"/>
                  <a:pt x="183270525" y="5610225"/>
                </a:cubicBezTo>
                <a:cubicBezTo>
                  <a:pt x="191023875" y="10534650"/>
                  <a:pt x="197310375" y="18402300"/>
                  <a:pt x="201253725" y="28079700"/>
                </a:cubicBezTo>
                <a:cubicBezTo>
                  <a:pt x="203796900" y="34318575"/>
                  <a:pt x="204816075" y="40967025"/>
                  <a:pt x="205282800" y="48196500"/>
                </a:cubicBezTo>
                <a:cubicBezTo>
                  <a:pt x="205740000" y="55149750"/>
                  <a:pt x="205740000" y="63703200"/>
                  <a:pt x="205740000" y="74056875"/>
                </a:cubicBezTo>
                <a:lnTo>
                  <a:pt x="205740000" y="131683125"/>
                </a:lnTo>
                <a:cubicBezTo>
                  <a:pt x="205740000" y="142036800"/>
                  <a:pt x="205740000" y="150590250"/>
                  <a:pt x="205282800" y="157543500"/>
                </a:cubicBezTo>
                <a:cubicBezTo>
                  <a:pt x="204816075" y="164772975"/>
                  <a:pt x="203796900" y="171421425"/>
                  <a:pt x="201253725" y="177660300"/>
                </a:cubicBezTo>
                <a:cubicBezTo>
                  <a:pt x="197310375" y="187337700"/>
                  <a:pt x="191023875" y="195205350"/>
                  <a:pt x="183270525" y="200129775"/>
                </a:cubicBezTo>
                <a:cubicBezTo>
                  <a:pt x="178279425" y="203311125"/>
                  <a:pt x="172964475" y="204577950"/>
                  <a:pt x="167182800" y="205178025"/>
                </a:cubicBezTo>
                <a:cubicBezTo>
                  <a:pt x="161620200" y="205740000"/>
                  <a:pt x="154781250" y="205740000"/>
                  <a:pt x="146494500" y="205740000"/>
                </a:cubicBezTo>
                <a:lnTo>
                  <a:pt x="59245500" y="205740000"/>
                </a:lnTo>
                <a:cubicBezTo>
                  <a:pt x="50958750" y="205740000"/>
                  <a:pt x="44119800" y="205740000"/>
                  <a:pt x="38557200" y="205178025"/>
                </a:cubicBezTo>
                <a:cubicBezTo>
                  <a:pt x="32775525" y="204577950"/>
                  <a:pt x="27460575" y="203311125"/>
                  <a:pt x="22469475" y="200129775"/>
                </a:cubicBezTo>
                <a:cubicBezTo>
                  <a:pt x="14716125" y="195205350"/>
                  <a:pt x="8429625" y="187337700"/>
                  <a:pt x="4486275" y="177660300"/>
                </a:cubicBezTo>
                <a:cubicBezTo>
                  <a:pt x="1943100" y="171421425"/>
                  <a:pt x="923925" y="164772975"/>
                  <a:pt x="457200" y="157543500"/>
                </a:cubicBezTo>
                <a:cubicBezTo>
                  <a:pt x="0" y="150590250"/>
                  <a:pt x="0" y="142036800"/>
                  <a:pt x="0" y="131683125"/>
                </a:cubicBezTo>
                <a:lnTo>
                  <a:pt x="0" y="74056875"/>
                </a:lnTo>
                <a:cubicBezTo>
                  <a:pt x="0" y="63703200"/>
                  <a:pt x="0" y="55149750"/>
                  <a:pt x="457200" y="48196500"/>
                </a:cubicBezTo>
                <a:cubicBezTo>
                  <a:pt x="923925" y="40967025"/>
                  <a:pt x="1943100" y="34318575"/>
                  <a:pt x="4486275" y="28079700"/>
                </a:cubicBezTo>
                <a:cubicBezTo>
                  <a:pt x="8429625" y="18402300"/>
                  <a:pt x="14716125" y="10534650"/>
                  <a:pt x="22469475" y="5610225"/>
                </a:cubicBezTo>
                <a:cubicBezTo>
                  <a:pt x="27460575" y="2428875"/>
                  <a:pt x="32775525" y="1162050"/>
                  <a:pt x="38557200" y="561975"/>
                </a:cubicBezTo>
                <a:cubicBezTo>
                  <a:pt x="44119800" y="0"/>
                  <a:pt x="50958750" y="0"/>
                  <a:pt x="59245500" y="0"/>
                </a:cubicBezTo>
                <a:close/>
                <a:moveTo>
                  <a:pt x="20574000" y="90011250"/>
                </a:moveTo>
                <a:lnTo>
                  <a:pt x="20574000" y="131159250"/>
                </a:lnTo>
                <a:cubicBezTo>
                  <a:pt x="20574000" y="142179675"/>
                  <a:pt x="20583525" y="149666325"/>
                  <a:pt x="20964525" y="155448000"/>
                </a:cubicBezTo>
                <a:cubicBezTo>
                  <a:pt x="21326475" y="161077275"/>
                  <a:pt x="21993225" y="163972875"/>
                  <a:pt x="22812375" y="165982650"/>
                </a:cubicBezTo>
                <a:cubicBezTo>
                  <a:pt x="24793575" y="170811825"/>
                  <a:pt x="27936825" y="174755175"/>
                  <a:pt x="31803975" y="177222150"/>
                </a:cubicBezTo>
                <a:cubicBezTo>
                  <a:pt x="33413700" y="178250850"/>
                  <a:pt x="35728275" y="179079525"/>
                  <a:pt x="40233600" y="179536725"/>
                </a:cubicBezTo>
                <a:cubicBezTo>
                  <a:pt x="44862750" y="180012975"/>
                  <a:pt x="50844450" y="180022500"/>
                  <a:pt x="59664600" y="180022500"/>
                </a:cubicBezTo>
                <a:lnTo>
                  <a:pt x="146075400" y="180022500"/>
                </a:lnTo>
                <a:cubicBezTo>
                  <a:pt x="154895550" y="180022500"/>
                  <a:pt x="160877250" y="180012975"/>
                  <a:pt x="165506400" y="179536725"/>
                </a:cubicBezTo>
                <a:cubicBezTo>
                  <a:pt x="170011725" y="179079525"/>
                  <a:pt x="172326300" y="178250850"/>
                  <a:pt x="173936025" y="177222150"/>
                </a:cubicBezTo>
                <a:cubicBezTo>
                  <a:pt x="177803175" y="174755175"/>
                  <a:pt x="180946425" y="170811825"/>
                  <a:pt x="182927625" y="165982650"/>
                </a:cubicBezTo>
                <a:cubicBezTo>
                  <a:pt x="183746775" y="163972875"/>
                  <a:pt x="184413525" y="161077275"/>
                  <a:pt x="184775475" y="155448000"/>
                </a:cubicBezTo>
                <a:cubicBezTo>
                  <a:pt x="185156475" y="149666325"/>
                  <a:pt x="185166000" y="142179675"/>
                  <a:pt x="185166000" y="131159250"/>
                </a:cubicBezTo>
                <a:lnTo>
                  <a:pt x="185166000" y="90011250"/>
                </a:lnTo>
                <a:lnTo>
                  <a:pt x="20574000" y="90011250"/>
                </a:lnTo>
                <a:close/>
                <a:moveTo>
                  <a:pt x="185146950" y="64293750"/>
                </a:moveTo>
                <a:cubicBezTo>
                  <a:pt x="185118375" y="58559700"/>
                  <a:pt x="185023125" y="54073425"/>
                  <a:pt x="184775475" y="50292000"/>
                </a:cubicBezTo>
                <a:cubicBezTo>
                  <a:pt x="184413525" y="44662725"/>
                  <a:pt x="183746775" y="41767125"/>
                  <a:pt x="182927625" y="39757350"/>
                </a:cubicBezTo>
                <a:cubicBezTo>
                  <a:pt x="180946425" y="34928175"/>
                  <a:pt x="177803175" y="30994350"/>
                  <a:pt x="173936025" y="28517850"/>
                </a:cubicBezTo>
                <a:cubicBezTo>
                  <a:pt x="172326300" y="27489150"/>
                  <a:pt x="170011725" y="26660475"/>
                  <a:pt x="165506400" y="26203275"/>
                </a:cubicBezTo>
                <a:cubicBezTo>
                  <a:pt x="160877250" y="25727025"/>
                  <a:pt x="154895550" y="25717500"/>
                  <a:pt x="146075400" y="25717500"/>
                </a:cubicBezTo>
                <a:lnTo>
                  <a:pt x="59664600" y="25717500"/>
                </a:lnTo>
                <a:cubicBezTo>
                  <a:pt x="50844450" y="25717500"/>
                  <a:pt x="44862750" y="25727025"/>
                  <a:pt x="40233600" y="26203275"/>
                </a:cubicBezTo>
                <a:cubicBezTo>
                  <a:pt x="35728275" y="26660475"/>
                  <a:pt x="33413700" y="27489150"/>
                  <a:pt x="31803975" y="28517850"/>
                </a:cubicBezTo>
                <a:cubicBezTo>
                  <a:pt x="27936825" y="30994350"/>
                  <a:pt x="24793575" y="34928175"/>
                  <a:pt x="22812375" y="39757350"/>
                </a:cubicBezTo>
                <a:cubicBezTo>
                  <a:pt x="21993225" y="41767125"/>
                  <a:pt x="21326475" y="44662725"/>
                  <a:pt x="20964525" y="50292000"/>
                </a:cubicBezTo>
                <a:cubicBezTo>
                  <a:pt x="20716875" y="54073425"/>
                  <a:pt x="20621625" y="58559700"/>
                  <a:pt x="20593050" y="64293750"/>
                </a:cubicBezTo>
                <a:lnTo>
                  <a:pt x="185146950" y="64293750"/>
                </a:lnTo>
                <a:close/>
                <a:moveTo>
                  <a:pt x="123444000" y="141446250"/>
                </a:moveTo>
                <a:cubicBezTo>
                  <a:pt x="123444000" y="134350125"/>
                  <a:pt x="128054100" y="128587500"/>
                  <a:pt x="133731000" y="128587500"/>
                </a:cubicBezTo>
                <a:lnTo>
                  <a:pt x="154305000" y="128587500"/>
                </a:lnTo>
                <a:cubicBezTo>
                  <a:pt x="159981900" y="128587500"/>
                  <a:pt x="164592000" y="134350125"/>
                  <a:pt x="164592000" y="141446250"/>
                </a:cubicBezTo>
                <a:cubicBezTo>
                  <a:pt x="164592000" y="148542375"/>
                  <a:pt x="159981900" y="154305000"/>
                  <a:pt x="154305000" y="154305000"/>
                </a:cubicBezTo>
                <a:lnTo>
                  <a:pt x="133731000" y="154305000"/>
                </a:lnTo>
                <a:cubicBezTo>
                  <a:pt x="128054100" y="154305000"/>
                  <a:pt x="123444000" y="148542375"/>
                  <a:pt x="123444000" y="141446250"/>
                </a:cubicBezTo>
                <a:close/>
              </a:path>
            </a:pathLst>
          </a:custGeom>
          <a:solidFill xmlns:a="http://schemas.openxmlformats.org/drawingml/2006/main">
            <a:srgbClr val="000000"/>
          </a:solidFill>
        </p:spPr>
      </p:sp>
    </p:spTree>
    <p:extLst>
      <p:ext uri="{BB962C8B-B14F-4D97-AF65-F5344CB8AC3E}">
        <p14:creationId xmlns:p14="http://schemas.microsoft.com/office/powerpoint/2010/main" val="1797253504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lide-Number-Placeholder-3-2">
            <a:extLst xmlns:a="http://schemas.openxmlformats.org/drawingml/2006/main">
              <a:ext uri="{FF2B5EF4-FFF2-40B4-BE49-F238E27FC236}">
                <a16:creationId xmlns:a16="http://schemas.microsoft.com/office/drawing/2014/main" id="{0C35CA26-B284-468B-A9AB-E2B905A0A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/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/>
            </a:r>
          </a:p>
        </p:txBody>
      </p:sp>
      <p:sp>
        <p:nvSpPr>
          <p:cNvPr id="2" name="Title-10-3">
            <a:extLst xmlns:a="http://schemas.openxmlformats.org/drawingml/2006/main">
              <a:ext uri="{FF2B5EF4-FFF2-40B4-BE49-F238E27FC236}">
                <a16:creationId xmlns:a16="http://schemas.microsoft.com/office/drawing/2014/main" id="{5FE8DADD-704F-4F2E-AA19-F984BC82E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Material experimentation moves from curiosity to evidence</a:t>
            </a:r>
          </a:p>
        </p:txBody>
      </p:sp>
      <p:cxnSp>
        <p:nvCxnSpPr>
          <p:cNvPr id="15" name="Google-Shape-2259-p159-4"/>
          <p:cNvCxnSpPr/>
          <p:nvPr/>
        </p:nvCxnSpPr>
        <p:spPr>
          <a:xfrm xmlns:a="http://schemas.openxmlformats.org/drawingml/2006/main">
            <a:off x="337757" y="3373755"/>
            <a:ext cx="12245435" cy="286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000000"/>
            </a:solidFill>
            <a:prstDash val="solid"/>
          </a:ln>
        </p:spPr>
      </p:cxnSp>
      <p:sp>
        <p:nvSpPr>
          <p:cNvPr id="4" name="Google-Shape-2260-p159-5">
            <a:extLst xmlns:a="http://schemas.openxmlformats.org/drawingml/2006/main">
              <a:ext uri="{FF2B5EF4-FFF2-40B4-BE49-F238E27FC236}">
                <a16:creationId xmlns:a16="http://schemas.microsoft.com/office/drawing/2014/main" id="{E8AAAB8C-0928-4D12-AD8F-9B1600A94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757" y="3320225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</p:spPr>
      </p:sp>
      <p:sp>
        <p:nvSpPr>
          <p:cNvPr id="5" name="Google-Shape-2261-p159-6">
            <a:extLst xmlns:a="http://schemas.openxmlformats.org/drawingml/2006/main">
              <a:ext uri="{FF2B5EF4-FFF2-40B4-BE49-F238E27FC236}">
                <a16:creationId xmlns:a16="http://schemas.microsoft.com/office/drawing/2014/main" id="{A7FD94FC-5C8A-4E73-9213-BDE246855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770" y="3320225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</p:spPr>
      </p:sp>
      <p:sp>
        <p:nvSpPr>
          <p:cNvPr id="6" name="Google-Shape-2262-p159-7">
            <a:extLst xmlns:a="http://schemas.openxmlformats.org/drawingml/2006/main">
              <a:ext uri="{FF2B5EF4-FFF2-40B4-BE49-F238E27FC236}">
                <a16:creationId xmlns:a16="http://schemas.microsoft.com/office/drawing/2014/main" id="{176636A2-2A4B-47CA-B435-FA63DE3E8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6070" y="3320225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</p:spPr>
      </p:sp>
      <p:sp>
        <p:nvSpPr>
          <p:cNvPr id="7" name="Content-Placeholder-15-8">
            <a:extLst xmlns:a="http://schemas.openxmlformats.org/drawingml/2006/main">
              <a:ext uri="{FF2B5EF4-FFF2-40B4-BE49-F238E27FC236}">
                <a16:creationId xmlns:a16="http://schemas.microsoft.com/office/drawing/2014/main" id="{5D603EDF-138D-4232-9544-A69FFE738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2843308"/>
            <a:ext cx="1612868" cy="26241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01  EXPLORE</a:t>
            </a:r>
          </a:p>
        </p:txBody>
      </p:sp>
      <p:sp>
        <p:nvSpPr>
          <p:cNvPr id="8" name="Content-Placeholder-15-9">
            <a:extLst xmlns:a="http://schemas.openxmlformats.org/drawingml/2006/main">
              <a:ext uri="{FF2B5EF4-FFF2-40B4-BE49-F238E27FC236}">
                <a16:creationId xmlns:a16="http://schemas.microsoft.com/office/drawing/2014/main" id="{311DCA31-3016-4743-8048-B2AEF595E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4156" y="2843308"/>
            <a:ext cx="1612868" cy="26241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02  PROTOTYPE</a:t>
            </a:r>
          </a:p>
        </p:txBody>
      </p:sp>
      <p:sp>
        <p:nvSpPr>
          <p:cNvPr id="9" name="Content-Placeholder-15-10">
            <a:extLst xmlns:a="http://schemas.openxmlformats.org/drawingml/2006/main">
              <a:ext uri="{FF2B5EF4-FFF2-40B4-BE49-F238E27FC236}">
                <a16:creationId xmlns:a16="http://schemas.microsoft.com/office/drawing/2014/main" id="{E0F9B753-F1B2-45B4-918E-3A32665CB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18" y="2843308"/>
            <a:ext cx="1612868" cy="26241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03  EVALUATE</a:t>
            </a:r>
          </a:p>
        </p:txBody>
      </p:sp>
      <p:sp>
        <p:nvSpPr>
          <p:cNvPr id="10" name="Text-Placeholder-16-11">
            <a:extLst xmlns:a="http://schemas.openxmlformats.org/drawingml/2006/main">
              <a:ext uri="{FF2B5EF4-FFF2-40B4-BE49-F238E27FC236}">
                <a16:creationId xmlns:a16="http://schemas.microsoft.com/office/drawing/2014/main" id="{D1BB1191-9756-4715-BF62-14373F9E8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7111" y="3822668"/>
            <a:ext cx="3156109" cy="158629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Make test samples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Change thickness, mixture, surface, structure, joining, and fabrication parameters.</a:t>
            </a:r>
          </a:p>
        </p:txBody>
      </p:sp>
      <p:sp>
        <p:nvSpPr>
          <p:cNvPr id="11" name="Text-Placeholder-16-12">
            <a:extLst xmlns:a="http://schemas.openxmlformats.org/drawingml/2006/main">
              <a:ext uri="{FF2B5EF4-FFF2-40B4-BE49-F238E27FC236}">
                <a16:creationId xmlns:a16="http://schemas.microsoft.com/office/drawing/2014/main" id="{B89AC2FA-C6AC-49C9-8477-5BBC7A732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859" y="3822668"/>
            <a:ext cx="3156109" cy="158629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Question the material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Observe origin, composition, properties, sensory qualities, and possible design value.</a:t>
            </a:r>
          </a:p>
        </p:txBody>
      </p:sp>
      <p:sp>
        <p:nvSpPr>
          <p:cNvPr id="12" name="Text-Placeholder-16-13">
            <a:extLst xmlns:a="http://schemas.openxmlformats.org/drawingml/2006/main">
              <a:ext uri="{FF2B5EF4-FFF2-40B4-BE49-F238E27FC236}">
                <a16:creationId xmlns:a16="http://schemas.microsoft.com/office/drawing/2014/main" id="{8CC94A48-DC2C-443E-89C1-03B046C00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7879" y="3822668"/>
            <a:ext cx="3156109" cy="158629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Compare results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Assess performance, experience, feasibility, environmental impact, and improvement needs.</a:t>
            </a:r>
          </a:p>
        </p:txBody>
      </p:sp>
    </p:spTree>
    <p:extLst>
      <p:ext uri="{BB962C8B-B14F-4D97-AF65-F5344CB8AC3E}">
        <p14:creationId xmlns:p14="http://schemas.microsoft.com/office/powerpoint/2010/main" val="1463677449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-3-1">
            <a:extLst xmlns:a="http://schemas.openxmlformats.org/drawingml/2006/main">
              <a:ext uri="{FF2B5EF4-FFF2-40B4-BE49-F238E27FC236}">
                <a16:creationId xmlns:a16="http://schemas.microsoft.com/office/drawing/2014/main" id="{B6740132-9594-40EB-99F9-97B37A1D6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738789"/>
            <a:ext cx="9448800" cy="249145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6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Make. Test.
Learn.</a:t>
            </a:r>
          </a:p>
        </p:txBody>
      </p:sp>
      <p:sp>
        <p:nvSpPr>
          <p:cNvPr id="2" name="Subtitle-4-2">
            <a:extLst xmlns:a="http://schemas.openxmlformats.org/drawingml/2006/main">
              <a:ext uri="{FF2B5EF4-FFF2-40B4-BE49-F238E27FC236}">
                <a16:creationId xmlns:a16="http://schemas.microsoft.com/office/drawing/2014/main" id="{7975CC10-7F07-4D29-B742-3B44A9C58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4973288"/>
            <a:ext cx="3568732" cy="108023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1. Select one waste or local material.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2. Create three material samples.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3. Record results and propose one application.</a:t>
            </a:r>
          </a:p>
        </p:txBody>
      </p:sp>
      <p:sp>
        <p:nvSpPr>
          <p:cNvPr id="3" name="Subtitle-4-3">
            <a:extLst xmlns:a="http://schemas.openxmlformats.org/drawingml/2006/main">
              <a:ext uri="{FF2B5EF4-FFF2-40B4-BE49-F238E27FC236}">
                <a16:creationId xmlns:a16="http://schemas.microsoft.com/office/drawing/2014/main" id="{EEFFF1C3-E062-4B00-8FB8-D85A8719E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92240"/>
            <a:ext cx="1612868" cy="64912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LAB</a:t>
            </a:r>
          </a:p>
        </p:txBody>
      </p:sp>
    </p:spTree>
    <p:extLst>
      <p:ext uri="{BB962C8B-B14F-4D97-AF65-F5344CB8AC3E}">
        <p14:creationId xmlns:p14="http://schemas.microsoft.com/office/powerpoint/2010/main" val="9044592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2026-08-10T15:27:33.0850000Z</dcterms:created>
  <dcterms:modified xsi:type="dcterms:W3CDTF">2026-08-10T15:27:33.0850000Z</dcterms:modified>
</coreProperties>
</file>