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1" r:id="rId2"/>
    <p:sldId id="278" r:id="rId3"/>
    <p:sldId id="279" r:id="rId4"/>
    <p:sldId id="280" r:id="rId5"/>
    <p:sldId id="267" r:id="rId6"/>
    <p:sldId id="272" r:id="rId7"/>
    <p:sldId id="273" r:id="rId8"/>
    <p:sldId id="274" r:id="rId9"/>
    <p:sldId id="275" r:id="rId10"/>
    <p:sldId id="276" r:id="rId11"/>
    <p:sldId id="27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google.com/search?q=%E0%B8%81%E0%B8%B2%E0%B8%A3%E0%B8%84%E0%B8%B4%E0%B8%94%E0%B8%A5%E0%B8%94%E0%B8%81%E0%B8%A3%E0%B8%B0%E0%B9%81%E0%B8%AA%E0%B9%80%E0%B8%87%E0%B8%B4%E0%B8%99%E0%B8%AA%E0%B8%94&amp;biw=1600&amp;bih=773&amp;sca_esv=761dc70440dc5f86&amp;sxsrf=ANbL-n53tqhupN_ym5U2tgK-HWdyiidpIA%3A1770975098205&amp;ei=eu-OaeaVDJy7vr0PtrXj8AQ&amp;ved=2ahUKEwjTxIa5ldaSAxXlh1YBHZUAI1AQgK4QegQIARAB&amp;uact=5&amp;oq=%E0%B8%A7%E0%B8%B4%E0%B8%98%E0%B8%B5%E0%B8%A3%E0%B8%B2%E0%B8%A2%E0%B9%84%E0%B8%94%E0%B9%89+%28Income+Approach%2FDCF%29+%E0%B9%83%E0%B8%99%E0%B8%81%E0%B8%B2%E0%B8%A3%E0%B8%88%E0%B8%B1%E0%B8%94%E0%B8%AB%E0%B8%B2%E0%B9%80%E0%B8%84%E0%B8%A3%E0%B8%B7%E0%B9%88%E0%B8%AD%E0%B8%87%E0%B8%88%E0%B8%B1%E0%B8%81%E0%B8%A3&amp;gs_lp=Egxnd3Mtd2l6LXNlcnAidOC4p-C4tOC4mOC4teC4o-C4suC4ouC5hOC4lOC5iSAoSW5jb21lIEFwcHJvYWNoL0RDRikg4LmD4LiZ4LiB4Liy4Lij4LiI4Lix4LiU4Lir4Liy4LmA4LiE4Lij4Li34LmI4Lit4LiH4LiI4Lix4LiB4LijMggQABiiBBiJBTIFEAAY7wUyBRAAGO8FMgUQABjvBTIIEAAYogQYiQVIjiFQ-BZY-BZwAXgBkAEAmAGYAaABmAGqAQMwLjG4AQPIAQD4AQL4AQGYAgKgAqABwgIKEAAYsAMY1gQYR5gDAIgGAZAGCJIHAzEuMaAH0gayBwMwLjG4B5sBwgcFMC4xLjHIBwWACAA&amp;sclient=gws-wiz-ser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%E0%B8%81%E0%B8%B2%E0%B8%A3%E0%B8%84%E0%B8%B1%E0%B8%94%E0%B9%80%E0%B8%A5%E0%B8%B7%E0%B8%AD%E0%B8%81%E0%B9%81%E0%B8%A5%E0%B8%B0%E0%B8%AA%E0%B8%B1%E0%B9%88%E0%B8%87%E0%B8%8B%E0%B8%B7%E0%B9%89%E0%B8%AD&amp;biw=1600&amp;bih=773&amp;sca_esv=761dc70440dc5f86&amp;sxsrf=ANbL-n5hXpxKRRkDa7AVPRUO5oNiRmC9kg%3A1770975391461&amp;ei=n_COadXxG5-00-kP8Jic6AY&amp;ved=2ahUKEwiVwIyml9aSAxUgh68BHfSMHyMQgK4QegQIAxAD&amp;uact=5&amp;oq=%E0%B8%81%E0%B8%B2%E0%B8%A3%E0%B8%88%E0%B8%B1%E0%B8%94%E0%B8%AB%E0%B8%B2%E0%B9%80%E0%B8%84%E0%B8%A3%E0%B8%B7%E0%B9%88%E0%B8%AD%E0%B8%87%E0%B8%88%E0%B8%B1%E0%B8%81%E0%B8%A3&amp;gs_lp=Egxnd3Mtd2l6LXNlcnAiOeC4geC4suC4o-C4iOC4seC4lOC4q-C4suC5gOC4hOC4o-C4t-C5iOC4reC4h-C4iOC4seC4geC4ozIEECMYJzIIEAAYogQYiQUyCBAAGKIEGIkFMggQABiiBBiJBTIFEAAY7wVIliBQAFj3E3AAeAGQAQCYAW2gAaICqgEDMi4xuAEDyAEA-AEBmAIDoAK2AsICCBAAGIAEGKIEwgIHECMYsAIYJ5gDAJIHAzEuMqAH8hOyBwMxLjK4B7YCwgcFMC4xLjLIBwuACAA&amp;sclient=gws-wiz-serp" TargetMode="External"/><Relationship Id="rId2" Type="http://schemas.openxmlformats.org/officeDocument/2006/relationships/hyperlink" Target="https://www.google.com/search?q=%E0%B8%A7%E0%B8%B4%E0%B9%80%E0%B8%84%E0%B8%A3%E0%B8%B2%E0%B8%B0%E0%B8%AB%E0%B9%8C%E0%B8%84%E0%B8%A7%E0%B8%B2%E0%B8%A1%E0%B8%95%E0%B9%89%E0%B8%AD%E0%B8%87%E0%B8%81%E0%B8%B2%E0%B8%A3&amp;biw=1600&amp;bih=773&amp;sca_esv=761dc70440dc5f86&amp;sxsrf=ANbL-n5hXpxKRRkDa7AVPRUO5oNiRmC9kg%3A1770975391461&amp;ei=n_COadXxG5-00-kP8Jic6AY&amp;ved=2ahUKEwiVwIyml9aSAxUgh68BHfSMHyMQgK4QegQIAxAB&amp;uact=5&amp;oq=%E0%B8%81%E0%B8%B2%E0%B8%A3%E0%B8%88%E0%B8%B1%E0%B8%94%E0%B8%AB%E0%B8%B2%E0%B9%80%E0%B8%84%E0%B8%A3%E0%B8%B7%E0%B9%88%E0%B8%AD%E0%B8%87%E0%B8%88%E0%B8%B1%E0%B8%81%E0%B8%A3&amp;gs_lp=Egxnd3Mtd2l6LXNlcnAiOeC4geC4suC4o-C4iOC4seC4lOC4q-C4suC5gOC4hOC4o-C4t-C5iOC4reC4h-C4iOC4seC4geC4ozIEECMYJzIIEAAYogQYiQUyCBAAGKIEGIkFMggQABiiBBiJBTIFEAAY7wVIliBQAFj3E3AAeAGQAQCYAW2gAaICqgEDMi4xuAEDyAEA-AEBmAIDoAK2AsICCBAAGIAEGKIEwgIHECMYsAIYJ5gDAJIHAzEuMqAH8hOyBwMxLjK4B7YCwgcFMC4xLjLIBwuACAA&amp;sclient=gws-wiz-serp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hyperlink" Target="https://www.google.com/search?q=%E0%B8%81%E0%B8%B2%E0%B8%A3%E0%B8%88%E0%B8%94%E0%B8%97%E0%B8%B0%E0%B9%80%E0%B8%9A%E0%B8%B5%E0%B8%A2%E0%B8%99%E0%B8%81%E0%B8%A3%E0%B8%A3%E0%B8%A1%E0%B8%AA%E0%B8%B4%E0%B8%97%E0%B8%98%E0%B8%B4%E0%B9%8C&amp;biw=1600&amp;bih=773&amp;sca_esv=761dc70440dc5f86&amp;sxsrf=ANbL-n5hXpxKRRkDa7AVPRUO5oNiRmC9kg%3A1770975391461&amp;ei=n_COadXxG5-00-kP8Jic6AY&amp;ved=2ahUKEwiVwIyml9aSAxUgh68BHfSMHyMQgK4QegQIAxAH&amp;uact=5&amp;oq=%E0%B8%81%E0%B8%B2%E0%B8%A3%E0%B8%88%E0%B8%B1%E0%B8%94%E0%B8%AB%E0%B8%B2%E0%B9%80%E0%B8%84%E0%B8%A3%E0%B8%B7%E0%B9%88%E0%B8%AD%E0%B8%87%E0%B8%88%E0%B8%B1%E0%B8%81%E0%B8%A3&amp;gs_lp=Egxnd3Mtd2l6LXNlcnAiOeC4geC4suC4o-C4iOC4seC4lOC4q-C4suC5gOC4hOC4o-C4t-C5iOC4reC4h-C4iOC4seC4geC4ozIEECMYJzIIEAAYogQYiQUyCBAAGKIEGIkFMggQABiiBBiJBTIFEAAY7wVIliBQAFj3E3AAeAGQAQCYAW2gAaICqgEDMi4xuAEDyAEA-AEBmAIDoAK2AsICCBAAGIAEGKIEwgIHECMYsAIYJ5gDAJIHAzEuMqAH8hOyBwMxLjK4B7YCwgcFMC4xLjLIBwuACAA&amp;sclient=gws-wiz-serp" TargetMode="External"/><Relationship Id="rId4" Type="http://schemas.openxmlformats.org/officeDocument/2006/relationships/hyperlink" Target="https://www.google.com/search?q=%E0%B8%81%E0%B8%B2%E0%B8%A3%E0%B8%95%E0%B8%A3%E0%B8%A7%E0%B8%88%E0%B8%A3%E0%B8%B1%E0%B8%9A%E0%B9%81%E0%B8%A5%E0%B8%B0%E0%B8%95%E0%B8%B4%E0%B8%94%E0%B8%95%E0%B8%B1%E0%B9%89%E0%B8%87&amp;biw=1600&amp;bih=773&amp;sca_esv=761dc70440dc5f86&amp;sxsrf=ANbL-n5hXpxKRRkDa7AVPRUO5oNiRmC9kg%3A1770975391461&amp;ei=n_COadXxG5-00-kP8Jic6AY&amp;ved=2ahUKEwiVwIyml9aSAxUgh68BHfSMHyMQgK4QegQIAxAF&amp;uact=5&amp;oq=%E0%B8%81%E0%B8%B2%E0%B8%A3%E0%B8%88%E0%B8%B1%E0%B8%94%E0%B8%AB%E0%B8%B2%E0%B9%80%E0%B8%84%E0%B8%A3%E0%B8%B7%E0%B9%88%E0%B8%AD%E0%B8%87%E0%B8%88%E0%B8%B1%E0%B8%81%E0%B8%A3&amp;gs_lp=Egxnd3Mtd2l6LXNlcnAiOeC4geC4suC4o-C4iOC4seC4lOC4q-C4suC5gOC4hOC4o-C4t-C5iOC4reC4h-C4iOC4seC4geC4ozIEECMYJzIIEAAYogQYiQUyCBAAGKIEGIkFMggQABiiBBiJBTIFEAAY7wVIliBQAFj3E3AAeAGQAQCYAW2gAaICqgEDMi4xuAEDyAEA-AEBmAIDoAK2AsICCBAAGIAEGKIEwgIHECMYsAIYJ5gDAJIHAzEuMqAH8hOyBwMxLjK4B7YCwgcFMC4xLjLIBwuACAA&amp;sclient=gws-wiz-serp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google.com/search?q=%E0%B8%84%E0%B9%88%E0%B8%B2%E0%B9%80%E0%B8%AA%E0%B8%B7%E0%B9%88%E0%B8%AD%E0%B8%A1%E0%B8%A3%E0%B8%B2%E0%B8%84%E0%B8%B2&amp;biw=1600&amp;bih=773&amp;sca_esv=761dc70440dc5f86&amp;sxsrf=ANbL-n61o7MiKtpjcMWKQsdSdyclai329A%3A1770975047032&amp;ei=R--OadDJAYKNvr0P3eeY8AU&amp;ved=2ahUKEwia2aitlNaSAxXmsqgCHegYNX0QgK4QegQIARAC&amp;uact=5&amp;oq=%E0%B8%A7%E0%B8%B4%E0%B8%98%E0%B8%B5%E0%B8%95%E0%B9%89%E0%B8%99%E0%B8%97%E0%B8%B8%E0%B8%99+%28Cost+Approach%29+%E0%B9%83%E0%B8%99%E0%B8%81%E0%B8%B2%E0%B8%A3%E0%B8%88%E0%B8%B1%E0%B8%94%E0%B8%AB%E0%B8%B2%E0%B9%80%E0%B8%84%E0%B8%A3%E0%B8%B7%E0%B9%88%E0%B8%AD%E0%B8%87%E0%B8%88%E0%B8%B1%E0%B8%81%E0%B8%A3&amp;gs_lp=Egxnd3Mtd2l6LXNlcnAibuC4p-C4tOC4mOC4teC4leC5ieC4meC4l-C4uOC4mSAoQ29zdCBBcHByb2FjaCkg4LmD4LiZ4LiB4Liy4Lij4LiI4Lix4LiU4Lir4Liy4LmA4LiE4Lij4Li34LmI4Lit4LiH4LiI4Lix4LiB4LijMggQABiiBBiJBTIIEAAYgAQYogQyBRAAGO8FMggQABiiBBiJBUjNlAFQgwxY2YkBcAt4AZABAJgBoAGgAdMaqgEEOS4yM7gBA8gBAPgBAZgCK6ACsBzCAgoQABiwAxjWBBhHwgIGEAAYFhgewgIFECEYoAHCAgkQIRigARgKGCrCAgcQIRigARgKmAMAiAYBkAYIkgcFMTkuMjSgB7mOAbIHBDguMjS4B_4bwgcHMS4yNS4xN8gHcoAIAA&amp;sclient=gws-wiz-serp&amp;mstk=AUtExfCYGct-CtvgzQG1ZY5ePR19hE2xZXqAO8Qf2llP8w0XlMogJCN4USr67yJDfIx5UuZy6AHhFYtV4EIzYZiRRpb2Htg8hBk1JajHotVL9cZFP98bo-bIerRHzkX0u8JVG1vvq4YFMHVxFOXLnlWNhx-4m6Kdb9E92t-BqN_WDyEielW-K_6Y7Qa-4BaZOobRMhiVVOca2Xoqs6pnpU4eCUc5edXOyNyX3xLyISh8AszH1UcTcif4Ge59mhQxeVSsTEZPxGXsj-WnK3ttAmJxot1t01YJF1nEY-rm14RHL10xbA&amp;csui=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h-TH" sz="5400" b="1" dirty="0">
                <a:solidFill>
                  <a:schemeClr val="tx1"/>
                </a:solidFill>
              </a:rPr>
              <a:t>การจัดหา</a:t>
            </a:r>
            <a:r>
              <a:rPr lang="th-TH" sz="5400" b="1" dirty="0" smtClean="0">
                <a:solidFill>
                  <a:schemeClr val="tx1"/>
                </a:solidFill>
              </a:rPr>
              <a:t>เครื่องจักรและ</a:t>
            </a:r>
            <a:r>
              <a:rPr lang="th-TH" sz="5400" b="1" dirty="0">
                <a:solidFill>
                  <a:schemeClr val="tx1"/>
                </a:solidFill>
              </a:rPr>
              <a:t>การประเมินปัจจัยทางเศรษฐศาสตร์ในการจัดซื้อเครื่องจักร</a:t>
            </a:r>
            <a:endParaRPr lang="th-TH" sz="5400" b="1" dirty="0">
              <a:solidFill>
                <a:schemeClr val="tx1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97280" y="2063943"/>
            <a:ext cx="10058400" cy="4023360"/>
          </a:xfrm>
        </p:spPr>
        <p:txBody>
          <a:bodyPr>
            <a:noAutofit/>
          </a:bodyPr>
          <a:lstStyle/>
          <a:p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หัวข้อบรรยายใน</a:t>
            </a:r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วันนี้</a:t>
            </a:r>
          </a:p>
          <a:p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1. </a:t>
            </a:r>
            <a:r>
              <a:rPr lang="th-TH" sz="3600" b="1" dirty="0">
                <a:solidFill>
                  <a:schemeClr val="tx1"/>
                </a:solidFill>
                <a:cs typeface="+mj-cs"/>
              </a:rPr>
              <a:t>การจัดหา</a:t>
            </a:r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เครื่องจักร</a:t>
            </a:r>
            <a:endParaRPr lang="th-TH" sz="3600" b="1" dirty="0" smtClean="0">
              <a:solidFill>
                <a:schemeClr val="tx1"/>
              </a:solidFill>
              <a:cs typeface="+mj-cs"/>
            </a:endParaRPr>
          </a:p>
          <a:p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2. การ</a:t>
            </a:r>
            <a:r>
              <a:rPr lang="th-TH" sz="3600" b="1" dirty="0">
                <a:solidFill>
                  <a:schemeClr val="tx1"/>
                </a:solidFill>
                <a:cs typeface="+mj-cs"/>
              </a:rPr>
              <a:t>ประเมินปัจจัยทางเศรษฐศาสตร์ในการจัดซื้อ</a:t>
            </a:r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เครื่องจักร</a:t>
            </a:r>
            <a:endParaRPr lang="th-TH" sz="3600" b="1" dirty="0">
              <a:solidFill>
                <a:schemeClr val="tx1"/>
              </a:solidFill>
              <a:cs typeface="+mj-cs"/>
            </a:endParaRPr>
          </a:p>
          <a:p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    2.1 ความหมาย</a:t>
            </a:r>
            <a:endParaRPr lang="th-TH" sz="3600" b="1" dirty="0">
              <a:solidFill>
                <a:schemeClr val="tx1"/>
              </a:solidFill>
              <a:cs typeface="+mj-cs"/>
            </a:endParaRPr>
          </a:p>
          <a:p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    2.2 ปัจจัย</a:t>
            </a:r>
            <a:r>
              <a:rPr lang="th-TH" sz="3600" b="1" dirty="0">
                <a:solidFill>
                  <a:schemeClr val="tx1"/>
                </a:solidFill>
                <a:cs typeface="+mj-cs"/>
              </a:rPr>
              <a:t>ทางเศรษฐศาสตร์</a:t>
            </a:r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สำคัญ</a:t>
            </a:r>
            <a:endParaRPr lang="th-TH" sz="3600" b="1" dirty="0">
              <a:solidFill>
                <a:schemeClr val="tx1"/>
              </a:solidFill>
              <a:cs typeface="+mj-cs"/>
            </a:endParaRPr>
          </a:p>
          <a:p>
            <a:r>
              <a:rPr lang="th-TH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+mj-cs"/>
              </a:rPr>
              <a:t>    2.3 วิธีการ</a:t>
            </a:r>
            <a:r>
              <a:rPr lang="th-TH" sz="3600" b="1" dirty="0">
                <a:solidFill>
                  <a:schemeClr val="tx1"/>
                </a:solidFill>
                <a:latin typeface="Arial" panose="020B0604020202020204" pitchFamily="34" charset="0"/>
                <a:cs typeface="+mj-cs"/>
              </a:rPr>
              <a:t>ประเมินที่เป็นมาตรฐาน</a:t>
            </a:r>
            <a:r>
              <a:rPr lang="th-TH" sz="3600" b="1" dirty="0">
                <a:solidFill>
                  <a:schemeClr val="tx1"/>
                </a:solidFill>
                <a:cs typeface="+mj-cs"/>
              </a:rPr>
              <a:t/>
            </a:r>
            <a:br>
              <a:rPr lang="th-TH" sz="3600" b="1" dirty="0">
                <a:solidFill>
                  <a:schemeClr val="tx1"/>
                </a:solidFill>
                <a:cs typeface="+mj-cs"/>
              </a:rPr>
            </a:br>
            <a:endParaRPr lang="th-TH" sz="3600" b="1" dirty="0">
              <a:solidFill>
                <a:schemeClr val="tx1"/>
              </a:solidFill>
              <a:cs typeface="+mj-cs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66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solidFill>
                  <a:schemeClr val="tx1"/>
                </a:solidFill>
              </a:rPr>
              <a:t>วิธีรายได้ (</a:t>
            </a:r>
            <a:r>
              <a:rPr lang="en-US" b="1" dirty="0">
                <a:solidFill>
                  <a:schemeClr val="tx1"/>
                </a:solidFill>
              </a:rPr>
              <a:t>Income Approach/DCF)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468966"/>
          </a:xfrm>
        </p:spPr>
        <p:txBody>
          <a:bodyPr/>
          <a:lstStyle/>
          <a:p>
            <a:r>
              <a:rPr lang="th-TH" dirty="0">
                <a:solidFill>
                  <a:schemeClr val="tx1"/>
                </a:solidFill>
                <a:cs typeface="+mj-cs"/>
              </a:rPr>
              <a:t>วิธีรายได้ (</a:t>
            </a:r>
            <a:r>
              <a:rPr lang="en-US" dirty="0">
                <a:solidFill>
                  <a:schemeClr val="tx1"/>
                </a:solidFill>
                <a:cs typeface="+mj-cs"/>
              </a:rPr>
              <a:t>Income Approach) </a:t>
            </a:r>
            <a:r>
              <a:rPr lang="th-TH" dirty="0">
                <a:solidFill>
                  <a:schemeClr val="tx1"/>
                </a:solidFill>
                <a:cs typeface="+mj-cs"/>
              </a:rPr>
              <a:t>หรือ </a:t>
            </a:r>
            <a:r>
              <a:rPr lang="th-TH" dirty="0">
                <a:solidFill>
                  <a:schemeClr val="tx1"/>
                </a:solidFill>
                <a:cs typeface="+mj-cs"/>
                <a:hlinkClick r:id="rId2"/>
              </a:rPr>
              <a:t>การคิดลดกระแสเงินสด</a:t>
            </a:r>
            <a:r>
              <a:rPr lang="th-TH" dirty="0">
                <a:solidFill>
                  <a:schemeClr val="tx1"/>
                </a:solidFill>
                <a:cs typeface="+mj-cs"/>
              </a:rPr>
              <a:t> (</a:t>
            </a:r>
            <a:r>
              <a:rPr lang="en-US" dirty="0">
                <a:solidFill>
                  <a:schemeClr val="tx1"/>
                </a:solidFill>
                <a:cs typeface="+mj-cs"/>
              </a:rPr>
              <a:t>DCF) </a:t>
            </a:r>
            <a:r>
              <a:rPr lang="th-TH" dirty="0">
                <a:solidFill>
                  <a:schemeClr val="tx1"/>
                </a:solidFill>
                <a:cs typeface="+mj-cs"/>
              </a:rPr>
              <a:t>ในการจัดหาเครื่องจักร คือ</a:t>
            </a:r>
            <a:r>
              <a:rPr lang="th-TH" dirty="0">
                <a:solidFill>
                  <a:schemeClr val="tx1"/>
                </a:solidFill>
                <a:cs typeface="+mj-cs"/>
              </a:rPr>
              <a:t>การประเมินความคุ้มค่าโดยคำนวณ "มูลค่าปัจจุบัน" (</a:t>
            </a:r>
            <a:r>
              <a:rPr lang="en-US" dirty="0">
                <a:solidFill>
                  <a:schemeClr val="tx1"/>
                </a:solidFill>
                <a:cs typeface="+mj-cs"/>
              </a:rPr>
              <a:t>Present Value) </a:t>
            </a:r>
            <a:r>
              <a:rPr lang="th-TH" dirty="0">
                <a:solidFill>
                  <a:schemeClr val="tx1"/>
                </a:solidFill>
                <a:cs typeface="+mj-cs"/>
              </a:rPr>
              <a:t>ของกระแสเงินสดสุทธิ (</a:t>
            </a:r>
            <a:r>
              <a:rPr lang="en-US" dirty="0">
                <a:solidFill>
                  <a:schemeClr val="tx1"/>
                </a:solidFill>
                <a:cs typeface="+mj-cs"/>
              </a:rPr>
              <a:t>Cash Flow) </a:t>
            </a:r>
            <a:r>
              <a:rPr lang="th-TH" dirty="0">
                <a:solidFill>
                  <a:schemeClr val="tx1"/>
                </a:solidFill>
                <a:cs typeface="+mj-cs"/>
              </a:rPr>
              <a:t>ที่คาดว่าจะได้รับจากการใช้งานเครื่องจักรนั้นตลอดอายุการใช้งาน</a:t>
            </a:r>
            <a:r>
              <a:rPr lang="th-TH" dirty="0">
                <a:solidFill>
                  <a:schemeClr val="tx1"/>
                </a:solidFill>
                <a:cs typeface="+mj-cs"/>
              </a:rPr>
              <a:t> วิธีนี้ช่วยตัดสินใจว่ารายได้ในอนาคตที่เครื่องจักรผลิตได้จะคุ้มค่ากับต้นทุนการซื้อและค่าใช้จ่ายในการดำเนินงานหรือไม่ โดยคิดลดกระแสเงินสดกลับมาเป็นมูลค่าปัจจุบันด้วยอัตราที่สะท้อนความเสี่ยง </a:t>
            </a:r>
            <a:endParaRPr lang="th-TH" dirty="0" smtClean="0">
              <a:solidFill>
                <a:schemeClr val="tx1"/>
              </a:solidFill>
              <a:cs typeface="+mj-cs"/>
            </a:endParaRPr>
          </a:p>
          <a:p>
            <a:endParaRPr lang="th-TH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75213" y="3423074"/>
            <a:ext cx="9902534" cy="153888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anose="020B0604020202020204" pitchFamily="34" charset="0"/>
                <a:cs typeface="+mj-cs"/>
              </a:rPr>
              <a:t>ประโยชน์ของการใช้วิธี </a:t>
            </a:r>
            <a:r>
              <a:rPr kumimoji="0" lang="th-TH" sz="20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Arial" panose="020B0604020202020204" pitchFamily="34" charset="0"/>
                <a:cs typeface="+mj-cs"/>
              </a:rPr>
              <a:t>DCF</a:t>
            </a:r>
            <a:endParaRPr kumimoji="0" lang="th-TH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anose="020B0604020202020204" pitchFamily="34" charset="0"/>
                <a:cs typeface="+mj-cs"/>
              </a:rPr>
              <a:t>เน้นความสามารถในการทำกำไร: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anose="020B0604020202020204" pitchFamily="34" charset="0"/>
                <a:cs typeface="+mj-cs"/>
              </a:rPr>
              <a:t> เครื่องจักรไม่ได้มีมูลค่าที่ตัวมันเอง แต่มีมูลค่าจาก "รายได้" ที่มันทำได้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anose="020B0604020202020204" pitchFamily="34" charset="0"/>
                <a:cs typeface="+mj-cs"/>
              </a:rPr>
              <a:t>เปรียบเทียบความคุ้มค่า: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anose="020B0604020202020204" pitchFamily="34" charset="0"/>
                <a:cs typeface="+mj-cs"/>
              </a:rPr>
              <a:t> ช่วยตัดสินใจว่าโครงการลงทุนนี้คุ้มค่าหรือไม่ (</a:t>
            </a:r>
            <a:r>
              <a:rPr kumimoji="0" lang="th-TH" sz="20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Arial" panose="020B0604020202020204" pitchFamily="34" charset="0"/>
                <a:cs typeface="+mj-cs"/>
              </a:rPr>
              <a:t>NPV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anose="020B0604020202020204" pitchFamily="34" charset="0"/>
                <a:cs typeface="+mj-cs"/>
              </a:rPr>
              <a:t> &gt; 0)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anose="020B0604020202020204" pitchFamily="34" charset="0"/>
                <a:cs typeface="+mj-cs"/>
              </a:rPr>
              <a:t>สะท้อนความเสี่ยง: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anose="020B0604020202020204" pitchFamily="34" charset="0"/>
                <a:cs typeface="+mj-cs"/>
              </a:rPr>
              <a:t> อัตราคิดลดที่เหมาะสมจะช่วยสะท้อนความเสี่ยงของเทคโนโลยีหรือตลาดได้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+mj-cs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152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1097280" y="2027585"/>
            <a:ext cx="10058400" cy="307776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ขั้นตอนการทำ </a:t>
            </a:r>
            <a:r>
              <a:rPr kumimoji="0" lang="th-TH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DCF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 สำหรับเครื่องจักร (</a:t>
            </a:r>
            <a:r>
              <a:rPr kumimoji="0" lang="th-TH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Machinery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 </a:t>
            </a:r>
            <a:r>
              <a:rPr kumimoji="0" lang="th-TH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Valuation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)</a:t>
            </a:r>
            <a:endParaRPr kumimoji="0" lang="th-TH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ประมาณการกระแสเงินสดสุทธิ (</a:t>
            </a:r>
            <a:r>
              <a:rPr kumimoji="0" lang="th-TH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Cash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 </a:t>
            </a:r>
            <a:r>
              <a:rPr kumimoji="0" lang="th-TH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Flow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 </a:t>
            </a:r>
            <a:r>
              <a:rPr kumimoji="0" lang="th-TH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Projection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):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 คำนวณรายได้ (จากผลผลิต) หักลบค่าใช้จ่าย (ค่าวัตถุดิบ ค่าแรง ค่าบำรุงรักษา) และภาษี ที่คาดว่าจะเกิดขึ้นจริงในแต่ละปี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กำหนดระยะเวลา (</a:t>
            </a:r>
            <a:r>
              <a:rPr kumimoji="0" lang="th-TH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Time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 </a:t>
            </a:r>
            <a:r>
              <a:rPr kumimoji="0" lang="th-TH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Horizon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):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 กำหนดอายุการใช้งานของเครื่องจักร (เช่น 5 ปี หรือ 10 ปี)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หาอัตราคิดลด (</a:t>
            </a:r>
            <a:r>
              <a:rPr kumimoji="0" lang="th-TH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Discount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 </a:t>
            </a:r>
            <a:r>
              <a:rPr kumimoji="0" lang="th-TH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Rate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):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 ใช้อัตราผลตอบแทนที่คาดหวังหรือต้นทุนเงินทุน (</a:t>
            </a:r>
            <a:r>
              <a:rPr kumimoji="0" lang="th-TH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WACC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) ที่สะท้อนความเสี่ยงของเครื่องจักรนั้น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คำนวณมูลค่าปัจจุบัน (</a:t>
            </a:r>
            <a:r>
              <a:rPr kumimoji="0" lang="th-TH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PV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 </a:t>
            </a:r>
            <a:r>
              <a:rPr kumimoji="0" lang="th-TH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Calculation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):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+mj-cs"/>
              </a:rPr>
              <a:t> ใช้สูตรคิดลดกระแสเงินสดแต่ละปีกลับมาเป็นมูลค่าปัจจุบัน  </a:t>
            </a:r>
            <a:endParaRPr lang="th-TH" dirty="0">
              <a:solidFill>
                <a:schemeClr val="tx1"/>
              </a:solidFill>
              <a:latin typeface="Arial" panose="020B0604020202020204" pitchFamily="34" charset="0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lang="th-TH" b="1" dirty="0" smtClean="0">
                <a:solidFill>
                  <a:schemeClr val="tx1"/>
                </a:solidFill>
                <a:cs typeface="+mj-cs"/>
              </a:rPr>
              <a:t>คำนวณ</a:t>
            </a:r>
            <a:r>
              <a:rPr lang="th-TH" b="1" dirty="0">
                <a:solidFill>
                  <a:schemeClr val="tx1"/>
                </a:solidFill>
                <a:cs typeface="+mj-cs"/>
              </a:rPr>
              <a:t>มูลค่าคงเหลือ (</a:t>
            </a:r>
            <a:r>
              <a:rPr lang="en-US" b="1" dirty="0">
                <a:solidFill>
                  <a:schemeClr val="tx1"/>
                </a:solidFill>
                <a:cs typeface="+mj-cs"/>
              </a:rPr>
              <a:t>Terminal Value):</a:t>
            </a:r>
            <a:r>
              <a:rPr lang="en-US" dirty="0">
                <a:solidFill>
                  <a:schemeClr val="tx1"/>
                </a:solidFill>
                <a:cs typeface="+mj-cs"/>
              </a:rPr>
              <a:t> </a:t>
            </a:r>
            <a:r>
              <a:rPr lang="th-TH" dirty="0">
                <a:solidFill>
                  <a:schemeClr val="tx1"/>
                </a:solidFill>
                <a:cs typeface="+mj-cs"/>
              </a:rPr>
              <a:t>ประมาณการมูลค่าเครื่องจักรเมื่อสิ้นสุดโครงการหรือช่วงเวลาที่</a:t>
            </a:r>
            <a:r>
              <a:rPr lang="th-TH" dirty="0" smtClean="0">
                <a:solidFill>
                  <a:schemeClr val="tx1"/>
                </a:solidFill>
                <a:cs typeface="+mj-cs"/>
              </a:rPr>
              <a:t>ประเมิน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lang="th-TH" b="1" dirty="0" smtClean="0">
                <a:solidFill>
                  <a:schemeClr val="tx1"/>
                </a:solidFill>
                <a:cs typeface="+mj-cs"/>
              </a:rPr>
              <a:t>รวม</a:t>
            </a:r>
            <a:r>
              <a:rPr lang="th-TH" b="1" dirty="0">
                <a:solidFill>
                  <a:schemeClr val="tx1"/>
                </a:solidFill>
                <a:cs typeface="+mj-cs"/>
              </a:rPr>
              <a:t>มูลค่า (</a:t>
            </a:r>
            <a:r>
              <a:rPr lang="en-US" b="1" dirty="0">
                <a:solidFill>
                  <a:schemeClr val="tx1"/>
                </a:solidFill>
                <a:cs typeface="+mj-cs"/>
              </a:rPr>
              <a:t>Total Valuation):</a:t>
            </a:r>
            <a:r>
              <a:rPr lang="en-US" dirty="0">
                <a:solidFill>
                  <a:schemeClr val="tx1"/>
                </a:solidFill>
                <a:cs typeface="+mj-cs"/>
              </a:rPr>
              <a:t> </a:t>
            </a:r>
            <a:r>
              <a:rPr lang="th-TH" dirty="0">
                <a:solidFill>
                  <a:schemeClr val="tx1"/>
                </a:solidFill>
                <a:cs typeface="+mj-cs"/>
              </a:rPr>
              <a:t>รวม </a:t>
            </a:r>
            <a:r>
              <a:rPr lang="en-US" dirty="0">
                <a:solidFill>
                  <a:schemeClr val="tx1"/>
                </a:solidFill>
                <a:cs typeface="+mj-cs"/>
              </a:rPr>
              <a:t>PV </a:t>
            </a:r>
            <a:r>
              <a:rPr lang="th-TH" dirty="0">
                <a:solidFill>
                  <a:schemeClr val="tx1"/>
                </a:solidFill>
                <a:cs typeface="+mj-cs"/>
              </a:rPr>
              <a:t>ของกระแสเงินสดทุกปี + </a:t>
            </a:r>
            <a:r>
              <a:rPr lang="en-US" dirty="0">
                <a:solidFill>
                  <a:schemeClr val="tx1"/>
                </a:solidFill>
                <a:cs typeface="+mj-cs"/>
              </a:rPr>
              <a:t>PV </a:t>
            </a:r>
            <a:r>
              <a:rPr lang="th-TH" dirty="0">
                <a:solidFill>
                  <a:schemeClr val="tx1"/>
                </a:solidFill>
                <a:cs typeface="+mj-cs"/>
              </a:rPr>
              <a:t>ของมูลค่าคงเหลือ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h-TH" sz="12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รูปภาพ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695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solidFill>
                  <a:schemeClr val="tx1"/>
                </a:solidFill>
              </a:rPr>
              <a:t>การจัดหาเครื่องจักร (</a:t>
            </a:r>
            <a:r>
              <a:rPr lang="en-US" b="1" dirty="0">
                <a:solidFill>
                  <a:schemeClr val="tx1"/>
                </a:solidFill>
              </a:rPr>
              <a:t>Machinery Procurement)</a:t>
            </a:r>
            <a:endParaRPr lang="th-TH" b="1" dirty="0">
              <a:solidFill>
                <a:schemeClr val="tx1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2800" dirty="0">
                <a:solidFill>
                  <a:schemeClr val="tx1"/>
                </a:solidFill>
                <a:cs typeface="+mj-cs"/>
              </a:rPr>
              <a:t>การจัดหาเครื่องจักร (</a:t>
            </a:r>
            <a:r>
              <a:rPr lang="en-US" sz="2800" dirty="0">
                <a:solidFill>
                  <a:schemeClr val="tx1"/>
                </a:solidFill>
                <a:cs typeface="+mj-cs"/>
              </a:rPr>
              <a:t>Machinery Procurement) </a:t>
            </a:r>
            <a:r>
              <a:rPr lang="th-TH" sz="2800" dirty="0">
                <a:solidFill>
                  <a:schemeClr val="tx1"/>
                </a:solidFill>
                <a:cs typeface="+mj-cs"/>
              </a:rPr>
              <a:t>คือกระบวนการคัดเลือก ซื้อ หรือเช่าเครื่องจักรเพื่อใช้ในอุตสาหกรรม โดยต้องพิจารณาความคุ้มค่า </a:t>
            </a:r>
            <a:r>
              <a:rPr lang="th-TH" sz="2800" dirty="0" err="1">
                <a:solidFill>
                  <a:schemeClr val="tx1"/>
                </a:solidFill>
                <a:cs typeface="+mj-cs"/>
              </a:rPr>
              <a:t>สเปค</a:t>
            </a:r>
            <a:r>
              <a:rPr lang="th-TH" sz="2800" dirty="0">
                <a:solidFill>
                  <a:schemeClr val="tx1"/>
                </a:solidFill>
                <a:cs typeface="+mj-cs"/>
              </a:rPr>
              <a:t>ที่ตรงความต้องการ ความปลอดภัย และการติดตั้งที่ถูกต้องตามหลักวิศวกรรม เพื่อเพิ่มประสิทธิภาพการผลิต ลดต้นทุน และรองรับการบำรุงรักษาในระยะยาว</a:t>
            </a:r>
            <a:r>
              <a:rPr lang="th-TH" sz="2800" dirty="0">
                <a:solidFill>
                  <a:schemeClr val="tx1"/>
                </a:solidFill>
                <a:cs typeface="+mj-cs"/>
              </a:rPr>
              <a:t> </a:t>
            </a:r>
            <a:endParaRPr lang="th-TH" sz="2800" dirty="0">
              <a:solidFill>
                <a:schemeClr val="tx1"/>
              </a:solidFill>
              <a:cs typeface="+mj-cs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484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1586635"/>
            <a:ext cx="10058400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strike="noStrike" cap="none" normalizeH="0" baseline="0" dirty="0" smtClean="0">
                <a:ln>
                  <a:noFill/>
                </a:ln>
                <a:effectLst/>
                <a:cs typeface="+mj-cs"/>
              </a:rPr>
              <a:t>ขั้นตอนสำคัญในการจัดหาเครื่องจักร</a:t>
            </a:r>
            <a:endParaRPr kumimoji="0" lang="th-TH" b="0" i="0" strike="noStrike" cap="none" normalizeH="0" baseline="0" dirty="0" smtClean="0">
              <a:ln>
                <a:noFill/>
              </a:ln>
              <a:effectLst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th-TH" b="1" i="0" strike="noStrike" cap="none" normalizeH="0" baseline="0" dirty="0" smtClean="0">
                <a:ln>
                  <a:noFill/>
                </a:ln>
                <a:effectLst/>
                <a:cs typeface="+mj-cs"/>
                <a:hlinkClick r:id="rId2"/>
              </a:rPr>
              <a:t>วิเคราะห์ความต้องการ</a:t>
            </a:r>
            <a:r>
              <a:rPr kumimoji="0" lang="th-TH" b="1" i="0" strike="noStrike" cap="none" normalizeH="0" baseline="0" dirty="0" smtClean="0">
                <a:ln>
                  <a:noFill/>
                </a:ln>
                <a:effectLst/>
                <a:cs typeface="+mj-cs"/>
              </a:rPr>
              <a:t>:</a:t>
            </a:r>
            <a:r>
              <a:rPr kumimoji="0" lang="th-TH" b="0" i="0" strike="noStrike" cap="none" normalizeH="0" baseline="0" dirty="0" smtClean="0">
                <a:ln>
                  <a:noFill/>
                </a:ln>
                <a:effectLst/>
                <a:cs typeface="+mj-cs"/>
              </a:rPr>
              <a:t> กำหนดประเภทเครื่องจักรที่สอดคล้องกับงาน, ขนาด, กำลังการผลิต, และงบประมาณ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th-TH" b="1" i="0" strike="noStrike" cap="none" normalizeH="0" baseline="0" dirty="0" smtClean="0">
                <a:ln>
                  <a:noFill/>
                </a:ln>
                <a:effectLst/>
                <a:cs typeface="+mj-cs"/>
                <a:hlinkClick r:id="rId3"/>
              </a:rPr>
              <a:t>การคัดเลือกและสั่งซื้อ</a:t>
            </a:r>
            <a:r>
              <a:rPr kumimoji="0" lang="th-TH" b="1" i="0" strike="noStrike" cap="none" normalizeH="0" baseline="0" dirty="0" smtClean="0">
                <a:ln>
                  <a:noFill/>
                </a:ln>
                <a:effectLst/>
                <a:cs typeface="+mj-cs"/>
              </a:rPr>
              <a:t>:</a:t>
            </a:r>
            <a:r>
              <a:rPr kumimoji="0" lang="th-TH" b="0" i="0" strike="noStrike" cap="none" normalizeH="0" baseline="0" dirty="0" smtClean="0">
                <a:ln>
                  <a:noFill/>
                </a:ln>
                <a:effectLst/>
                <a:cs typeface="+mj-cs"/>
              </a:rPr>
              <a:t> เปรียบเทียบผู้ผลิต, ตรวจสอบรายละเอียด</a:t>
            </a:r>
            <a:r>
              <a:rPr kumimoji="0" lang="th-TH" b="0" i="0" strike="noStrike" cap="none" normalizeH="0" baseline="0" dirty="0" err="1" smtClean="0">
                <a:ln>
                  <a:noFill/>
                </a:ln>
                <a:effectLst/>
                <a:cs typeface="+mj-cs"/>
              </a:rPr>
              <a:t>สเปค</a:t>
            </a:r>
            <a:r>
              <a:rPr kumimoji="0" lang="th-TH" b="0" i="0" strike="noStrike" cap="none" normalizeH="0" baseline="0" dirty="0" smtClean="0">
                <a:ln>
                  <a:noFill/>
                </a:ln>
                <a:effectLst/>
                <a:cs typeface="+mj-cs"/>
              </a:rPr>
              <a:t> (</a:t>
            </a:r>
            <a:r>
              <a:rPr kumimoji="0" lang="th-TH" b="0" i="0" strike="noStrike" cap="none" normalizeH="0" baseline="0" dirty="0" err="1" smtClean="0">
                <a:ln>
                  <a:noFill/>
                </a:ln>
                <a:effectLst/>
                <a:cs typeface="+mj-cs"/>
              </a:rPr>
              <a:t>Dimensions</a:t>
            </a:r>
            <a:r>
              <a:rPr kumimoji="0" lang="th-TH" b="0" i="0" strike="noStrike" cap="none" normalizeH="0" baseline="0" dirty="0" smtClean="0">
                <a:ln>
                  <a:noFill/>
                </a:ln>
                <a:effectLst/>
                <a:cs typeface="+mj-cs"/>
              </a:rPr>
              <a:t>), และสั่งซื้อจากแหล่งที่น่าเชื่อถือ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th-TH" b="1" i="0" strike="noStrike" cap="none" normalizeH="0" baseline="0" dirty="0" smtClean="0">
                <a:ln>
                  <a:noFill/>
                </a:ln>
                <a:effectLst/>
                <a:cs typeface="+mj-cs"/>
                <a:hlinkClick r:id="rId4"/>
              </a:rPr>
              <a:t>การตรวจรับและติดตั้ง</a:t>
            </a:r>
            <a:r>
              <a:rPr kumimoji="0" lang="th-TH" b="1" i="0" strike="noStrike" cap="none" normalizeH="0" baseline="0" dirty="0" smtClean="0">
                <a:ln>
                  <a:noFill/>
                </a:ln>
                <a:effectLst/>
                <a:cs typeface="+mj-cs"/>
              </a:rPr>
              <a:t>:</a:t>
            </a:r>
            <a:r>
              <a:rPr kumimoji="0" lang="th-TH" b="0" i="0" strike="noStrike" cap="none" normalizeH="0" baseline="0" dirty="0" smtClean="0">
                <a:ln>
                  <a:noFill/>
                </a:ln>
                <a:effectLst/>
                <a:cs typeface="+mj-cs"/>
              </a:rPr>
              <a:t> ตรวจเช็คเครื่องจักรให้ตรงตามสัญญา, จัดเตรียมพื้นที่, ระบบไฟฟ้า, และติดตั้งโดยวิศวกรหรือผู้เชี่ยวชาญ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th-TH" b="1" i="0" strike="noStrike" cap="none" normalizeH="0" baseline="0" dirty="0" smtClean="0">
                <a:ln>
                  <a:noFill/>
                </a:ln>
                <a:effectLst/>
                <a:cs typeface="+mj-cs"/>
                <a:hlinkClick r:id="rId5"/>
              </a:rPr>
              <a:t>การจดทะเบียนกรรมสิทธิ์</a:t>
            </a:r>
            <a:r>
              <a:rPr kumimoji="0" lang="th-TH" b="1" i="0" strike="noStrike" cap="none" normalizeH="0" baseline="0" dirty="0" smtClean="0">
                <a:ln>
                  <a:noFill/>
                </a:ln>
                <a:effectLst/>
                <a:cs typeface="+mj-cs"/>
              </a:rPr>
              <a:t>:</a:t>
            </a:r>
            <a:r>
              <a:rPr kumimoji="0" lang="th-TH" b="0" i="0" strike="noStrike" cap="none" normalizeH="0" baseline="0" dirty="0" smtClean="0">
                <a:ln>
                  <a:noFill/>
                </a:ln>
                <a:effectLst/>
                <a:cs typeface="+mj-cs"/>
              </a:rPr>
              <a:t> กรณีเครื่องจักรขนาดใหญ่ ต้องทำเรื่องจดทะเบียนกรรมสิทธิ์กับสำนักงานทะเบียนเครื่องจักร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+mj-cs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853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th-TH" sz="2800" b="1" dirty="0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ปัจจัยในการพิจารณาจัดหา</a:t>
            </a:r>
            <a:endParaRPr lang="th-TH" sz="2800" dirty="0">
              <a:solidFill>
                <a:schemeClr val="tx1"/>
              </a:solidFill>
              <a:cs typeface="+mj-cs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h-TH" sz="2800" b="1" dirty="0" smtClean="0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 ความ</a:t>
            </a:r>
            <a:r>
              <a:rPr lang="th-TH" sz="2800" b="1" dirty="0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สอดคล้อง</a:t>
            </a:r>
            <a:r>
              <a:rPr lang="th-TH" sz="2800" b="1" dirty="0" err="1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ของสเปค</a:t>
            </a:r>
            <a:r>
              <a:rPr lang="th-TH" sz="2800" b="1" dirty="0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 (</a:t>
            </a:r>
            <a:r>
              <a:rPr lang="th-TH" sz="2800" b="1" dirty="0" err="1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Specification</a:t>
            </a:r>
            <a:r>
              <a:rPr lang="th-TH" sz="2800" b="1" dirty="0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):</a:t>
            </a:r>
            <a:r>
              <a:rPr lang="th-TH" sz="2800" dirty="0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 ต้องมีรายละเอียดขนาด, วัสดุ, และการใช้งานที่ชัดเจน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h-TH" sz="2800" b="1" dirty="0" smtClean="0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 การ</a:t>
            </a:r>
            <a:r>
              <a:rPr lang="th-TH" sz="2800" b="1" dirty="0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ติดตั้งและพื้นที่:</a:t>
            </a:r>
            <a:r>
              <a:rPr lang="th-TH" sz="2800" dirty="0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 ต้องมีการเว้นพื้นที่รอบเครื่องจักรสำหรับการซ่อมบำรุง และระบบรองรับน้ำหนักพื้น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h-TH" sz="2800" b="1" dirty="0" smtClean="0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 ประสิทธิภาพ</a:t>
            </a:r>
            <a:r>
              <a:rPr lang="th-TH" sz="2800" b="1" dirty="0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การบำรุงรักษา:</a:t>
            </a:r>
            <a:r>
              <a:rPr lang="th-TH" sz="2800" dirty="0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 พิจารณาความยากง่ายในการหาอะไหล่และแนวทางการซ่อมบำรุงในอนาคต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h-TH" sz="2800" b="1" dirty="0" smtClean="0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 นโยบาย</a:t>
            </a:r>
            <a:r>
              <a:rPr lang="th-TH" sz="2800" b="1" dirty="0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การจัดหา:</a:t>
            </a:r>
            <a:r>
              <a:rPr lang="th-TH" sz="2800" dirty="0">
                <a:solidFill>
                  <a:srgbClr val="0A0A0A"/>
                </a:solidFill>
                <a:latin typeface="Arial" panose="020B0604020202020204" pitchFamily="34" charset="0"/>
                <a:cs typeface="+mj-cs"/>
              </a:rPr>
              <a:t> พิจารณาการซื้อใหม่, การโอนย้าย, หรือการเช่า เพื่อความคุ้มค่าสูงสุด </a:t>
            </a:r>
          </a:p>
          <a:p>
            <a:endParaRPr lang="th-TH" sz="2800" dirty="0">
              <a:cs typeface="+mj-cs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120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solidFill>
                  <a:schemeClr val="tx1"/>
                </a:solidFill>
              </a:rPr>
              <a:t>การประเมินปัจจัยทางเศรษฐศาสตร์ในการจัดซื้อเครื่องจักร</a:t>
            </a:r>
            <a:endParaRPr lang="th-TH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thaiDist"/>
            <a:r>
              <a:rPr lang="th-TH" sz="3600" dirty="0" smtClean="0">
                <a:solidFill>
                  <a:schemeClr val="tx1"/>
                </a:solidFill>
                <a:cs typeface="+mj-cs"/>
              </a:rPr>
              <a:t>เน้น</a:t>
            </a:r>
            <a:r>
              <a:rPr lang="th-TH" sz="3600" dirty="0">
                <a:solidFill>
                  <a:schemeClr val="tx1"/>
                </a:solidFill>
                <a:cs typeface="+mj-cs"/>
              </a:rPr>
              <a:t>ที่ความคุ้มค่าของการลงทุนสูงสุด โดยพิจารณารวมถึงราคาซื้อ, ค่าติดตั้ง, ต้นทุนการดำเนินงาน (พลังงาน/แรงงาน), และค่าบำรุงรักษาตลอดอายุการใช้งาน ใช้หลักการทางเศรษฐศาสตร์ เช่น การวิเคราะห์กระแสเงินสด (</a:t>
            </a:r>
            <a:r>
              <a:rPr lang="en-US" sz="3600" dirty="0">
                <a:solidFill>
                  <a:schemeClr val="tx1"/>
                </a:solidFill>
                <a:cs typeface="+mj-cs"/>
              </a:rPr>
              <a:t>Discounted Cash Flow) </a:t>
            </a:r>
            <a:r>
              <a:rPr lang="th-TH" sz="3600" dirty="0">
                <a:solidFill>
                  <a:schemeClr val="tx1"/>
                </a:solidFill>
                <a:cs typeface="+mj-cs"/>
              </a:rPr>
              <a:t>และเปรียบเทียบมูลค่าตลาด เพื่อให้มั่นใจว่าเครื่องจักรสร้างผลตอบแทนสูงสุด</a:t>
            </a:r>
            <a:r>
              <a:rPr lang="th-TH" sz="3600" dirty="0">
                <a:solidFill>
                  <a:schemeClr val="tx1"/>
                </a:solidFill>
                <a:cs typeface="+mj-cs"/>
              </a:rPr>
              <a:t> </a:t>
            </a:r>
            <a:endParaRPr lang="th-TH" sz="3600" b="1" dirty="0">
              <a:solidFill>
                <a:schemeClr val="tx1"/>
              </a:solidFill>
              <a:cs typeface="+mj-cs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29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solidFill>
                  <a:schemeClr val="tx1"/>
                </a:solidFill>
              </a:rPr>
              <a:t>ปัจจัยทางเศรษฐศาสตร์สำคัญในการประเมินเครื่องจักร</a:t>
            </a:r>
            <a:endParaRPr lang="th-TH" dirty="0">
              <a:solidFill>
                <a:schemeClr val="tx1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63893" cy="436803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2400" b="1" dirty="0" smtClean="0">
                <a:solidFill>
                  <a:schemeClr val="tx1"/>
                </a:solidFill>
                <a:cs typeface="+mj-cs"/>
              </a:rPr>
              <a:t>1. ต้นทุน</a:t>
            </a:r>
            <a:r>
              <a:rPr lang="th-TH" sz="2400" b="1" dirty="0">
                <a:solidFill>
                  <a:schemeClr val="tx1"/>
                </a:solidFill>
                <a:cs typeface="+mj-cs"/>
              </a:rPr>
              <a:t>รวมในการจัดหา (</a:t>
            </a:r>
            <a:r>
              <a:rPr lang="en-US" sz="2400" b="1" dirty="0">
                <a:solidFill>
                  <a:schemeClr val="tx1"/>
                </a:solidFill>
                <a:cs typeface="+mj-cs"/>
              </a:rPr>
              <a:t>Total Cost of Ownership - TCO):</a:t>
            </a:r>
            <a:r>
              <a:rPr lang="en-US" sz="2400" dirty="0">
                <a:solidFill>
                  <a:schemeClr val="tx1"/>
                </a:solidFill>
                <a:cs typeface="+mj-cs"/>
              </a:rPr>
              <a:t> </a:t>
            </a:r>
            <a:r>
              <a:rPr lang="th-TH" sz="2400" dirty="0">
                <a:solidFill>
                  <a:schemeClr val="tx1"/>
                </a:solidFill>
                <a:cs typeface="+mj-cs"/>
              </a:rPr>
              <a:t>ไม่ใช่แค่ราคาเครื่องจักร แต่รวมค่าขนส่ง, การติดตั้ง, การทดสอบ, และการฝึกอบรมบุคลากร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2400" b="1" dirty="0" smtClean="0">
                <a:solidFill>
                  <a:schemeClr val="tx1"/>
                </a:solidFill>
                <a:cs typeface="+mj-cs"/>
              </a:rPr>
              <a:t>2. ค่าใช้จ่าย</a:t>
            </a:r>
            <a:r>
              <a:rPr lang="th-TH" sz="2400" b="1" dirty="0">
                <a:solidFill>
                  <a:schemeClr val="tx1"/>
                </a:solidFill>
                <a:cs typeface="+mj-cs"/>
              </a:rPr>
              <a:t>ในการดำเนินงาน (</a:t>
            </a:r>
            <a:r>
              <a:rPr lang="en-US" sz="2400" b="1" dirty="0">
                <a:solidFill>
                  <a:schemeClr val="tx1"/>
                </a:solidFill>
                <a:cs typeface="+mj-cs"/>
              </a:rPr>
              <a:t>Operating Costs):</a:t>
            </a:r>
            <a:r>
              <a:rPr lang="en-US" sz="2400" dirty="0">
                <a:solidFill>
                  <a:schemeClr val="tx1"/>
                </a:solidFill>
                <a:cs typeface="+mj-cs"/>
              </a:rPr>
              <a:t> </a:t>
            </a:r>
            <a:r>
              <a:rPr lang="th-TH" sz="2400" dirty="0">
                <a:solidFill>
                  <a:schemeClr val="tx1"/>
                </a:solidFill>
                <a:cs typeface="+mj-cs"/>
              </a:rPr>
              <a:t>ค่าพลังงาน, วัตถุดิบ, และค่าแรงงานที่ต้องใช้ในการผลิต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2400" b="1" dirty="0" smtClean="0">
                <a:solidFill>
                  <a:schemeClr val="tx1"/>
                </a:solidFill>
                <a:cs typeface="+mj-cs"/>
              </a:rPr>
              <a:t>3. ค่า</a:t>
            </a:r>
            <a:r>
              <a:rPr lang="th-TH" sz="2400" b="1" dirty="0">
                <a:solidFill>
                  <a:schemeClr val="tx1"/>
                </a:solidFill>
                <a:cs typeface="+mj-cs"/>
              </a:rPr>
              <a:t>เสื่อมราคาและอายุการใช้งาน (</a:t>
            </a:r>
            <a:r>
              <a:rPr lang="en-US" sz="2400" b="1" dirty="0">
                <a:solidFill>
                  <a:schemeClr val="tx1"/>
                </a:solidFill>
                <a:cs typeface="+mj-cs"/>
              </a:rPr>
              <a:t>Depreciation &amp; Useful Life):</a:t>
            </a:r>
            <a:r>
              <a:rPr lang="en-US" sz="2400" dirty="0">
                <a:solidFill>
                  <a:schemeClr val="tx1"/>
                </a:solidFill>
                <a:cs typeface="+mj-cs"/>
              </a:rPr>
              <a:t> </a:t>
            </a:r>
            <a:r>
              <a:rPr lang="th-TH" sz="2400" dirty="0">
                <a:solidFill>
                  <a:schemeClr val="tx1"/>
                </a:solidFill>
                <a:cs typeface="+mj-cs"/>
              </a:rPr>
              <a:t>พิจารณาอายุการใช้งานทางเทคนิคและทางเศรษฐกิจ (ปกติเครื่องจักรอุตสาหกรรมประมาณ 10-15 ปี) เพื่อคำนวณค่าเสื่อมราคาและรอบการเปลี่ยนเครื่องจักร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2400" b="1" dirty="0" smtClean="0">
                <a:solidFill>
                  <a:schemeClr val="tx1"/>
                </a:solidFill>
                <a:cs typeface="+mj-cs"/>
              </a:rPr>
              <a:t>4. ผลตอบแทน</a:t>
            </a:r>
            <a:r>
              <a:rPr lang="th-TH" sz="2400" b="1" dirty="0">
                <a:solidFill>
                  <a:schemeClr val="tx1"/>
                </a:solidFill>
                <a:cs typeface="+mj-cs"/>
              </a:rPr>
              <a:t>จากการลงทุน (</a:t>
            </a:r>
            <a:r>
              <a:rPr lang="en-US" sz="2400" b="1" dirty="0">
                <a:solidFill>
                  <a:schemeClr val="tx1"/>
                </a:solidFill>
                <a:cs typeface="+mj-cs"/>
              </a:rPr>
              <a:t>Return on Investment - ROI):</a:t>
            </a:r>
            <a:r>
              <a:rPr lang="en-US" sz="2400" dirty="0">
                <a:solidFill>
                  <a:schemeClr val="tx1"/>
                </a:solidFill>
                <a:cs typeface="+mj-cs"/>
              </a:rPr>
              <a:t> </a:t>
            </a:r>
            <a:r>
              <a:rPr lang="th-TH" sz="2400" dirty="0">
                <a:solidFill>
                  <a:schemeClr val="tx1"/>
                </a:solidFill>
                <a:cs typeface="+mj-cs"/>
              </a:rPr>
              <a:t>วิเคราะห์กระแสเงินสดรับและจ่ายเพื่อคำนวณกำไรและระยะเวลาคืนทุน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2400" b="1" dirty="0" smtClean="0">
                <a:solidFill>
                  <a:schemeClr val="tx1"/>
                </a:solidFill>
                <a:cs typeface="+mj-cs"/>
              </a:rPr>
              <a:t>5. ความ</a:t>
            </a:r>
            <a:r>
              <a:rPr lang="th-TH" sz="2400" b="1" dirty="0">
                <a:solidFill>
                  <a:schemeClr val="tx1"/>
                </a:solidFill>
                <a:cs typeface="+mj-cs"/>
              </a:rPr>
              <a:t>คุ้มค่าทางการตลาด (</a:t>
            </a:r>
            <a:r>
              <a:rPr lang="en-US" sz="2400" b="1" dirty="0">
                <a:solidFill>
                  <a:schemeClr val="tx1"/>
                </a:solidFill>
                <a:cs typeface="+mj-cs"/>
              </a:rPr>
              <a:t>Market Value/Approach):</a:t>
            </a:r>
            <a:r>
              <a:rPr lang="en-US" sz="2400" dirty="0">
                <a:solidFill>
                  <a:schemeClr val="tx1"/>
                </a:solidFill>
                <a:cs typeface="+mj-cs"/>
              </a:rPr>
              <a:t> </a:t>
            </a:r>
            <a:r>
              <a:rPr lang="th-TH" sz="2400" dirty="0">
                <a:solidFill>
                  <a:schemeClr val="tx1"/>
                </a:solidFill>
                <a:cs typeface="+mj-cs"/>
              </a:rPr>
              <a:t>เปรียบเทียบราคากับเครื่องจักรที่คล้ายคลึงกันในตลาด เพื่อตรวจสอบความเหมาะสมของราคาก่อนซื้อ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2400" b="1" dirty="0" smtClean="0">
                <a:solidFill>
                  <a:schemeClr val="tx1"/>
                </a:solidFill>
                <a:cs typeface="+mj-cs"/>
              </a:rPr>
              <a:t>6. ปัจจัย</a:t>
            </a:r>
            <a:r>
              <a:rPr lang="th-TH" sz="2400" b="1" dirty="0">
                <a:solidFill>
                  <a:schemeClr val="tx1"/>
                </a:solidFill>
                <a:cs typeface="+mj-cs"/>
              </a:rPr>
              <a:t>ภายนอก:</a:t>
            </a:r>
            <a:r>
              <a:rPr lang="th-TH" sz="2400" dirty="0">
                <a:solidFill>
                  <a:schemeClr val="tx1"/>
                </a:solidFill>
                <a:cs typeface="+mj-cs"/>
              </a:rPr>
              <a:t> อัตราแลกเปลี่ยน (กรณีนำเข้า), อัตราดอกเบี้ย, และแนวโน้ม</a:t>
            </a:r>
            <a:r>
              <a:rPr lang="th-TH" sz="2400" dirty="0" err="1">
                <a:solidFill>
                  <a:schemeClr val="tx1"/>
                </a:solidFill>
                <a:cs typeface="+mj-cs"/>
              </a:rPr>
              <a:t>อุปสงค์</a:t>
            </a:r>
            <a:r>
              <a:rPr lang="th-TH" sz="2400" dirty="0">
                <a:solidFill>
                  <a:schemeClr val="tx1"/>
                </a:solidFill>
                <a:cs typeface="+mj-cs"/>
              </a:rPr>
              <a:t>-</a:t>
            </a:r>
            <a:r>
              <a:rPr lang="th-TH" sz="2400" dirty="0" err="1">
                <a:solidFill>
                  <a:schemeClr val="tx1"/>
                </a:solidFill>
                <a:cs typeface="+mj-cs"/>
              </a:rPr>
              <a:t>อุปทาน</a:t>
            </a:r>
            <a:r>
              <a:rPr lang="th-TH" sz="2400" dirty="0">
                <a:solidFill>
                  <a:schemeClr val="tx1"/>
                </a:solidFill>
                <a:cs typeface="+mj-cs"/>
              </a:rPr>
              <a:t>ในตลาด </a:t>
            </a: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074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1. วิธี</a:t>
            </a:r>
            <a:r>
              <a:rPr lang="th-TH" sz="3600" b="1" dirty="0">
                <a:solidFill>
                  <a:schemeClr val="tx1"/>
                </a:solidFill>
                <a:cs typeface="+mj-cs"/>
              </a:rPr>
              <a:t>เปรียบเทียบราคาตลาด (</a:t>
            </a:r>
            <a:r>
              <a:rPr lang="en-US" sz="3600" b="1" dirty="0">
                <a:solidFill>
                  <a:schemeClr val="tx1"/>
                </a:solidFill>
                <a:cs typeface="+mj-cs"/>
              </a:rPr>
              <a:t>Market Approach):</a:t>
            </a:r>
            <a:r>
              <a:rPr lang="en-US" sz="3600" dirty="0">
                <a:solidFill>
                  <a:schemeClr val="tx1"/>
                </a:solidFill>
                <a:cs typeface="+mj-cs"/>
              </a:rPr>
              <a:t> </a:t>
            </a:r>
            <a:r>
              <a:rPr lang="th-TH" sz="3600" dirty="0">
                <a:solidFill>
                  <a:schemeClr val="tx1"/>
                </a:solidFill>
                <a:cs typeface="+mj-cs"/>
              </a:rPr>
              <a:t>เปรียบเทียบกับเครื่องจักรที่ใกล้เคียงกัน</a:t>
            </a:r>
          </a:p>
          <a:p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2. วิธี</a:t>
            </a:r>
            <a:r>
              <a:rPr lang="th-TH" sz="3600" b="1" dirty="0">
                <a:solidFill>
                  <a:schemeClr val="tx1"/>
                </a:solidFill>
                <a:cs typeface="+mj-cs"/>
              </a:rPr>
              <a:t>ต้นทุน (</a:t>
            </a:r>
            <a:r>
              <a:rPr lang="en-US" sz="3600" b="1" dirty="0">
                <a:solidFill>
                  <a:schemeClr val="tx1"/>
                </a:solidFill>
                <a:cs typeface="+mj-cs"/>
              </a:rPr>
              <a:t>Cost Approach):</a:t>
            </a:r>
            <a:r>
              <a:rPr lang="en-US" sz="3600" dirty="0">
                <a:solidFill>
                  <a:schemeClr val="tx1"/>
                </a:solidFill>
                <a:cs typeface="+mj-cs"/>
              </a:rPr>
              <a:t> </a:t>
            </a:r>
            <a:r>
              <a:rPr lang="th-TH" sz="3600" dirty="0">
                <a:solidFill>
                  <a:schemeClr val="tx1"/>
                </a:solidFill>
                <a:cs typeface="+mj-cs"/>
              </a:rPr>
              <a:t>คำนวณราคาทดแทนใหม่หักค่าเสื่อมราคา</a:t>
            </a:r>
          </a:p>
          <a:p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3. วิธี</a:t>
            </a:r>
            <a:r>
              <a:rPr lang="th-TH" sz="3600" b="1" dirty="0">
                <a:solidFill>
                  <a:schemeClr val="tx1"/>
                </a:solidFill>
                <a:cs typeface="+mj-cs"/>
              </a:rPr>
              <a:t>รายได้ (</a:t>
            </a:r>
            <a:r>
              <a:rPr lang="en-US" sz="3600" b="1" dirty="0">
                <a:solidFill>
                  <a:schemeClr val="tx1"/>
                </a:solidFill>
                <a:cs typeface="+mj-cs"/>
              </a:rPr>
              <a:t>Income Approach/DCF):</a:t>
            </a:r>
            <a:r>
              <a:rPr lang="en-US" sz="3600" dirty="0">
                <a:solidFill>
                  <a:schemeClr val="tx1"/>
                </a:solidFill>
                <a:cs typeface="+mj-cs"/>
              </a:rPr>
              <a:t> </a:t>
            </a:r>
            <a:r>
              <a:rPr lang="th-TH" sz="3600" dirty="0">
                <a:solidFill>
                  <a:schemeClr val="tx1"/>
                </a:solidFill>
                <a:cs typeface="+mj-cs"/>
              </a:rPr>
              <a:t>ประเมินมูลค่าจากกระแสเงินสดในอนาคตที่เครื่องจักรจะทำได้ </a:t>
            </a:r>
          </a:p>
          <a:p>
            <a:endParaRPr lang="th-TH" sz="36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097280" y="777731"/>
            <a:ext cx="9896302" cy="73866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วิธีการประเมินที่เป็นมาตรฐาน</a:t>
            </a:r>
            <a:endParaRPr kumimoji="0" lang="th-TH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038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024544" y="567158"/>
            <a:ext cx="10058400" cy="1043433"/>
          </a:xfrm>
        </p:spPr>
        <p:txBody>
          <a:bodyPr/>
          <a:lstStyle/>
          <a:p>
            <a:r>
              <a:rPr lang="th-TH" b="1" dirty="0">
                <a:solidFill>
                  <a:schemeClr val="tx1"/>
                </a:solidFill>
              </a:rPr>
              <a:t>1. วิธีเปรียบเทียบราคาตลาด (</a:t>
            </a:r>
            <a:r>
              <a:rPr lang="en-US" b="1" dirty="0">
                <a:solidFill>
                  <a:schemeClr val="tx1"/>
                </a:solidFill>
              </a:rPr>
              <a:t>Market Approach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97280" y="1814561"/>
            <a:ext cx="10058400" cy="4023360"/>
          </a:xfrm>
        </p:spPr>
        <p:txBody>
          <a:bodyPr>
            <a:normAutofit fontScale="85000" lnSpcReduction="20000"/>
          </a:bodyPr>
          <a:lstStyle/>
          <a:p>
            <a:r>
              <a:rPr lang="th-TH" sz="2200" dirty="0">
                <a:solidFill>
                  <a:schemeClr val="tx1"/>
                </a:solidFill>
                <a:cs typeface="+mj-cs"/>
              </a:rPr>
              <a:t>วิธีเปรียบเทียบราคา</a:t>
            </a:r>
            <a:r>
              <a:rPr lang="th-TH" sz="2200" dirty="0" smtClean="0">
                <a:solidFill>
                  <a:schemeClr val="tx1"/>
                </a:solidFill>
                <a:cs typeface="+mj-cs"/>
              </a:rPr>
              <a:t>ตลาด</a:t>
            </a:r>
            <a:r>
              <a:rPr lang="en-US" sz="2200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th-TH" sz="2200" dirty="0">
                <a:solidFill>
                  <a:schemeClr val="tx1"/>
                </a:solidFill>
                <a:cs typeface="+mj-cs"/>
              </a:rPr>
              <a:t>คือ</a:t>
            </a:r>
            <a:r>
              <a:rPr lang="th-TH" sz="2200" dirty="0">
                <a:solidFill>
                  <a:schemeClr val="tx1"/>
                </a:solidFill>
                <a:cs typeface="+mj-cs"/>
              </a:rPr>
              <a:t>วิธีการประเมินมูลค่าทรัพย์สินที่นิยมที่สุด โดยการนำราคาซื้อขายจริงหรือราคาเสนอขายของทรัพย์สินที่ใกล้เคียงกัน (</a:t>
            </a:r>
            <a:r>
              <a:rPr lang="en-US" sz="2200" dirty="0">
                <a:solidFill>
                  <a:schemeClr val="tx1"/>
                </a:solidFill>
                <a:cs typeface="+mj-cs"/>
              </a:rPr>
              <a:t>Comparable Evidence) </a:t>
            </a:r>
            <a:r>
              <a:rPr lang="th-TH" sz="2200" dirty="0" smtClean="0">
                <a:solidFill>
                  <a:schemeClr val="tx1"/>
                </a:solidFill>
                <a:cs typeface="+mj-cs"/>
              </a:rPr>
              <a:t>ใน</a:t>
            </a:r>
            <a:r>
              <a:rPr lang="th-TH" sz="2200" dirty="0" err="1" smtClean="0">
                <a:solidFill>
                  <a:schemeClr val="tx1"/>
                </a:solidFill>
                <a:cs typeface="+mj-cs"/>
              </a:rPr>
              <a:t>ทำเล</a:t>
            </a:r>
            <a:r>
              <a:rPr lang="th-TH" sz="2200" dirty="0">
                <a:solidFill>
                  <a:schemeClr val="tx1"/>
                </a:solidFill>
                <a:cs typeface="+mj-cs"/>
              </a:rPr>
              <a:t>และลักษณะเดียวกันมาเปรียบเทียบและปรับปรุงข้อต่าง (เช่น ขนาด </a:t>
            </a:r>
            <a:r>
              <a:rPr lang="th-TH" sz="2200" dirty="0" err="1">
                <a:solidFill>
                  <a:schemeClr val="tx1"/>
                </a:solidFill>
                <a:cs typeface="+mj-cs"/>
              </a:rPr>
              <a:t>ทำเล</a:t>
            </a:r>
            <a:r>
              <a:rPr lang="th-TH" sz="2200" dirty="0">
                <a:solidFill>
                  <a:schemeClr val="tx1"/>
                </a:solidFill>
                <a:cs typeface="+mj-cs"/>
              </a:rPr>
              <a:t> คุณภาพ) เพื่อหามูลค่าตลาดที่เหมาะสมที่สุด</a:t>
            </a:r>
            <a:r>
              <a:rPr lang="th-TH" sz="2200" dirty="0">
                <a:solidFill>
                  <a:schemeClr val="tx1"/>
                </a:solidFill>
                <a:cs typeface="+mj-cs"/>
              </a:rPr>
              <a:t> </a:t>
            </a:r>
            <a:endParaRPr lang="th-TH" sz="2200" dirty="0" smtClean="0">
              <a:solidFill>
                <a:schemeClr val="tx1"/>
              </a:solidFill>
              <a:cs typeface="+mj-cs"/>
            </a:endParaRPr>
          </a:p>
          <a:p>
            <a:r>
              <a:rPr lang="th-TH" sz="2200" b="1" dirty="0">
                <a:solidFill>
                  <a:schemeClr val="tx1"/>
                </a:solidFill>
                <a:cs typeface="+mj-cs"/>
              </a:rPr>
              <a:t>หลักการสำคัญ:</a:t>
            </a:r>
            <a:r>
              <a:rPr lang="th-TH" sz="2200" dirty="0">
                <a:solidFill>
                  <a:schemeClr val="tx1"/>
                </a:solidFill>
                <a:cs typeface="+mj-cs"/>
              </a:rPr>
              <a:t> เชื่อว่ามูลค่าของทรัพย์สินที่ประเมินจะเท่ากับราคาของทรัพย์สินที่คล้ายคลึงกันที่ขายได้จริงในตลาด</a:t>
            </a:r>
          </a:p>
          <a:p>
            <a:r>
              <a:rPr lang="th-TH" sz="2200" b="1" dirty="0">
                <a:solidFill>
                  <a:schemeClr val="tx1"/>
                </a:solidFill>
                <a:cs typeface="+mj-cs"/>
              </a:rPr>
              <a:t>ขั้นตอนการดำเนินการ:</a:t>
            </a:r>
            <a:endParaRPr lang="th-TH" sz="2200" dirty="0">
              <a:solidFill>
                <a:schemeClr val="tx1"/>
              </a:solidFill>
              <a:cs typeface="+mj-cs"/>
            </a:endParaRPr>
          </a:p>
          <a:p>
            <a:pPr lvl="1"/>
            <a:r>
              <a:rPr lang="th-TH" sz="2200" b="1" dirty="0">
                <a:solidFill>
                  <a:schemeClr val="tx1"/>
                </a:solidFill>
                <a:cs typeface="+mj-cs"/>
              </a:rPr>
              <a:t>สืบหาข้อมูล:</a:t>
            </a:r>
            <a:r>
              <a:rPr lang="th-TH" sz="2200" dirty="0">
                <a:solidFill>
                  <a:schemeClr val="tx1"/>
                </a:solidFill>
                <a:cs typeface="+mj-cs"/>
              </a:rPr>
              <a:t> หาข้อมูลทรัพย์สินเปรียบเทียบที่คล้ายคลึงกันอย่างน้อย 3-5 รายการ ทั้งราคาซื้อขายจริงและราคาเสนอขายใน</a:t>
            </a:r>
            <a:r>
              <a:rPr lang="th-TH" sz="2200" dirty="0" err="1">
                <a:solidFill>
                  <a:schemeClr val="tx1"/>
                </a:solidFill>
                <a:cs typeface="+mj-cs"/>
              </a:rPr>
              <a:t>ทำเล</a:t>
            </a:r>
            <a:r>
              <a:rPr lang="th-TH" sz="2200" dirty="0">
                <a:solidFill>
                  <a:schemeClr val="tx1"/>
                </a:solidFill>
                <a:cs typeface="+mj-cs"/>
              </a:rPr>
              <a:t>เดียวกันและเพิ่งซื้อขายไม่นาน</a:t>
            </a:r>
          </a:p>
          <a:p>
            <a:pPr lvl="1"/>
            <a:r>
              <a:rPr lang="th-TH" sz="2200" b="1" dirty="0">
                <a:solidFill>
                  <a:schemeClr val="tx1"/>
                </a:solidFill>
                <a:cs typeface="+mj-cs"/>
              </a:rPr>
              <a:t>วิเคราะห์ความต่าง:</a:t>
            </a:r>
            <a:r>
              <a:rPr lang="th-TH" sz="2200" dirty="0">
                <a:solidFill>
                  <a:schemeClr val="tx1"/>
                </a:solidFill>
                <a:cs typeface="+mj-cs"/>
              </a:rPr>
              <a:t> เปรียบเทียบปัจจัยต่างๆ เช่น ขนาดที่ดิน, พื้นที่ใช้สอย, คุณภาพอาคาร, </a:t>
            </a:r>
            <a:r>
              <a:rPr lang="th-TH" sz="2200" dirty="0" err="1">
                <a:solidFill>
                  <a:schemeClr val="tx1"/>
                </a:solidFill>
                <a:cs typeface="+mj-cs"/>
              </a:rPr>
              <a:t>ทำเล</a:t>
            </a:r>
            <a:r>
              <a:rPr lang="th-TH" sz="2200" dirty="0">
                <a:solidFill>
                  <a:schemeClr val="tx1"/>
                </a:solidFill>
                <a:cs typeface="+mj-cs"/>
              </a:rPr>
              <a:t>ที่ตั้ง และผังเมือง</a:t>
            </a:r>
          </a:p>
          <a:p>
            <a:pPr lvl="1"/>
            <a:r>
              <a:rPr lang="th-TH" sz="2200" b="1" dirty="0">
                <a:solidFill>
                  <a:schemeClr val="tx1"/>
                </a:solidFill>
                <a:cs typeface="+mj-cs"/>
              </a:rPr>
              <a:t>ปรับแก้ราคา (</a:t>
            </a:r>
            <a:r>
              <a:rPr lang="en-US" sz="2200" b="1" dirty="0">
                <a:solidFill>
                  <a:schemeClr val="tx1"/>
                </a:solidFill>
                <a:cs typeface="+mj-cs"/>
              </a:rPr>
              <a:t>Adjustment):</a:t>
            </a:r>
            <a:r>
              <a:rPr lang="en-US" sz="2200" dirty="0">
                <a:solidFill>
                  <a:schemeClr val="tx1"/>
                </a:solidFill>
                <a:cs typeface="+mj-cs"/>
              </a:rPr>
              <a:t> </a:t>
            </a:r>
            <a:r>
              <a:rPr lang="th-TH" sz="2200" dirty="0">
                <a:solidFill>
                  <a:schemeClr val="tx1"/>
                </a:solidFill>
                <a:cs typeface="+mj-cs"/>
              </a:rPr>
              <a:t>ปรับราคาของทรัพย์สินเปรียบเทียบให้เป็นฐานเดียวกันกับทรัพย์สินที่ต้องการประเมิน</a:t>
            </a:r>
          </a:p>
          <a:p>
            <a:pPr lvl="1"/>
            <a:r>
              <a:rPr lang="th-TH" sz="2200" b="1" dirty="0">
                <a:solidFill>
                  <a:schemeClr val="tx1"/>
                </a:solidFill>
                <a:cs typeface="+mj-cs"/>
              </a:rPr>
              <a:t>สรุปผล:</a:t>
            </a:r>
            <a:r>
              <a:rPr lang="th-TH" sz="2200" dirty="0">
                <a:solidFill>
                  <a:schemeClr val="tx1"/>
                </a:solidFill>
                <a:cs typeface="+mj-cs"/>
              </a:rPr>
              <a:t> หามูลค่าสุดท้ายจากข้อมูลที่ปรับปรุงแล้ว</a:t>
            </a:r>
          </a:p>
          <a:p>
            <a:r>
              <a:rPr lang="th-TH" sz="2200" b="1" dirty="0">
                <a:solidFill>
                  <a:schemeClr val="tx1"/>
                </a:solidFill>
                <a:cs typeface="+mj-cs"/>
              </a:rPr>
              <a:t>เทคนิคที่ใช้:</a:t>
            </a:r>
            <a:endParaRPr lang="th-TH" sz="2200" dirty="0">
              <a:solidFill>
                <a:schemeClr val="tx1"/>
              </a:solidFill>
              <a:cs typeface="+mj-cs"/>
            </a:endParaRPr>
          </a:p>
          <a:p>
            <a:pPr lvl="1"/>
            <a:r>
              <a:rPr lang="th-TH" sz="2200" b="1" dirty="0">
                <a:solidFill>
                  <a:schemeClr val="tx1"/>
                </a:solidFill>
                <a:cs typeface="+mj-cs"/>
              </a:rPr>
              <a:t>วิธีเปรียบเทียบโดยตรง (</a:t>
            </a:r>
            <a:r>
              <a:rPr lang="en-US" sz="2200" b="1" dirty="0">
                <a:solidFill>
                  <a:schemeClr val="tx1"/>
                </a:solidFill>
                <a:cs typeface="+mj-cs"/>
              </a:rPr>
              <a:t>Direct Comparison):</a:t>
            </a:r>
            <a:r>
              <a:rPr lang="en-US" sz="2200" dirty="0">
                <a:solidFill>
                  <a:schemeClr val="tx1"/>
                </a:solidFill>
                <a:cs typeface="+mj-cs"/>
              </a:rPr>
              <a:t> </a:t>
            </a:r>
            <a:r>
              <a:rPr lang="th-TH" sz="2200" dirty="0">
                <a:solidFill>
                  <a:schemeClr val="tx1"/>
                </a:solidFill>
                <a:cs typeface="+mj-cs"/>
              </a:rPr>
              <a:t>ปรับราคาเป็นรายข้อ</a:t>
            </a:r>
          </a:p>
          <a:p>
            <a:pPr lvl="1"/>
            <a:r>
              <a:rPr lang="th-TH" sz="2200" b="1" dirty="0">
                <a:solidFill>
                  <a:schemeClr val="tx1"/>
                </a:solidFill>
                <a:cs typeface="+mj-cs"/>
              </a:rPr>
              <a:t>วิธีตารางปรับเปลี่ยน (</a:t>
            </a:r>
            <a:r>
              <a:rPr lang="en-US" sz="2200" b="1" dirty="0">
                <a:solidFill>
                  <a:schemeClr val="tx1"/>
                </a:solidFill>
                <a:cs typeface="+mj-cs"/>
              </a:rPr>
              <a:t>Grid Adjustment):</a:t>
            </a:r>
            <a:r>
              <a:rPr lang="en-US" sz="2200" dirty="0">
                <a:solidFill>
                  <a:schemeClr val="tx1"/>
                </a:solidFill>
                <a:cs typeface="+mj-cs"/>
              </a:rPr>
              <a:t> </a:t>
            </a:r>
            <a:r>
              <a:rPr lang="th-TH" sz="2200" dirty="0">
                <a:solidFill>
                  <a:schemeClr val="tx1"/>
                </a:solidFill>
                <a:cs typeface="+mj-cs"/>
              </a:rPr>
              <a:t>ใช้ตารางคำนวณปัจจัยข้อต่าง</a:t>
            </a:r>
          </a:p>
          <a:p>
            <a:pPr lvl="1"/>
            <a:r>
              <a:rPr lang="th-TH" sz="2200" b="1" dirty="0">
                <a:solidFill>
                  <a:schemeClr val="tx1"/>
                </a:solidFill>
                <a:cs typeface="+mj-cs"/>
              </a:rPr>
              <a:t>วิธีคะแนนคุณภาพถ่วงน้ำหนัก (</a:t>
            </a:r>
            <a:r>
              <a:rPr lang="en-US" sz="2200" b="1" dirty="0">
                <a:solidFill>
                  <a:schemeClr val="tx1"/>
                </a:solidFill>
                <a:cs typeface="+mj-cs"/>
              </a:rPr>
              <a:t>WQS):</a:t>
            </a:r>
            <a:r>
              <a:rPr lang="en-US" sz="2200" dirty="0">
                <a:solidFill>
                  <a:schemeClr val="tx1"/>
                </a:solidFill>
                <a:cs typeface="+mj-cs"/>
              </a:rPr>
              <a:t> </a:t>
            </a:r>
            <a:r>
              <a:rPr lang="th-TH" sz="2200" dirty="0">
                <a:solidFill>
                  <a:schemeClr val="tx1"/>
                </a:solidFill>
                <a:cs typeface="+mj-cs"/>
              </a:rPr>
              <a:t>ให้คะแนนแต่ละปัจจัยแล้วหาค่าเฉลี่ย</a:t>
            </a:r>
          </a:p>
          <a:p>
            <a:endParaRPr lang="th-TH" dirty="0">
              <a:solidFill>
                <a:schemeClr val="tx1"/>
              </a:solidFill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752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solidFill>
                  <a:schemeClr val="tx1"/>
                </a:solidFill>
              </a:rPr>
              <a:t>2. วิธีต้นทุน (</a:t>
            </a:r>
            <a:r>
              <a:rPr lang="en-US" b="1" dirty="0">
                <a:solidFill>
                  <a:schemeClr val="tx1"/>
                </a:solidFill>
              </a:rPr>
              <a:t>Cost Approach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endParaRPr lang="th-TH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097280" y="1682197"/>
            <a:ext cx="10058400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วิธีต้นทุน</a:t>
            </a:r>
            <a:r>
              <a:rPr kumimoji="0" lang="th-TH" sz="2000" b="0" i="0" u="none" strike="noStrike" cap="none" normalizeH="0" dirty="0" smtClean="0">
                <a:ln>
                  <a:noFill/>
                </a:ln>
                <a:effectLst/>
                <a:cs typeface="+mj-cs"/>
              </a:rPr>
              <a:t> </a:t>
            </a:r>
            <a:r>
              <a:rPr lang="th-TH" sz="2000" dirty="0" smtClean="0">
                <a:cs typeface="+mj-cs"/>
              </a:rPr>
              <a:t>เป็นวิธี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ในการจัดหาหรือประเมินมูลค่าเครื่องจักร คือการคำนวณจากราคาที่ต้องใช้ซื้อหรือสร้างเครื่องจักรใหม่ที่เหมือนกัน/คล้ายคลึงกันในปัจจุบัน แล้วหักลบด้วย 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effectLst/>
                <a:cs typeface="+mj-cs"/>
                <a:hlinkClick r:id="rId2"/>
              </a:rPr>
              <a:t>ค่าเสื่อมราคา</a:t>
            </a:r>
            <a:r>
              <a:rPr lang="th-TH" sz="2000" dirty="0">
                <a:cs typeface="+mj-cs"/>
              </a:rPr>
              <a:t>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(กายภาพ, เทคโนโลยี, เศรษฐกิจ) เพื่อให้ได้มูลค่าจริงของเครื่องจักรในสภาพปัจจุบัน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000" b="1" i="0" u="none" strike="noStrike" cap="none" normalizeH="0" baseline="0" dirty="0" smtClean="0">
              <a:ln>
                <a:noFill/>
              </a:ln>
              <a:effectLst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sng" strike="noStrike" cap="none" normalizeH="0" baseline="0" dirty="0" smtClean="0">
                <a:ln>
                  <a:noFill/>
                </a:ln>
                <a:effectLst/>
                <a:cs typeface="+mj-cs"/>
              </a:rPr>
              <a:t>องค์ประกอบหลักของวิธีต้นทุน (</a:t>
            </a:r>
            <a:r>
              <a:rPr kumimoji="0" lang="th-TH" sz="2000" b="1" i="0" u="sng" strike="noStrike" cap="none" normalizeH="0" baseline="0" dirty="0" err="1" smtClean="0">
                <a:ln>
                  <a:noFill/>
                </a:ln>
                <a:effectLst/>
                <a:cs typeface="+mj-cs"/>
              </a:rPr>
              <a:t>Cost</a:t>
            </a:r>
            <a:r>
              <a:rPr kumimoji="0" lang="th-TH" sz="2000" b="1" i="0" u="sng" strike="noStrike" cap="none" normalizeH="0" baseline="0" dirty="0" smtClean="0">
                <a:ln>
                  <a:noFill/>
                </a:ln>
                <a:effectLst/>
                <a:cs typeface="+mj-cs"/>
              </a:rPr>
              <a:t> </a:t>
            </a:r>
            <a:r>
              <a:rPr kumimoji="0" lang="th-TH" sz="2000" b="1" i="0" u="sng" strike="noStrike" cap="none" normalizeH="0" baseline="0" dirty="0" err="1" smtClean="0">
                <a:ln>
                  <a:noFill/>
                </a:ln>
                <a:effectLst/>
                <a:cs typeface="+mj-cs"/>
              </a:rPr>
              <a:t>Approach</a:t>
            </a:r>
            <a:r>
              <a:rPr kumimoji="0" lang="th-TH" sz="2000" b="1" i="0" u="sng" strike="noStrike" cap="none" normalizeH="0" baseline="0" dirty="0" smtClean="0">
                <a:ln>
                  <a:noFill/>
                </a:ln>
                <a:effectLst/>
                <a:cs typeface="+mj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1.ราคาทดแทนใหม่ (</a:t>
            </a:r>
            <a:r>
              <a:rPr kumimoji="0" lang="th-TH" sz="2000" b="1" i="0" u="none" strike="noStrike" cap="none" normalizeH="0" baseline="0" dirty="0" err="1" smtClean="0">
                <a:ln>
                  <a:noFill/>
                </a:ln>
                <a:effectLst/>
                <a:cs typeface="+mj-cs"/>
              </a:rPr>
              <a:t>Replacement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 </a:t>
            </a:r>
            <a:r>
              <a:rPr kumimoji="0" lang="th-TH" sz="2000" b="1" i="0" u="none" strike="noStrike" cap="none" normalizeH="0" baseline="0" dirty="0" err="1" smtClean="0">
                <a:ln>
                  <a:noFill/>
                </a:ln>
                <a:effectLst/>
                <a:cs typeface="+mj-cs"/>
              </a:rPr>
              <a:t>Cost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 </a:t>
            </a:r>
            <a:r>
              <a:rPr kumimoji="0" lang="th-TH" sz="2000" b="1" i="0" u="none" strike="noStrike" cap="none" normalizeH="0" baseline="0" dirty="0" err="1" smtClean="0">
                <a:ln>
                  <a:noFill/>
                </a:ln>
                <a:effectLst/>
                <a:cs typeface="+mj-cs"/>
              </a:rPr>
              <a:t>New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):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 คือราคาทั้งหมดในการจัดหาเครื่องจักรใหม่ที่สามารถทำงานได้ฟังก์ชันเดียวกันในราคาตลาดปัจจุบัน ซึ่งรวมค่าเครื่องจักร ค่าขนส่ง ค่าติดตั้ง และค่าใช้จ่ายอื่นๆ จนกว่าจะเริ่มใช้งานได้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2. ค่าเสื่อมราคา (</a:t>
            </a:r>
            <a:r>
              <a:rPr kumimoji="0" lang="th-TH" sz="2000" b="1" i="0" u="none" strike="noStrike" cap="none" normalizeH="0" baseline="0" dirty="0" err="1" smtClean="0">
                <a:ln>
                  <a:noFill/>
                </a:ln>
                <a:effectLst/>
                <a:cs typeface="+mj-cs"/>
              </a:rPr>
              <a:t>Depreciation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):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 หักลบค่าเสื่อมสะสม ทั้งทางกายภาพ (สึกหรอ), ทางฟังก์ชัน (ตกรุ่น/เทคโนโลยี), และทางเศรษฐกิจ (ปัจจัยภายนอก)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000" b="1" i="0" u="none" strike="noStrike" cap="none" normalizeH="0" baseline="0" dirty="0" smtClean="0">
              <a:ln>
                <a:noFill/>
              </a:ln>
              <a:effectLst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1" i="0" u="sng" strike="noStrike" cap="none" normalizeH="0" baseline="0" dirty="0" smtClean="0">
                <a:ln>
                  <a:noFill/>
                </a:ln>
                <a:effectLst/>
                <a:cs typeface="+mj-cs"/>
              </a:rPr>
              <a:t>ขั้นตอนการจัดหา/ประเมินเครื่องจักรตามวิธีนี้</a:t>
            </a:r>
            <a:endParaRPr kumimoji="0" lang="th-TH" sz="2000" b="0" i="0" u="sng" strike="noStrike" cap="none" normalizeH="0" baseline="0" dirty="0" smtClean="0">
              <a:ln>
                <a:noFill/>
              </a:ln>
              <a:effectLst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หาราคาทดแทนใหม่: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 เทียบเคียงกับเครื่องจักรปัจจุบันที่ใกล้เคียงกันที่สุด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ประเมินอายุการใช้งาน: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 คำนวณอายุการใช้งานที่เหลืออยู่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th-TH" sz="2000" b="1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หักค่าเสื่อมราคา: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effectLst/>
                <a:cs typeface="+mj-cs"/>
              </a:rPr>
              <a:t> นำราคาใหม่หักค่าเสื่อมสะสมจนได้มูลค่าเครื่องจักรปัจจุบัน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000" b="0" i="0" u="none" strike="noStrike" cap="none" normalizeH="0" baseline="0" dirty="0" smtClean="0">
              <a:ln>
                <a:noFill/>
              </a:ln>
              <a:effectLst/>
              <a:cs typeface="+mj-cs"/>
            </a:endParaRPr>
          </a:p>
        </p:txBody>
      </p:sp>
      <p:pic>
        <p:nvPicPr>
          <p:cNvPr id="7" name="รูปภาพ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876625"/>
      </p:ext>
    </p:extLst>
  </p:cSld>
  <p:clrMapOvr>
    <a:masterClrMapping/>
  </p:clrMapOvr>
</p:sld>
</file>

<file path=ppt/theme/theme1.xml><?xml version="1.0" encoding="utf-8"?>
<a:theme xmlns:a="http://schemas.openxmlformats.org/drawingml/2006/main" name="ย้อนยุค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3878</TotalTime>
  <Words>392</Words>
  <Application>Microsoft Office PowerPoint</Application>
  <PresentationFormat>แบบจอกว้าง</PresentationFormat>
  <Paragraphs>68</Paragraphs>
  <Slides>11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11</vt:i4>
      </vt:variant>
    </vt:vector>
  </HeadingPairs>
  <TitlesOfParts>
    <vt:vector size="17" baseType="lpstr">
      <vt:lpstr>Angsana New</vt:lpstr>
      <vt:lpstr>Arial</vt:lpstr>
      <vt:lpstr>Calibri</vt:lpstr>
      <vt:lpstr>Calibri Light</vt:lpstr>
      <vt:lpstr>Cordia New</vt:lpstr>
      <vt:lpstr>ย้อนยุค</vt:lpstr>
      <vt:lpstr>การจัดหาเครื่องจักรและการประเมินปัจจัยทางเศรษฐศาสตร์ในการจัดซื้อเครื่องจักร</vt:lpstr>
      <vt:lpstr>การจัดหาเครื่องจักร (Machinery Procurement)</vt:lpstr>
      <vt:lpstr>งานนำเสนอ PowerPoint</vt:lpstr>
      <vt:lpstr>งานนำเสนอ PowerPoint</vt:lpstr>
      <vt:lpstr>การประเมินปัจจัยทางเศรษฐศาสตร์ในการจัดซื้อเครื่องจักร</vt:lpstr>
      <vt:lpstr>ปัจจัยทางเศรษฐศาสตร์สำคัญในการประเมินเครื่องจักร</vt:lpstr>
      <vt:lpstr>วิธีการประเมินที่เป็นมาตรฐาน</vt:lpstr>
      <vt:lpstr>1. วิธีเปรียบเทียบราคาตลาด (Market Approach)</vt:lpstr>
      <vt:lpstr>2. วิธีต้นทุน (Cost Approach)</vt:lpstr>
      <vt:lpstr>วิธีรายได้ (Income Approach/DCF)</vt:lpstr>
      <vt:lpstr>งานนำเสนอ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Maintenance Engineering</dc:title>
  <dc:creator>hp</dc:creator>
  <cp:lastModifiedBy>hp</cp:lastModifiedBy>
  <cp:revision>77</cp:revision>
  <dcterms:created xsi:type="dcterms:W3CDTF">2025-12-11T09:04:45Z</dcterms:created>
  <dcterms:modified xsi:type="dcterms:W3CDTF">2026-02-13T09:50:36Z</dcterms:modified>
</cp:coreProperties>
</file>