
<file path=[Content_Types].xml><?xml version="1.0" encoding="utf-8"?>
<Types xmlns="http://schemas.openxmlformats.org/package/2006/content-types">
  <Default Extension="jpeg" ContentType="image/jpeg"/>
  <Default Extension="jpg" ContentType="image/jpeg"/>
  <Default Extension="mp3" ContentType="audio/m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sldIdLst>
    <p:sldId id="257" r:id="rId2"/>
    <p:sldId id="258" r:id="rId3"/>
    <p:sldId id="276" r:id="rId4"/>
    <p:sldId id="277" r:id="rId5"/>
    <p:sldId id="259" r:id="rId6"/>
    <p:sldId id="263" r:id="rId7"/>
    <p:sldId id="280" r:id="rId8"/>
    <p:sldId id="281" r:id="rId9"/>
    <p:sldId id="282" r:id="rId10"/>
    <p:sldId id="267" r:id="rId11"/>
    <p:sldId id="272" r:id="rId12"/>
    <p:sldId id="273" r:id="rId13"/>
    <p:sldId id="274" r:id="rId14"/>
    <p:sldId id="283" r:id="rId15"/>
    <p:sldId id="284" r:id="rId16"/>
    <p:sldId id="278" r:id="rId17"/>
    <p:sldId id="279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E5A784-9712-4001-869B-637831DACD56}" v="189" dt="2025-12-12T06:54:32.25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5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Yu Mon Kyaw" userId="4d107ba8e6ee4984" providerId="LiveId" clId="{98BEA49B-F01E-4A03-8C20-8144475C46F9}"/>
    <pc:docChg chg="addSld modSld">
      <pc:chgData name="Yu Mon Kyaw" userId="4d107ba8e6ee4984" providerId="LiveId" clId="{98BEA49B-F01E-4A03-8C20-8144475C46F9}" dt="2025-12-12T06:54:32.252" v="189" actId="20577"/>
      <pc:docMkLst>
        <pc:docMk/>
      </pc:docMkLst>
      <pc:sldChg chg="modSp add modAnim">
        <pc:chgData name="Yu Mon Kyaw" userId="4d107ba8e6ee4984" providerId="LiveId" clId="{98BEA49B-F01E-4A03-8C20-8144475C46F9}" dt="2025-12-12T06:54:32.252" v="189" actId="20577"/>
        <pc:sldMkLst>
          <pc:docMk/>
          <pc:sldMk cId="4005478292" sldId="284"/>
        </pc:sldMkLst>
        <pc:spChg chg="mod">
          <ac:chgData name="Yu Mon Kyaw" userId="4d107ba8e6ee4984" providerId="LiveId" clId="{98BEA49B-F01E-4A03-8C20-8144475C46F9}" dt="2025-12-12T06:54:32.252" v="189" actId="20577"/>
          <ac:spMkLst>
            <pc:docMk/>
            <pc:sldMk cId="4005478292" sldId="284"/>
            <ac:spMk id="3" creationId="{8988C9C9-81CB-C8B4-EDFC-1A23A2BA88A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C9FEDD5B-476A-431E-9A02-390175151609}" type="datetimeFigureOut">
              <a:rPr lang="th-TH" smtClean="0"/>
              <a:t>12/12/68</a:t>
            </a:fld>
            <a:endParaRPr lang="th-TH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19E29E0-61D4-4A25-A799-EF518824D75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0454081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EDD5B-476A-431E-9A02-390175151609}" type="datetimeFigureOut">
              <a:rPr lang="th-TH" smtClean="0"/>
              <a:t>12/12/68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E29E0-61D4-4A25-A799-EF518824D75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7809818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EDD5B-476A-431E-9A02-390175151609}" type="datetimeFigureOut">
              <a:rPr lang="th-TH" smtClean="0"/>
              <a:t>12/12/68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E29E0-61D4-4A25-A799-EF518824D75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2427415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EDD5B-476A-431E-9A02-390175151609}" type="datetimeFigureOut">
              <a:rPr lang="th-TH" smtClean="0"/>
              <a:t>12/12/68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E29E0-61D4-4A25-A799-EF518824D75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79971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9FEDD5B-476A-431E-9A02-390175151609}" type="datetimeFigureOut">
              <a:rPr lang="th-TH" smtClean="0"/>
              <a:t>12/12/68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419E29E0-61D4-4A25-A799-EF518824D75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252408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EDD5B-476A-431E-9A02-390175151609}" type="datetimeFigureOut">
              <a:rPr lang="th-TH" smtClean="0"/>
              <a:t>12/12/68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E29E0-61D4-4A25-A799-EF518824D75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8850549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EDD5B-476A-431E-9A02-390175151609}" type="datetimeFigureOut">
              <a:rPr lang="th-TH" smtClean="0"/>
              <a:t>12/12/68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E29E0-61D4-4A25-A799-EF518824D75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166899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EDD5B-476A-431E-9A02-390175151609}" type="datetimeFigureOut">
              <a:rPr lang="th-TH" smtClean="0"/>
              <a:t>12/12/68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E29E0-61D4-4A25-A799-EF518824D75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427432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EDD5B-476A-431E-9A02-390175151609}" type="datetimeFigureOut">
              <a:rPr lang="th-TH" smtClean="0"/>
              <a:t>12/12/68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E29E0-61D4-4A25-A799-EF518824D75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546533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EDD5B-476A-431E-9A02-390175151609}" type="datetimeFigureOut">
              <a:rPr lang="th-TH" smtClean="0"/>
              <a:t>12/12/68</a:t>
            </a:fld>
            <a:endParaRPr lang="th-TH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th-TH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19E29E0-61D4-4A25-A799-EF518824D75D}" type="slidenum">
              <a:rPr lang="th-TH" smtClean="0"/>
              <a:t>‹#›</a:t>
            </a:fld>
            <a:endParaRPr lang="th-TH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49898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C9FEDD5B-476A-431E-9A02-390175151609}" type="datetimeFigureOut">
              <a:rPr lang="th-TH" smtClean="0"/>
              <a:t>12/12/68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19E29E0-61D4-4A25-A799-EF518824D75D}" type="slidenum">
              <a:rPr lang="th-TH" smtClean="0"/>
              <a:t>‹#›</a:t>
            </a:fld>
            <a:endParaRPr lang="th-TH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4542458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9FEDD5B-476A-431E-9A02-390175151609}" type="datetimeFigureOut">
              <a:rPr lang="th-TH" smtClean="0"/>
              <a:t>12/12/68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19E29E0-61D4-4A25-A799-EF518824D75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843037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5058" y="1964267"/>
            <a:ext cx="9405067" cy="2421464"/>
          </a:xfrm>
        </p:spPr>
        <p:txBody>
          <a:bodyPr/>
          <a:lstStyle/>
          <a:p>
            <a:r>
              <a:rPr lang="en-US" sz="7200" dirty="0"/>
              <a:t>Welcome Section </a:t>
            </a:r>
            <a:endParaRPr lang="th-TH" sz="7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38500" y="3962400"/>
            <a:ext cx="5553076" cy="1019175"/>
          </a:xfrm>
        </p:spPr>
        <p:txBody>
          <a:bodyPr>
            <a:normAutofit lnSpcReduction="10000"/>
          </a:bodyPr>
          <a:lstStyle/>
          <a:p>
            <a:r>
              <a:rPr lang="en-US" sz="3200" b="1" dirty="0"/>
              <a:t>12/12/2025</a:t>
            </a:r>
          </a:p>
          <a:p>
            <a:r>
              <a:rPr lang="en-US" sz="3200" b="1" dirty="0"/>
              <a:t>Week-1</a:t>
            </a:r>
          </a:p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29770630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FF00"/>
                </a:solidFill>
              </a:rPr>
              <a:t>Setting up the rules together</a:t>
            </a:r>
            <a:br>
              <a:rPr lang="en-US" b="1" dirty="0">
                <a:solidFill>
                  <a:srgbClr val="FFFF00"/>
                </a:solidFill>
              </a:rPr>
            </a:b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Group Work</a:t>
            </a:r>
          </a:p>
          <a:p>
            <a:pPr marL="0" indent="0">
              <a:buNone/>
            </a:pPr>
            <a:r>
              <a:rPr lang="en-US" dirty="0"/>
              <a:t>  </a:t>
            </a:r>
          </a:p>
          <a:p>
            <a:endParaRPr lang="th-TH" dirty="0"/>
          </a:p>
        </p:txBody>
      </p:sp>
      <p:pic>
        <p:nvPicPr>
          <p:cNvPr id="4" name="squid_game_season_2">
            <a:hlinkClick r:id="" action="ppaction://media"/>
            <a:extLst>
              <a:ext uri="{FF2B5EF4-FFF2-40B4-BE49-F238E27FC236}">
                <a16:creationId xmlns:a16="http://schemas.microsoft.com/office/drawing/2014/main" id="{AA0A6C00-D503-3761-F18A-C4C3EF9313E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4583832" y="278092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312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792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0033C8-4EF7-4F11-8DEC-58A6038735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Classroom Rules and Expectation</a:t>
            </a:r>
            <a:endParaRPr lang="th-TH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E7E3AE-E3BA-9103-6C32-7786DA0B93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800" b="1" dirty="0">
                <a:solidFill>
                  <a:srgbClr val="FFFF00"/>
                </a:solidFill>
              </a:rPr>
              <a:t>Cooperation </a:t>
            </a:r>
          </a:p>
          <a:p>
            <a:pPr marL="68580" indent="0">
              <a:buNone/>
            </a:pPr>
            <a:r>
              <a:rPr lang="en-US" dirty="0"/>
              <a:t>(work together, take turns, be patient with one another, show good sportsmanship, help each other, solve disagreement smartly)</a:t>
            </a:r>
          </a:p>
          <a:p>
            <a:pPr marL="68580" indent="0">
              <a:buNone/>
            </a:pPr>
            <a:endParaRPr lang="en-US" dirty="0"/>
          </a:p>
          <a:p>
            <a:pPr marL="68580" indent="0">
              <a:buNone/>
            </a:pPr>
            <a:r>
              <a:rPr lang="en-US" sz="5400" b="1" dirty="0">
                <a:solidFill>
                  <a:srgbClr val="FFFF00"/>
                </a:solidFill>
              </a:rPr>
              <a:t>Responsibility</a:t>
            </a:r>
          </a:p>
          <a:p>
            <a:pPr marL="68580" indent="0">
              <a:buNone/>
            </a:pPr>
            <a:r>
              <a:rPr lang="en-US" dirty="0"/>
              <a:t>(follow directions, work hard, meet the deadline for every assignment, independent, complete all the tasks, use time wisely)</a:t>
            </a: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3388415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03B2BE-B900-2357-CD83-43205A9023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Classroom Rules and Expectation</a:t>
            </a:r>
            <a:endParaRPr lang="th-TH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91D87B-C3B3-4060-9371-94F9C590D2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6000" b="1" dirty="0">
                <a:solidFill>
                  <a:srgbClr val="FFFF00"/>
                </a:solidFill>
              </a:rPr>
              <a:t>Empathy </a:t>
            </a:r>
          </a:p>
          <a:p>
            <a:pPr marL="68580" indent="0">
              <a:buNone/>
            </a:pPr>
            <a:r>
              <a:rPr lang="en-US" dirty="0"/>
              <a:t>(kind, no bullying, no discrimination, don’t talk about others in a negative way)</a:t>
            </a:r>
          </a:p>
          <a:p>
            <a:pPr marL="68580" indent="0">
              <a:buNone/>
            </a:pPr>
            <a:endParaRPr lang="en-US" dirty="0"/>
          </a:p>
          <a:p>
            <a:pPr marL="68580" indent="0">
              <a:buNone/>
            </a:pPr>
            <a:r>
              <a:rPr lang="en-US" sz="5400" b="1" dirty="0">
                <a:solidFill>
                  <a:srgbClr val="FFFF00"/>
                </a:solidFill>
              </a:rPr>
              <a:t>Self-Control</a:t>
            </a:r>
          </a:p>
          <a:p>
            <a:pPr marL="68580" indent="0">
              <a:buNone/>
            </a:pPr>
            <a:r>
              <a:rPr lang="en-US" dirty="0"/>
              <a:t>(control your emotion and behavior, be a good listener, share ideas)</a:t>
            </a: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2829182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F0647B-64A9-F8F4-6A93-F38FB64B07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Classroom Rules</a:t>
            </a:r>
            <a:endParaRPr lang="th-TH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D0EBFA-CEAF-399A-E5E6-AABD5E679E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2434" y="1859310"/>
            <a:ext cx="7859216" cy="341754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Be on time</a:t>
            </a:r>
          </a:p>
          <a:p>
            <a:r>
              <a:rPr lang="en-US" b="1" dirty="0">
                <a:solidFill>
                  <a:srgbClr val="FF0000"/>
                </a:solidFill>
              </a:rPr>
              <a:t>Listen ( do not interrupt others)</a:t>
            </a:r>
          </a:p>
          <a:p>
            <a:r>
              <a:rPr lang="en-US" b="1" dirty="0">
                <a:solidFill>
                  <a:srgbClr val="FF0000"/>
                </a:solidFill>
              </a:rPr>
              <a:t>Speak up (Participate in all activities-group discussion, presentation, share your ideas)</a:t>
            </a:r>
          </a:p>
          <a:p>
            <a:r>
              <a:rPr lang="en-US" b="1" dirty="0">
                <a:solidFill>
                  <a:srgbClr val="FF0000"/>
                </a:solidFill>
              </a:rPr>
              <a:t>Clean up, switch off all the electrical appliances after class)</a:t>
            </a:r>
          </a:p>
          <a:p>
            <a:r>
              <a:rPr lang="en-US" b="1" dirty="0">
                <a:solidFill>
                  <a:srgbClr val="FF0000"/>
                </a:solidFill>
              </a:rPr>
              <a:t>Be Honest (no cheating, no copying from your friends) </a:t>
            </a:r>
          </a:p>
          <a:p>
            <a:r>
              <a:rPr lang="en-US" b="1" dirty="0">
                <a:solidFill>
                  <a:srgbClr val="FF0000"/>
                </a:solidFill>
              </a:rPr>
              <a:t>Silence your cell phone</a:t>
            </a:r>
          </a:p>
          <a:p>
            <a:r>
              <a:rPr lang="en-US" b="1" dirty="0">
                <a:solidFill>
                  <a:srgbClr val="FF0000"/>
                </a:solidFill>
              </a:rPr>
              <a:t>Work hard and be responsible </a:t>
            </a:r>
            <a:endParaRPr lang="th-TH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5252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0D3ADB-802A-0A4C-5D99-CF2CAFD066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6D8D72-D8E1-1016-A822-4298A4F702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Classroom Rules</a:t>
            </a:r>
            <a:endParaRPr lang="th-TH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236FDA-CBC9-F43A-36C1-0F3D6C9FAC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2434" y="1859310"/>
            <a:ext cx="7859216" cy="341754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Be on time, if you are late not more than 15 minutes. </a:t>
            </a:r>
          </a:p>
          <a:p>
            <a:r>
              <a:rPr lang="en-US" b="1" dirty="0">
                <a:solidFill>
                  <a:srgbClr val="FF0000"/>
                </a:solidFill>
              </a:rPr>
              <a:t>Listen attentively and carefully  (do not interrupt others)</a:t>
            </a:r>
          </a:p>
          <a:p>
            <a:r>
              <a:rPr lang="en-US" b="1" dirty="0">
                <a:solidFill>
                  <a:srgbClr val="FF0000"/>
                </a:solidFill>
              </a:rPr>
              <a:t>Raise your hand before speaking or asking a question/</a:t>
            </a:r>
          </a:p>
          <a:p>
            <a:r>
              <a:rPr lang="en-US" b="1" dirty="0">
                <a:solidFill>
                  <a:srgbClr val="FF0000"/>
                </a:solidFill>
              </a:rPr>
              <a:t>Keep your classroom clean</a:t>
            </a:r>
          </a:p>
          <a:p>
            <a:r>
              <a:rPr lang="en-US" b="1" dirty="0">
                <a:solidFill>
                  <a:srgbClr val="FF0000"/>
                </a:solidFill>
              </a:rPr>
              <a:t>Submit the work in time. </a:t>
            </a:r>
          </a:p>
          <a:p>
            <a:r>
              <a:rPr lang="en-US" b="1" dirty="0">
                <a:solidFill>
                  <a:srgbClr val="FF0000"/>
                </a:solidFill>
              </a:rPr>
              <a:t>Silence your cell phone/ Turn off notifications </a:t>
            </a:r>
          </a:p>
          <a:p>
            <a:r>
              <a:rPr lang="en-US" b="1" dirty="0">
                <a:solidFill>
                  <a:srgbClr val="FF0000"/>
                </a:solidFill>
              </a:rPr>
              <a:t>Always start class at 9:00 am.</a:t>
            </a:r>
            <a:endParaRPr lang="th-TH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4913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AA120C-E2F7-48DB-E9F1-BF9A70B52E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EE8F03-27CE-F776-A6C0-C064D2D2E2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Classroom Rules</a:t>
            </a:r>
            <a:endParaRPr lang="th-TH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88C9C9-81CB-C8B4-EDFC-1A23A2BA88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2434" y="1859310"/>
            <a:ext cx="7859216" cy="341754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Be on time. If you are late more than 15 minutes, sit in the VIP seat in front of the class.</a:t>
            </a:r>
          </a:p>
          <a:p>
            <a:r>
              <a:rPr lang="en-US" b="1" dirty="0">
                <a:solidFill>
                  <a:srgbClr val="FF0000"/>
                </a:solidFill>
              </a:rPr>
              <a:t>Listen attentively and carefully  (do not interrupt others)</a:t>
            </a:r>
          </a:p>
          <a:p>
            <a:r>
              <a:rPr lang="en-US" b="1" dirty="0">
                <a:solidFill>
                  <a:srgbClr val="FF0000"/>
                </a:solidFill>
              </a:rPr>
              <a:t>Raise your hand before speaking or asking a question/</a:t>
            </a:r>
          </a:p>
          <a:p>
            <a:r>
              <a:rPr lang="en-US" b="1" dirty="0">
                <a:solidFill>
                  <a:srgbClr val="FF0000"/>
                </a:solidFill>
              </a:rPr>
              <a:t>Keep your classroom clean</a:t>
            </a:r>
          </a:p>
          <a:p>
            <a:r>
              <a:rPr lang="en-US" b="1" dirty="0">
                <a:solidFill>
                  <a:srgbClr val="FF0000"/>
                </a:solidFill>
              </a:rPr>
              <a:t>Submit the work in time. </a:t>
            </a:r>
          </a:p>
          <a:p>
            <a:r>
              <a:rPr lang="en-US" b="1" dirty="0">
                <a:solidFill>
                  <a:srgbClr val="FF0000"/>
                </a:solidFill>
              </a:rPr>
              <a:t>Silence your cell phone/ Turn off notifications </a:t>
            </a:r>
          </a:p>
          <a:p>
            <a:r>
              <a:rPr lang="en-US" b="1" dirty="0">
                <a:solidFill>
                  <a:srgbClr val="FF0000"/>
                </a:solidFill>
              </a:rPr>
              <a:t>Asking for permission before go out/ answer the phone. </a:t>
            </a:r>
          </a:p>
          <a:p>
            <a:r>
              <a:rPr lang="en-US" b="1" dirty="0">
                <a:solidFill>
                  <a:srgbClr val="FF0000"/>
                </a:solidFill>
              </a:rPr>
              <a:t>Speak English as much </a:t>
            </a:r>
            <a:r>
              <a:rPr lang="en-US" b="1">
                <a:solidFill>
                  <a:srgbClr val="FF0000"/>
                </a:solidFill>
              </a:rPr>
              <a:t>as possible. </a:t>
            </a:r>
          </a:p>
        </p:txBody>
      </p:sp>
    </p:spTree>
    <p:extLst>
      <p:ext uri="{BB962C8B-B14F-4D97-AF65-F5344CB8AC3E}">
        <p14:creationId xmlns:p14="http://schemas.microsoft.com/office/powerpoint/2010/main" val="4005478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FBDEB7-8839-BC7F-2523-FE51C9D1A5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Important key terms in English language teaching and learning</a:t>
            </a:r>
            <a:endParaRPr lang="th-TH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7B4522-28A1-FEA7-1889-07AE0EFAFC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0439" y="2374490"/>
            <a:ext cx="10256787" cy="3873910"/>
          </a:xfrm>
        </p:spPr>
        <p:txBody>
          <a:bodyPr>
            <a:normAutofit fontScale="92500" lnSpcReduction="20000"/>
          </a:bodyPr>
          <a:lstStyle/>
          <a:p>
            <a:r>
              <a:rPr lang="en-US" sz="4400" dirty="0"/>
              <a:t>ESL</a:t>
            </a:r>
          </a:p>
          <a:p>
            <a:r>
              <a:rPr lang="en-US" sz="4400" dirty="0"/>
              <a:t>EFL</a:t>
            </a:r>
          </a:p>
          <a:p>
            <a:r>
              <a:rPr lang="en-US" sz="4400" dirty="0"/>
              <a:t>TESOL</a:t>
            </a:r>
          </a:p>
          <a:p>
            <a:r>
              <a:rPr lang="en-US" sz="4400" dirty="0"/>
              <a:t>TEFL</a:t>
            </a:r>
          </a:p>
          <a:p>
            <a:r>
              <a:rPr lang="en-US" sz="4400" dirty="0"/>
              <a:t>TESL</a:t>
            </a:r>
          </a:p>
          <a:p>
            <a:r>
              <a:rPr lang="en-US" sz="4400" dirty="0"/>
              <a:t>ELT</a:t>
            </a:r>
          </a:p>
          <a:p>
            <a:endParaRPr lang="th-TH"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2DCE1E4-7A17-237F-81C0-60899EC4E98E}"/>
              </a:ext>
            </a:extLst>
          </p:cNvPr>
          <p:cNvSpPr txBox="1"/>
          <p:nvPr/>
        </p:nvSpPr>
        <p:spPr>
          <a:xfrm>
            <a:off x="1928305" y="2314860"/>
            <a:ext cx="65854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English as Second Language</a:t>
            </a:r>
            <a:endParaRPr lang="th-TH" sz="3600" b="1" dirty="0">
              <a:solidFill>
                <a:srgbClr val="FF000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C15E96A-2A7B-D0E1-999B-E1C050E801B5}"/>
              </a:ext>
            </a:extLst>
          </p:cNvPr>
          <p:cNvSpPr txBox="1"/>
          <p:nvPr/>
        </p:nvSpPr>
        <p:spPr>
          <a:xfrm>
            <a:off x="2006576" y="2949501"/>
            <a:ext cx="582884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English as Foreign Language</a:t>
            </a:r>
            <a:endParaRPr lang="th-TH" sz="3200" b="1" dirty="0">
              <a:solidFill>
                <a:srgbClr val="FF000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BB81A50-29C7-F1EF-0883-F869821DA148}"/>
              </a:ext>
            </a:extLst>
          </p:cNvPr>
          <p:cNvSpPr txBox="1"/>
          <p:nvPr/>
        </p:nvSpPr>
        <p:spPr>
          <a:xfrm>
            <a:off x="2215638" y="3609721"/>
            <a:ext cx="88376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Teaching of English to speaker of other languages</a:t>
            </a:r>
            <a:endParaRPr lang="th-TH" sz="2800" b="1" dirty="0">
              <a:solidFill>
                <a:srgbClr val="FF000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4279092-8271-1B5C-1841-6EC64B192B07}"/>
              </a:ext>
            </a:extLst>
          </p:cNvPr>
          <p:cNvSpPr txBox="1"/>
          <p:nvPr/>
        </p:nvSpPr>
        <p:spPr>
          <a:xfrm>
            <a:off x="1753512" y="4246798"/>
            <a:ext cx="816281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Teaching English as a Foreign Language</a:t>
            </a:r>
            <a:endParaRPr lang="th-TH" sz="3200" b="1" dirty="0">
              <a:solidFill>
                <a:srgbClr val="FF000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6E31416-31B3-7850-5FB8-F3BD0CDA8232}"/>
              </a:ext>
            </a:extLst>
          </p:cNvPr>
          <p:cNvSpPr txBox="1"/>
          <p:nvPr/>
        </p:nvSpPr>
        <p:spPr>
          <a:xfrm>
            <a:off x="1753512" y="4838220"/>
            <a:ext cx="821250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Teaching English as a Second Language</a:t>
            </a:r>
            <a:endParaRPr lang="th-TH" sz="3200" b="1" dirty="0">
              <a:solidFill>
                <a:srgbClr val="FF000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B6D2E49-43F3-59E5-39BA-0166D23620B9}"/>
              </a:ext>
            </a:extLst>
          </p:cNvPr>
          <p:cNvSpPr txBox="1"/>
          <p:nvPr/>
        </p:nvSpPr>
        <p:spPr>
          <a:xfrm>
            <a:off x="1481184" y="5482218"/>
            <a:ext cx="562365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English Language Teaching</a:t>
            </a:r>
            <a:endParaRPr lang="th-TH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4965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929B2E-F0D5-F906-65E6-44FFAEC15F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FB6884-92D2-612B-2A4F-306BBA0BC6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Important key terms in English language teaching and learning</a:t>
            </a:r>
            <a:endParaRPr lang="th-TH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2B19DE-B050-C41D-D4B9-ECF97C0FF1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0439" y="2374490"/>
            <a:ext cx="10256787" cy="3873910"/>
          </a:xfrm>
        </p:spPr>
        <p:txBody>
          <a:bodyPr>
            <a:normAutofit lnSpcReduction="10000"/>
          </a:bodyPr>
          <a:lstStyle/>
          <a:p>
            <a:r>
              <a:rPr lang="en-US" sz="4400" dirty="0"/>
              <a:t>ESP</a:t>
            </a:r>
          </a:p>
          <a:p>
            <a:r>
              <a:rPr lang="en-US" sz="4400" dirty="0"/>
              <a:t>EAP</a:t>
            </a:r>
          </a:p>
          <a:p>
            <a:r>
              <a:rPr lang="en-US" sz="4400" dirty="0"/>
              <a:t>IELTS</a:t>
            </a:r>
          </a:p>
          <a:p>
            <a:r>
              <a:rPr lang="en-US" sz="4400" dirty="0"/>
              <a:t>TOEFL</a:t>
            </a:r>
          </a:p>
          <a:p>
            <a:r>
              <a:rPr lang="en-US" sz="4400" dirty="0"/>
              <a:t>TOEIC</a:t>
            </a:r>
          </a:p>
          <a:p>
            <a:endParaRPr lang="th-TH" sz="4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69437AE-94F3-A8D8-BE50-0C68CF1922E1}"/>
              </a:ext>
            </a:extLst>
          </p:cNvPr>
          <p:cNvSpPr txBox="1"/>
          <p:nvPr/>
        </p:nvSpPr>
        <p:spPr>
          <a:xfrm>
            <a:off x="1910474" y="2346470"/>
            <a:ext cx="556434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English for Specific Purpose</a:t>
            </a:r>
            <a:endParaRPr lang="th-TH" sz="3200" b="1" dirty="0">
              <a:solidFill>
                <a:srgbClr val="FF000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567AD1F-3840-18C6-3395-469BCCBFB925}"/>
              </a:ext>
            </a:extLst>
          </p:cNvPr>
          <p:cNvSpPr txBox="1"/>
          <p:nvPr/>
        </p:nvSpPr>
        <p:spPr>
          <a:xfrm>
            <a:off x="2045126" y="3094183"/>
            <a:ext cx="609814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English for Academic Purpose</a:t>
            </a:r>
            <a:endParaRPr lang="th-TH" sz="3200" b="1" dirty="0">
              <a:solidFill>
                <a:srgbClr val="FF000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EB2A115-AC68-E307-8D0E-CF329FE78C17}"/>
              </a:ext>
            </a:extLst>
          </p:cNvPr>
          <p:cNvSpPr txBox="1"/>
          <p:nvPr/>
        </p:nvSpPr>
        <p:spPr>
          <a:xfrm>
            <a:off x="2057749" y="3741869"/>
            <a:ext cx="928170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International English Language Testing System</a:t>
            </a:r>
            <a:endParaRPr lang="th-TH" sz="3200" b="1" dirty="0">
              <a:solidFill>
                <a:srgbClr val="FF000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E370D51-AD59-4971-5A6F-05EEA50FD76F}"/>
              </a:ext>
            </a:extLst>
          </p:cNvPr>
          <p:cNvSpPr txBox="1"/>
          <p:nvPr/>
        </p:nvSpPr>
        <p:spPr>
          <a:xfrm>
            <a:off x="2406855" y="4529407"/>
            <a:ext cx="729398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Test of English as  Foreign Language</a:t>
            </a:r>
            <a:endParaRPr lang="th-TH" sz="3200" b="1" dirty="0">
              <a:solidFill>
                <a:srgbClr val="FF000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5334A76-59EC-C804-953B-CE3FC759A2D1}"/>
              </a:ext>
            </a:extLst>
          </p:cNvPr>
          <p:cNvSpPr txBox="1"/>
          <p:nvPr/>
        </p:nvSpPr>
        <p:spPr>
          <a:xfrm>
            <a:off x="2381757" y="5325070"/>
            <a:ext cx="828464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Test of English for International Communication</a:t>
            </a:r>
            <a:endParaRPr lang="th-TH" sz="2800" b="1" dirty="0">
              <a:solidFill>
                <a:srgbClr val="FF0000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C84AB34-6289-DA7A-434E-23A17416D3B0}"/>
              </a:ext>
            </a:extLst>
          </p:cNvPr>
          <p:cNvSpPr txBox="1"/>
          <p:nvPr/>
        </p:nvSpPr>
        <p:spPr>
          <a:xfrm>
            <a:off x="1910474" y="5925235"/>
            <a:ext cx="92272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</a:rPr>
              <a:t>South Korean based test of English for higher education and employment</a:t>
            </a:r>
            <a:endParaRPr lang="th-TH" sz="2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7396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903" y="0"/>
            <a:ext cx="8534400" cy="1507067"/>
          </a:xfrm>
        </p:spPr>
        <p:txBody>
          <a:bodyPr>
            <a:noAutofit/>
          </a:bodyPr>
          <a:lstStyle/>
          <a:p>
            <a:r>
              <a:rPr lang="en-US" sz="6000" dirty="0">
                <a:solidFill>
                  <a:srgbClr val="FF0000"/>
                </a:solidFill>
              </a:rPr>
              <a:t>Course Orientation</a:t>
            </a:r>
            <a:endParaRPr lang="th-TH" sz="60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19536" y="1412776"/>
            <a:ext cx="8291264" cy="4896584"/>
          </a:xfrm>
        </p:spPr>
        <p:txBody>
          <a:bodyPr>
            <a:normAutofit/>
          </a:bodyPr>
          <a:lstStyle/>
          <a:p>
            <a:r>
              <a:rPr lang="en-US" sz="4400" b="1" dirty="0"/>
              <a:t>Introduction to the course </a:t>
            </a:r>
          </a:p>
          <a:p>
            <a:r>
              <a:rPr lang="en-US" sz="4400" b="1" dirty="0"/>
              <a:t>Setting up the rules together</a:t>
            </a:r>
          </a:p>
          <a:p>
            <a:r>
              <a:rPr lang="en-US" sz="4400" b="1" dirty="0"/>
              <a:t>Important Key terms</a:t>
            </a:r>
          </a:p>
          <a:p>
            <a:r>
              <a:rPr lang="en-US" sz="4400" b="1" dirty="0"/>
              <a:t>Differences and similarities of EFL, ESL, EIL, EGL, EWL and EOL</a:t>
            </a:r>
          </a:p>
        </p:txBody>
      </p:sp>
    </p:spTree>
    <p:extLst>
      <p:ext uri="{BB962C8B-B14F-4D97-AF65-F5344CB8AC3E}">
        <p14:creationId xmlns:p14="http://schemas.microsoft.com/office/powerpoint/2010/main" val="3419816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D7CD7D-CA5B-0114-BB02-1B8E9DD20E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4794" y="82482"/>
            <a:ext cx="10131425" cy="1456267"/>
          </a:xfrm>
        </p:spPr>
        <p:txBody>
          <a:bodyPr/>
          <a:lstStyle/>
          <a:p>
            <a:r>
              <a:rPr lang="en-US" dirty="0"/>
              <a:t>Introduction to the course </a:t>
            </a:r>
            <a:endParaRPr lang="th-TH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6ACF09-0774-E994-03CF-68682769DE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4619" y="1238865"/>
            <a:ext cx="10252587" cy="4853312"/>
          </a:xfrm>
        </p:spPr>
        <p:txBody>
          <a:bodyPr>
            <a:normAutofit lnSpcReduction="10000"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Differences and similarities of EFL, ESL, EIL, EGL, EWL and EOL</a:t>
            </a:r>
          </a:p>
          <a:p>
            <a:r>
              <a:rPr lang="en-US" sz="2800" b="1" dirty="0">
                <a:solidFill>
                  <a:srgbClr val="FF0000"/>
                </a:solidFill>
              </a:rPr>
              <a:t>Bilingual Education , Types of Bilingual programs</a:t>
            </a:r>
          </a:p>
          <a:p>
            <a:r>
              <a:rPr lang="en-US" sz="2800" b="1" dirty="0">
                <a:solidFill>
                  <a:srgbClr val="FF0000"/>
                </a:solidFill>
              </a:rPr>
              <a:t>Bilingualism, </a:t>
            </a:r>
          </a:p>
          <a:p>
            <a:r>
              <a:rPr lang="en-US" sz="2800" b="1" dirty="0">
                <a:solidFill>
                  <a:srgbClr val="FF0000"/>
                </a:solidFill>
              </a:rPr>
              <a:t>Coursebooks</a:t>
            </a:r>
          </a:p>
          <a:p>
            <a:r>
              <a:rPr lang="en-US" sz="2800" b="1" dirty="0">
                <a:solidFill>
                  <a:srgbClr val="FF0000"/>
                </a:solidFill>
              </a:rPr>
              <a:t>Choosing the right course book</a:t>
            </a:r>
          </a:p>
          <a:p>
            <a:r>
              <a:rPr lang="en-US" sz="2800" b="1" dirty="0">
                <a:solidFill>
                  <a:srgbClr val="FF0000"/>
                </a:solidFill>
              </a:rPr>
              <a:t>Feedback and error correction</a:t>
            </a:r>
          </a:p>
          <a:p>
            <a:r>
              <a:rPr lang="en-US" sz="2800" b="1" dirty="0">
                <a:solidFill>
                  <a:srgbClr val="FF0000"/>
                </a:solidFill>
              </a:rPr>
              <a:t>The lesson: different perspectives</a:t>
            </a:r>
          </a:p>
          <a:p>
            <a:r>
              <a:rPr lang="en-US" sz="2800" b="1" dirty="0">
                <a:solidFill>
                  <a:srgbClr val="FF0000"/>
                </a:solidFill>
              </a:rPr>
              <a:t>Revision Week </a:t>
            </a:r>
          </a:p>
          <a:p>
            <a:r>
              <a:rPr lang="en-US" sz="2800" b="1" dirty="0">
                <a:solidFill>
                  <a:srgbClr val="FF0000"/>
                </a:solidFill>
              </a:rPr>
              <a:t>Midterm</a:t>
            </a:r>
          </a:p>
          <a:p>
            <a:endParaRPr lang="th-TH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5538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722FA7-CB35-8016-E860-31B5DBDD4B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3F9302-DF1B-37B2-0AF3-3479840101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4794" y="82482"/>
            <a:ext cx="10131425" cy="1456267"/>
          </a:xfrm>
        </p:spPr>
        <p:txBody>
          <a:bodyPr/>
          <a:lstStyle/>
          <a:p>
            <a:r>
              <a:rPr lang="en-US" dirty="0"/>
              <a:t>Introduction to the course </a:t>
            </a:r>
            <a:endParaRPr lang="th-TH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34CE22-9A84-8A10-0A70-E5C8DD3385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4619" y="1238865"/>
            <a:ext cx="10252587" cy="4853312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Teaching vocabulary</a:t>
            </a:r>
          </a:p>
          <a:p>
            <a:r>
              <a:rPr lang="en-US" sz="2800" b="1" dirty="0">
                <a:solidFill>
                  <a:srgbClr val="FF0000"/>
                </a:solidFill>
              </a:rPr>
              <a:t>Teaching grammar</a:t>
            </a:r>
          </a:p>
          <a:p>
            <a:r>
              <a:rPr lang="en-US" sz="2800" b="1" dirty="0">
                <a:solidFill>
                  <a:srgbClr val="FF0000"/>
                </a:solidFill>
              </a:rPr>
              <a:t>Teaching listening, Teaching speaking</a:t>
            </a:r>
          </a:p>
          <a:p>
            <a:r>
              <a:rPr lang="en-US" sz="2800" b="1" dirty="0">
                <a:solidFill>
                  <a:srgbClr val="FF0000"/>
                </a:solidFill>
              </a:rPr>
              <a:t>Teaching reading</a:t>
            </a:r>
          </a:p>
          <a:p>
            <a:r>
              <a:rPr lang="en-US" sz="2800" b="1" dirty="0">
                <a:solidFill>
                  <a:srgbClr val="FF0000"/>
                </a:solidFill>
              </a:rPr>
              <a:t>Teaching writing</a:t>
            </a:r>
          </a:p>
          <a:p>
            <a:r>
              <a:rPr lang="en-US" sz="2800" b="1" dirty="0">
                <a:solidFill>
                  <a:srgbClr val="FF0000"/>
                </a:solidFill>
              </a:rPr>
              <a:t>Revision Week </a:t>
            </a:r>
          </a:p>
          <a:p>
            <a:r>
              <a:rPr lang="en-US" sz="2800" b="1" dirty="0">
                <a:solidFill>
                  <a:srgbClr val="FF0000"/>
                </a:solidFill>
              </a:rPr>
              <a:t>Final Test</a:t>
            </a:r>
          </a:p>
          <a:p>
            <a:endParaRPr lang="th-TH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3544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3569" y="984898"/>
            <a:ext cx="8534400" cy="1507067"/>
          </a:xfrm>
        </p:spPr>
        <p:txBody>
          <a:bodyPr/>
          <a:lstStyle/>
          <a:p>
            <a:r>
              <a:rPr lang="en-US" dirty="0"/>
              <a:t>Introduction to the course</a:t>
            </a:r>
            <a:br>
              <a:rPr lang="en-US" dirty="0"/>
            </a:br>
            <a:r>
              <a:rPr lang="en-US" dirty="0"/>
              <a:t> 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0268" y="2165863"/>
            <a:ext cx="8267701" cy="3149087"/>
          </a:xfrm>
        </p:spPr>
        <p:txBody>
          <a:bodyPr>
            <a:normAutofit fontScale="92500" lnSpcReduction="20000"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Ethics and morals and discipline      10%</a:t>
            </a:r>
          </a:p>
          <a:p>
            <a:pPr marL="137160" indent="0">
              <a:buNone/>
            </a:pPr>
            <a:r>
              <a:rPr lang="en-US" dirty="0"/>
              <a:t>Attitude towards learning, Attendance, class participation</a:t>
            </a:r>
          </a:p>
          <a:p>
            <a:pPr marL="137160" indent="0">
              <a:buNone/>
            </a:pPr>
            <a:endParaRPr lang="en-US" sz="3200" b="1" dirty="0"/>
          </a:p>
          <a:p>
            <a:pPr marL="137160" indent="0">
              <a:buNone/>
            </a:pPr>
            <a:r>
              <a:rPr lang="en-US" sz="3200" b="1" dirty="0">
                <a:solidFill>
                  <a:srgbClr val="FF0000"/>
                </a:solidFill>
              </a:rPr>
              <a:t>Knowledge and Cognitive Skills 30%</a:t>
            </a:r>
          </a:p>
          <a:p>
            <a:pPr marL="137160" indent="0">
              <a:buNone/>
            </a:pPr>
            <a:r>
              <a:rPr lang="en-US" dirty="0">
                <a:solidFill>
                  <a:schemeClr val="tx1">
                    <a:lumMod val="95000"/>
                  </a:schemeClr>
                </a:solidFill>
              </a:rPr>
              <a:t>Assignment, Presentation, Discussion, Exam</a:t>
            </a:r>
          </a:p>
          <a:p>
            <a:pPr marL="137160" indent="0">
              <a:buNone/>
            </a:pPr>
            <a:endParaRPr lang="en-US" dirty="0"/>
          </a:p>
          <a:p>
            <a:pPr marL="137160" indent="0">
              <a:buNone/>
            </a:pPr>
            <a:endParaRPr lang="en-US" dirty="0"/>
          </a:p>
          <a:p>
            <a:pPr marL="137160" indent="0">
              <a:buNone/>
            </a:pPr>
            <a:r>
              <a:rPr lang="en-US" dirty="0"/>
              <a:t> </a:t>
            </a: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1213033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 to the course 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43112" y="1743099"/>
            <a:ext cx="9648825" cy="4171925"/>
          </a:xfrm>
        </p:spPr>
        <p:txBody>
          <a:bodyPr>
            <a:noAutofit/>
          </a:bodyPr>
          <a:lstStyle/>
          <a:p>
            <a:r>
              <a:rPr lang="en-US" sz="3000" b="1" dirty="0">
                <a:solidFill>
                  <a:srgbClr val="FF0000"/>
                </a:solidFill>
              </a:rPr>
              <a:t>Interpersonal Skills    30%</a:t>
            </a:r>
          </a:p>
          <a:p>
            <a:pPr marL="137160" indent="0">
              <a:buNone/>
            </a:pPr>
            <a:r>
              <a:rPr lang="en-US" sz="1700" dirty="0"/>
              <a:t>Participation, Group work discussion, group and pair presentation, </a:t>
            </a:r>
          </a:p>
          <a:p>
            <a:pPr marL="137160" indent="0">
              <a:buNone/>
            </a:pPr>
            <a:endParaRPr lang="en-US" sz="2800" b="1" dirty="0"/>
          </a:p>
          <a:p>
            <a:pPr marL="137160" indent="0">
              <a:buNone/>
            </a:pPr>
            <a:r>
              <a:rPr lang="en-US" sz="3000" b="1" dirty="0">
                <a:solidFill>
                  <a:srgbClr val="FF0000"/>
                </a:solidFill>
              </a:rPr>
              <a:t>Numeral Analysis 10%</a:t>
            </a:r>
          </a:p>
          <a:p>
            <a:pPr marL="137160" indent="0">
              <a:buNone/>
            </a:pPr>
            <a:r>
              <a:rPr lang="en-US" sz="1700" dirty="0">
                <a:solidFill>
                  <a:schemeClr val="tx1">
                    <a:lumMod val="95000"/>
                  </a:schemeClr>
                </a:solidFill>
              </a:rPr>
              <a:t>Assignment (Research Paper)</a:t>
            </a:r>
          </a:p>
          <a:p>
            <a:pPr marL="137160" indent="0">
              <a:buNone/>
            </a:pPr>
            <a:endParaRPr lang="en-US" sz="1700" b="1" dirty="0">
              <a:solidFill>
                <a:schemeClr val="tx1">
                  <a:lumMod val="95000"/>
                </a:schemeClr>
              </a:solidFill>
            </a:endParaRPr>
          </a:p>
          <a:p>
            <a:r>
              <a:rPr lang="en-US" sz="3000" b="1" dirty="0">
                <a:solidFill>
                  <a:srgbClr val="FF0000"/>
                </a:solidFill>
              </a:rPr>
              <a:t>Learning Management Skill  20%</a:t>
            </a:r>
          </a:p>
          <a:p>
            <a:pPr marL="137160" indent="0">
              <a:buNone/>
            </a:pPr>
            <a:r>
              <a:rPr lang="en-US" sz="1700" dirty="0">
                <a:solidFill>
                  <a:schemeClr val="tx1">
                    <a:lumMod val="95000"/>
                  </a:schemeClr>
                </a:solidFill>
              </a:rPr>
              <a:t>Assessed from completed tasks at home </a:t>
            </a:r>
          </a:p>
          <a:p>
            <a:pPr marL="137160" indent="0">
              <a:buNone/>
            </a:pPr>
            <a:r>
              <a:rPr lang="en-US" sz="1700" dirty="0">
                <a:solidFill>
                  <a:schemeClr val="tx1">
                    <a:lumMod val="95000"/>
                  </a:schemeClr>
                </a:solidFill>
              </a:rPr>
              <a:t>Meet the deadline, End of the exam (mark) </a:t>
            </a:r>
          </a:p>
          <a:p>
            <a:pPr marL="137160" indent="0">
              <a:buNone/>
            </a:pPr>
            <a:endParaRPr lang="en-US" sz="1700" b="1" dirty="0">
              <a:solidFill>
                <a:schemeClr val="tx1">
                  <a:lumMod val="95000"/>
                </a:schemeClr>
              </a:solidFill>
            </a:endParaRPr>
          </a:p>
          <a:p>
            <a:pPr marL="137160" indent="0">
              <a:buNone/>
            </a:pPr>
            <a:endParaRPr lang="en-US" sz="1700" b="1" dirty="0">
              <a:solidFill>
                <a:schemeClr val="tx1">
                  <a:lumMod val="95000"/>
                </a:schemeClr>
              </a:solidFill>
            </a:endParaRPr>
          </a:p>
          <a:p>
            <a:pPr marL="137160" indent="0">
              <a:buNone/>
            </a:pPr>
            <a:endParaRPr lang="en-US" sz="1700" b="1" dirty="0">
              <a:solidFill>
                <a:schemeClr val="tx1">
                  <a:lumMod val="95000"/>
                </a:schemeClr>
              </a:solidFill>
            </a:endParaRPr>
          </a:p>
          <a:p>
            <a:pPr marL="137160" indent="0">
              <a:buNone/>
            </a:pPr>
            <a:endParaRPr lang="en-US" sz="700" b="1" dirty="0">
              <a:solidFill>
                <a:schemeClr val="tx1">
                  <a:lumMod val="95000"/>
                </a:schemeClr>
              </a:solidFill>
            </a:endParaRPr>
          </a:p>
          <a:p>
            <a:pPr marL="137160" indent="0">
              <a:buNone/>
            </a:pPr>
            <a:endParaRPr lang="en-US" sz="700" b="1" dirty="0">
              <a:solidFill>
                <a:schemeClr val="tx1">
                  <a:lumMod val="95000"/>
                </a:schemeClr>
              </a:solidFill>
            </a:endParaRPr>
          </a:p>
          <a:p>
            <a:pPr marL="137160" indent="0">
              <a:buNone/>
            </a:pPr>
            <a:endParaRPr lang="en-US" sz="700" dirty="0"/>
          </a:p>
          <a:p>
            <a:pPr marL="137160" indent="0">
              <a:buNone/>
            </a:pPr>
            <a:endParaRPr lang="en-US" sz="700" dirty="0"/>
          </a:p>
          <a:p>
            <a:pPr marL="137160" indent="0">
              <a:buNone/>
            </a:pPr>
            <a:r>
              <a:rPr lang="en-US" sz="700" dirty="0"/>
              <a:t> </a:t>
            </a:r>
            <a:endParaRPr lang="th-TH" sz="700" dirty="0"/>
          </a:p>
        </p:txBody>
      </p:sp>
    </p:spTree>
    <p:extLst>
      <p:ext uri="{BB962C8B-B14F-4D97-AF65-F5344CB8AC3E}">
        <p14:creationId xmlns:p14="http://schemas.microsoft.com/office/powerpoint/2010/main" val="2281047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2643973" y="103956"/>
            <a:ext cx="6320189" cy="1163689"/>
            <a:chOff x="0" y="0"/>
            <a:chExt cx="2496865" cy="459729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496865" cy="459729"/>
            </a:xfrm>
            <a:custGeom>
              <a:avLst/>
              <a:gdLst/>
              <a:ahLst/>
              <a:cxnLst/>
              <a:rect l="l" t="t" r="r" b="b"/>
              <a:pathLst>
                <a:path w="2496865" h="459729">
                  <a:moveTo>
                    <a:pt x="41648" y="0"/>
                  </a:moveTo>
                  <a:lnTo>
                    <a:pt x="2455216" y="0"/>
                  </a:lnTo>
                  <a:cubicBezTo>
                    <a:pt x="2466262" y="0"/>
                    <a:pt x="2476856" y="4388"/>
                    <a:pt x="2484666" y="12199"/>
                  </a:cubicBezTo>
                  <a:cubicBezTo>
                    <a:pt x="2492477" y="20009"/>
                    <a:pt x="2496865" y="30603"/>
                    <a:pt x="2496865" y="41648"/>
                  </a:cubicBezTo>
                  <a:lnTo>
                    <a:pt x="2496865" y="418081"/>
                  </a:lnTo>
                  <a:cubicBezTo>
                    <a:pt x="2496865" y="429127"/>
                    <a:pt x="2492477" y="439720"/>
                    <a:pt x="2484666" y="447531"/>
                  </a:cubicBezTo>
                  <a:cubicBezTo>
                    <a:pt x="2476856" y="455341"/>
                    <a:pt x="2466262" y="459729"/>
                    <a:pt x="2455216" y="459729"/>
                  </a:cubicBezTo>
                  <a:lnTo>
                    <a:pt x="41648" y="459729"/>
                  </a:lnTo>
                  <a:cubicBezTo>
                    <a:pt x="30603" y="459729"/>
                    <a:pt x="20009" y="455341"/>
                    <a:pt x="12199" y="447531"/>
                  </a:cubicBezTo>
                  <a:cubicBezTo>
                    <a:pt x="4388" y="439720"/>
                    <a:pt x="0" y="429127"/>
                    <a:pt x="0" y="418081"/>
                  </a:cubicBezTo>
                  <a:lnTo>
                    <a:pt x="0" y="41648"/>
                  </a:lnTo>
                  <a:cubicBezTo>
                    <a:pt x="0" y="30603"/>
                    <a:pt x="4388" y="20009"/>
                    <a:pt x="12199" y="12199"/>
                  </a:cubicBezTo>
                  <a:cubicBezTo>
                    <a:pt x="20009" y="4388"/>
                    <a:pt x="30603" y="0"/>
                    <a:pt x="41648" y="0"/>
                  </a:cubicBezTo>
                  <a:close/>
                </a:path>
              </a:pathLst>
            </a:custGeom>
            <a:solidFill>
              <a:srgbClr val="AAD7D4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2496865" cy="497829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773"/>
                </a:lnSpc>
              </a:pPr>
              <a:endParaRPr sz="1200"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35198" y="1398737"/>
            <a:ext cx="11846858" cy="5459263"/>
            <a:chOff x="0" y="0"/>
            <a:chExt cx="5948750" cy="2741299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5948750" cy="2741300"/>
            </a:xfrm>
            <a:custGeom>
              <a:avLst/>
              <a:gdLst/>
              <a:ahLst/>
              <a:cxnLst/>
              <a:rect l="l" t="t" r="r" b="b"/>
              <a:pathLst>
                <a:path w="5948750" h="2741300">
                  <a:moveTo>
                    <a:pt x="21783" y="0"/>
                  </a:moveTo>
                  <a:lnTo>
                    <a:pt x="5926967" y="0"/>
                  </a:lnTo>
                  <a:cubicBezTo>
                    <a:pt x="5938997" y="0"/>
                    <a:pt x="5948750" y="9753"/>
                    <a:pt x="5948750" y="21783"/>
                  </a:cubicBezTo>
                  <a:lnTo>
                    <a:pt x="5948750" y="2719516"/>
                  </a:lnTo>
                  <a:cubicBezTo>
                    <a:pt x="5948750" y="2731547"/>
                    <a:pt x="5938997" y="2741300"/>
                    <a:pt x="5926967" y="2741300"/>
                  </a:cubicBezTo>
                  <a:lnTo>
                    <a:pt x="21783" y="2741300"/>
                  </a:lnTo>
                  <a:cubicBezTo>
                    <a:pt x="9753" y="2741300"/>
                    <a:pt x="0" y="2731547"/>
                    <a:pt x="0" y="2719516"/>
                  </a:cubicBezTo>
                  <a:lnTo>
                    <a:pt x="0" y="21783"/>
                  </a:lnTo>
                  <a:cubicBezTo>
                    <a:pt x="0" y="9753"/>
                    <a:pt x="9753" y="0"/>
                    <a:pt x="21783" y="0"/>
                  </a:cubicBezTo>
                  <a:close/>
                </a:path>
              </a:pathLst>
            </a:custGeom>
            <a:solidFill>
              <a:srgbClr val="AAD7D4"/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85725"/>
              <a:ext cx="5948750" cy="2655574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283"/>
                </a:lnSpc>
              </a:pPr>
              <a:endParaRPr sz="1200"/>
            </a:p>
          </p:txBody>
        </p:sp>
      </p:grpSp>
      <p:sp>
        <p:nvSpPr>
          <p:cNvPr id="8" name="Freeform 8"/>
          <p:cNvSpPr/>
          <p:nvPr/>
        </p:nvSpPr>
        <p:spPr>
          <a:xfrm>
            <a:off x="448763" y="1569455"/>
            <a:ext cx="11219728" cy="5067193"/>
          </a:xfrm>
          <a:custGeom>
            <a:avLst/>
            <a:gdLst/>
            <a:ahLst/>
            <a:cxnLst/>
            <a:rect l="l" t="t" r="r" b="b"/>
            <a:pathLst>
              <a:path w="16829592" h="7524839">
                <a:moveTo>
                  <a:pt x="0" y="0"/>
                </a:moveTo>
                <a:lnTo>
                  <a:pt x="16829591" y="0"/>
                </a:lnTo>
                <a:lnTo>
                  <a:pt x="16829591" y="7524839"/>
                </a:lnTo>
                <a:lnTo>
                  <a:pt x="0" y="7524839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17895" t="-40551" r="-19779" b="-32651"/>
            </a:stretch>
          </a:blipFill>
        </p:spPr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3072412" y="305396"/>
            <a:ext cx="5891749" cy="70532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522"/>
              </a:lnSpc>
              <a:spcBef>
                <a:spcPct val="0"/>
              </a:spcBef>
            </a:pPr>
            <a:r>
              <a:rPr lang="en-US" sz="4844" b="1" dirty="0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Grade Evaluation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CB631A3-E500-EB6F-4C2D-B9645427A7AF}"/>
              </a:ext>
            </a:extLst>
          </p:cNvPr>
          <p:cNvSpPr txBox="1"/>
          <p:nvPr/>
        </p:nvSpPr>
        <p:spPr>
          <a:xfrm>
            <a:off x="2932440" y="5237911"/>
            <a:ext cx="444980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highlight>
                  <a:srgbClr val="FFFF00"/>
                </a:highlight>
              </a:rPr>
              <a:t>Participation in Class/ Attention </a:t>
            </a:r>
          </a:p>
          <a:p>
            <a:endParaRPr lang="en-US" sz="2400" dirty="0">
              <a:highlight>
                <a:srgbClr val="FFFF00"/>
              </a:highligh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E346882A-B16D-DA75-AB63-2D15D4D211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4605549"/>
              </p:ext>
            </p:extLst>
          </p:nvPr>
        </p:nvGraphicFramePr>
        <p:xfrm>
          <a:off x="800100" y="419703"/>
          <a:ext cx="10525124" cy="221856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64871">
                  <a:extLst>
                    <a:ext uri="{9D8B030D-6E8A-4147-A177-3AD203B41FA5}">
                      <a16:colId xmlns:a16="http://schemas.microsoft.com/office/drawing/2014/main" val="2232891991"/>
                    </a:ext>
                  </a:extLst>
                </a:gridCol>
                <a:gridCol w="2822084">
                  <a:extLst>
                    <a:ext uri="{9D8B030D-6E8A-4147-A177-3AD203B41FA5}">
                      <a16:colId xmlns:a16="http://schemas.microsoft.com/office/drawing/2014/main" val="511071724"/>
                    </a:ext>
                  </a:extLst>
                </a:gridCol>
                <a:gridCol w="2744413">
                  <a:extLst>
                    <a:ext uri="{9D8B030D-6E8A-4147-A177-3AD203B41FA5}">
                      <a16:colId xmlns:a16="http://schemas.microsoft.com/office/drawing/2014/main" val="1463898916"/>
                    </a:ext>
                  </a:extLst>
                </a:gridCol>
                <a:gridCol w="2693756">
                  <a:extLst>
                    <a:ext uri="{9D8B030D-6E8A-4147-A177-3AD203B41FA5}">
                      <a16:colId xmlns:a16="http://schemas.microsoft.com/office/drawing/2014/main" val="2733700448"/>
                    </a:ext>
                  </a:extLst>
                </a:gridCol>
              </a:tblGrid>
              <a:tr h="1042572"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3200" kern="1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3200" kern="100" dirty="0">
                          <a:effectLst/>
                        </a:rPr>
                        <a:t>Assignment (30 Marks) </a:t>
                      </a:r>
                      <a:endParaRPr lang="en-US" sz="3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5136150"/>
                  </a:ext>
                </a:extLst>
              </a:tr>
              <a:tr h="90052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b="0" kern="100" dirty="0">
                          <a:solidFill>
                            <a:schemeClr val="tx1"/>
                          </a:solidFill>
                          <a:effectLst/>
                        </a:rPr>
                        <a:t>Ethics and morals and discipline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b="0" kern="100" dirty="0">
                          <a:solidFill>
                            <a:schemeClr val="tx1"/>
                          </a:solidFill>
                          <a:effectLst/>
                        </a:rPr>
                        <a:t>5%</a:t>
                      </a:r>
                      <a:endParaRPr lang="en-US" sz="16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>
                          <a:effectLst/>
                        </a:rPr>
                        <a:t>Knowledge and cognitive skills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>
                          <a:effectLst/>
                        </a:rPr>
                        <a:t>10%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>
                          <a:effectLst/>
                        </a:rPr>
                        <a:t>Numeral Skills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>
                          <a:effectLst/>
                        </a:rPr>
                        <a:t>10 %</a:t>
                      </a:r>
                      <a:endParaRPr lang="en-US" sz="16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 dirty="0">
                          <a:effectLst/>
                        </a:rPr>
                        <a:t>Learning Management Skills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 dirty="0">
                          <a:effectLst/>
                        </a:rPr>
                        <a:t>5%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67696131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D9279FB4-E2C2-999E-0F48-2951FCEA81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0313771"/>
              </p:ext>
            </p:extLst>
          </p:nvPr>
        </p:nvGraphicFramePr>
        <p:xfrm>
          <a:off x="800100" y="2838450"/>
          <a:ext cx="10525124" cy="19431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363873">
                  <a:extLst>
                    <a:ext uri="{9D8B030D-6E8A-4147-A177-3AD203B41FA5}">
                      <a16:colId xmlns:a16="http://schemas.microsoft.com/office/drawing/2014/main" val="3302486211"/>
                    </a:ext>
                  </a:extLst>
                </a:gridCol>
                <a:gridCol w="5161251">
                  <a:extLst>
                    <a:ext uri="{9D8B030D-6E8A-4147-A177-3AD203B41FA5}">
                      <a16:colId xmlns:a16="http://schemas.microsoft.com/office/drawing/2014/main" val="997301003"/>
                    </a:ext>
                  </a:extLst>
                </a:gridCol>
              </a:tblGrid>
              <a:tr h="1399457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800" kern="1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3200" kern="100" dirty="0">
                          <a:effectLst/>
                        </a:rPr>
                        <a:t>Mid-term Exam (20 Marks)</a:t>
                      </a:r>
                      <a:endParaRPr lang="en-US" sz="3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6451617"/>
                  </a:ext>
                </a:extLst>
              </a:tr>
              <a:tr h="54364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b="0" kern="100" dirty="0">
                          <a:solidFill>
                            <a:schemeClr val="tx1"/>
                          </a:solidFill>
                          <a:effectLst/>
                        </a:rPr>
                        <a:t>Knowledge and cognitive skills 5%</a:t>
                      </a:r>
                      <a:endParaRPr lang="en-US" sz="16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 dirty="0">
                          <a:effectLst/>
                        </a:rPr>
                        <a:t>Learning Management Skills 5%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04802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12410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9D637549-E87C-7BDB-37BE-ED5F0C95DD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1600814"/>
              </p:ext>
            </p:extLst>
          </p:nvPr>
        </p:nvGraphicFramePr>
        <p:xfrm>
          <a:off x="866775" y="571500"/>
          <a:ext cx="9648824" cy="170295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76303">
                  <a:extLst>
                    <a:ext uri="{9D8B030D-6E8A-4147-A177-3AD203B41FA5}">
                      <a16:colId xmlns:a16="http://schemas.microsoft.com/office/drawing/2014/main" val="2396656913"/>
                    </a:ext>
                  </a:extLst>
                </a:gridCol>
                <a:gridCol w="2587124">
                  <a:extLst>
                    <a:ext uri="{9D8B030D-6E8A-4147-A177-3AD203B41FA5}">
                      <a16:colId xmlns:a16="http://schemas.microsoft.com/office/drawing/2014/main" val="4185878239"/>
                    </a:ext>
                  </a:extLst>
                </a:gridCol>
                <a:gridCol w="2515918">
                  <a:extLst>
                    <a:ext uri="{9D8B030D-6E8A-4147-A177-3AD203B41FA5}">
                      <a16:colId xmlns:a16="http://schemas.microsoft.com/office/drawing/2014/main" val="1958352391"/>
                    </a:ext>
                  </a:extLst>
                </a:gridCol>
                <a:gridCol w="2469479">
                  <a:extLst>
                    <a:ext uri="{9D8B030D-6E8A-4147-A177-3AD203B41FA5}">
                      <a16:colId xmlns:a16="http://schemas.microsoft.com/office/drawing/2014/main" val="291366654"/>
                    </a:ext>
                  </a:extLst>
                </a:gridCol>
              </a:tblGrid>
              <a:tr h="758486"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1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400" kern="100" dirty="0">
                          <a:effectLst/>
                        </a:rPr>
                        <a:t>Presentation (20 Marks)</a:t>
                      </a:r>
                      <a:endParaRPr lang="en-US" sz="2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1713347"/>
                  </a:ext>
                </a:extLst>
              </a:tr>
              <a:tr h="85491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b="0" kern="100" dirty="0">
                          <a:solidFill>
                            <a:schemeClr val="tx1"/>
                          </a:solidFill>
                          <a:effectLst/>
                        </a:rPr>
                        <a:t>Ethics and morals and discipline 3%</a:t>
                      </a:r>
                      <a:endParaRPr lang="en-US" sz="16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 dirty="0">
                          <a:effectLst/>
                        </a:rPr>
                        <a:t>Knowledge and cognitive skills 5%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 dirty="0">
                          <a:effectLst/>
                        </a:rPr>
                        <a:t>Interpersonal Skills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 dirty="0">
                          <a:effectLst/>
                        </a:rPr>
                        <a:t>30%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 dirty="0">
                          <a:effectLst/>
                        </a:rPr>
                        <a:t>Learning Management Skills 5%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09236672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DBC9A88B-48DC-FC1D-CF7B-7CEFC740C9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8305317"/>
              </p:ext>
            </p:extLst>
          </p:nvPr>
        </p:nvGraphicFramePr>
        <p:xfrm>
          <a:off x="866775" y="2440806"/>
          <a:ext cx="9648824" cy="152570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663427">
                  <a:extLst>
                    <a:ext uri="{9D8B030D-6E8A-4147-A177-3AD203B41FA5}">
                      <a16:colId xmlns:a16="http://schemas.microsoft.com/office/drawing/2014/main" val="9722257"/>
                    </a:ext>
                  </a:extLst>
                </a:gridCol>
                <a:gridCol w="4985397">
                  <a:extLst>
                    <a:ext uri="{9D8B030D-6E8A-4147-A177-3AD203B41FA5}">
                      <a16:colId xmlns:a16="http://schemas.microsoft.com/office/drawing/2014/main" val="4250036487"/>
                    </a:ext>
                  </a:extLst>
                </a:gridCol>
              </a:tblGrid>
              <a:tr h="879526"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000" kern="1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400" kern="100" dirty="0">
                          <a:effectLst/>
                        </a:rPr>
                        <a:t>Final Exam (20 Marks)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6277904"/>
                  </a:ext>
                </a:extLst>
              </a:tr>
              <a:tr h="63599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b="0" kern="1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b="0" kern="100" dirty="0">
                          <a:solidFill>
                            <a:schemeClr val="tx1"/>
                          </a:solidFill>
                          <a:effectLst/>
                        </a:rPr>
                        <a:t>Knowledge and cognitive skills 10%</a:t>
                      </a:r>
                      <a:endParaRPr lang="en-US" sz="16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 dirty="0">
                          <a:effectLst/>
                        </a:rPr>
                        <a:t>Learning Management Skills 5%</a:t>
                      </a:r>
                      <a:endParaRPr lang="en-US" sz="1600" kern="100" dirty="0">
                        <a:effectLst/>
                        <a:latin typeface="Aptos" panose="020B000402020202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8181644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A699819D-29B5-DB1D-F534-48A76AC3FC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1142098"/>
              </p:ext>
            </p:extLst>
          </p:nvPr>
        </p:nvGraphicFramePr>
        <p:xfrm>
          <a:off x="866775" y="4285201"/>
          <a:ext cx="9648824" cy="151552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648824">
                  <a:extLst>
                    <a:ext uri="{9D8B030D-6E8A-4147-A177-3AD203B41FA5}">
                      <a16:colId xmlns:a16="http://schemas.microsoft.com/office/drawing/2014/main" val="129074831"/>
                    </a:ext>
                  </a:extLst>
                </a:gridCol>
              </a:tblGrid>
              <a:tr h="109170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kern="1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2400" kern="100" dirty="0">
                          <a:effectLst/>
                        </a:rPr>
                        <a:t>Attendance + Participation, Attention (20 Marks)</a:t>
                      </a:r>
                      <a:endParaRPr lang="en-US" sz="24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33526939"/>
                  </a:ext>
                </a:extLst>
              </a:tr>
              <a:tr h="42381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b="0" kern="100" dirty="0">
                          <a:solidFill>
                            <a:schemeClr val="tx1"/>
                          </a:solidFill>
                          <a:effectLst/>
                        </a:rPr>
                        <a:t>Ethics and morals and discipline 2%</a:t>
                      </a:r>
                      <a:endParaRPr lang="en-US" sz="1600" b="0" kern="100" dirty="0">
                        <a:solidFill>
                          <a:schemeClr val="tx1"/>
                        </a:solidFill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Cordia New" panose="020B0304020202020204" pitchFamily="34" charset="-34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75771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41869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621</TotalTime>
  <Words>709</Words>
  <Application>Microsoft Office PowerPoint</Application>
  <PresentationFormat>Widescreen</PresentationFormat>
  <Paragraphs>152</Paragraphs>
  <Slides>17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Aptos</vt:lpstr>
      <vt:lpstr>Century Gothic</vt:lpstr>
      <vt:lpstr>Garamond</vt:lpstr>
      <vt:lpstr>Poppins Bold</vt:lpstr>
      <vt:lpstr>Savon</vt:lpstr>
      <vt:lpstr>Welcome Section </vt:lpstr>
      <vt:lpstr>Course Orientation</vt:lpstr>
      <vt:lpstr>Introduction to the course </vt:lpstr>
      <vt:lpstr>Introduction to the course </vt:lpstr>
      <vt:lpstr>Introduction to the course  </vt:lpstr>
      <vt:lpstr>Introduction to the course </vt:lpstr>
      <vt:lpstr>PowerPoint Presentation</vt:lpstr>
      <vt:lpstr>PowerPoint Presentation</vt:lpstr>
      <vt:lpstr>PowerPoint Presentation</vt:lpstr>
      <vt:lpstr>Setting up the rules together </vt:lpstr>
      <vt:lpstr>Classroom Rules and Expectation</vt:lpstr>
      <vt:lpstr>Classroom Rules and Expectation</vt:lpstr>
      <vt:lpstr>Classroom Rules</vt:lpstr>
      <vt:lpstr>Classroom Rules</vt:lpstr>
      <vt:lpstr>Classroom Rules</vt:lpstr>
      <vt:lpstr>Important key terms in English language teaching and learning</vt:lpstr>
      <vt:lpstr>Important key terms in English language teaching and learning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Windows</dc:creator>
  <cp:lastModifiedBy>Yu Mon Kyaw</cp:lastModifiedBy>
  <cp:revision>5</cp:revision>
  <dcterms:created xsi:type="dcterms:W3CDTF">2024-12-05T23:19:52Z</dcterms:created>
  <dcterms:modified xsi:type="dcterms:W3CDTF">2025-12-12T06:54:38Z</dcterms:modified>
</cp:coreProperties>
</file>