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949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810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644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090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010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87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097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7153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735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772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984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79F73-3424-446F-9EF5-B776D9F2C9C6}" type="datetimeFigureOut">
              <a:rPr lang="th-TH" smtClean="0"/>
              <a:t>10/08/69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C5CB6-8109-494E-8CB0-67124898E70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8066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บทที่ 4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การตรวจสอบภายในเป็นวิชาชีพใหม่เพิ่งรู้จักประมาณ 60 ปีที่แล้ว สำหรับประเทศไทยมีหลักฐานปรากฎเมื่อประมาณ 50 ปี ที่กล่าวถึงงานตรวจสอบภายในในวงราชการ </a:t>
            </a:r>
            <a:endParaRPr lang="en-US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พร ศรีจั่นเพชร</a:t>
            </a:r>
          </a:p>
        </p:txBody>
      </p:sp>
    </p:spTree>
    <p:extLst>
      <p:ext uri="{BB962C8B-B14F-4D97-AF65-F5344CB8AC3E}">
        <p14:creationId xmlns:p14="http://schemas.microsoft.com/office/powerpoint/2010/main" val="3010890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ยุคโบราณ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การตรวจสอบเริ่มต้นขึ้นก่อนคริสต์กาล 3</a:t>
            </a:r>
            <a:r>
              <a:rPr lang="en-US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,500 </a:t>
            </a:r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ปี บันทึกของอารยธรรมเมโสโปเตเมียแสดงเครื่องหมายเล็กๆ ข้างตัวเลขเกี่ยวกับรายการทางการเงิน เครื่องหมาย จุด ขีด แสดงถึงระบบของการตรวจทาน บันทึกของชาวอียิปต์ จีน เปอร์เซีย ฮีบรูโบราณ แสดงระบบคล้ายกัน 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271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ยุคกลาง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การขยายตัวทางการค้าของชาวอิตาเลียนระหว่างศตวรรษที่ 13 เกิดระบบบัญชีคู่ ระบบนี้ช่วยให้พ่อค้าควบคุมรายการค้ากับลูกค้าและผู้ขาย ตรวจสอบงานของลูกจ้าง การตรวจสอบบัญชีสำคัญมาก ผู้ตรวจสอบได้รับแต่งตั้งให้เป็นตัวแทนของจักรพรรดินีอีซาเบลล่า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90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ยุคการปฏิวัติอุตสาหกรรม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องค์กรจ้างนักบัญชีเพื่อตรวจสอบบันทึกทางการเงินมากกว่าการไต่ถาม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734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ยุคปัจจุบัน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การสอบบัญชีได้แผ่ขยายข้ามจากประเทศอังกฤษผ่านทางทะเลไปประเทศสหรัฐอเมริกา ในระหว่างศตวรรษที่ 19 โดยการลงทุนของชาวอังกฤษ 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8887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พัฒนาการของการตรวจสอบภายใน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พัฒนาการของการตรวจสอบภายในของประเทศสหรัฐอเมริกา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พัฒนาการของการตรวจสอบภายในของประเทศไทย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44010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พัฒนาการของการตรวจสอบภายในของประเทศสหรัฐอเมริกา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ก่อน 1760   ธุรกิจอยู่ในรูปร้านค้าเจ้าของคนเดียว เจ้าของกำกับดูแลงานทั้งหมดด้วยตนเอง</a:t>
            </a:r>
          </a:p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1760           ยุคปฏิวัติอุตสาหกรรม มีการแบ่งงานกันทำ และตรวจสอบเอกสาร</a:t>
            </a:r>
          </a:p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1934           พระราชบัญญัติหลักทรัพย์ กำหนดให้ผู้บริหารของบริษัทจดทะเบียนต้องรับผิดชอบต่อความถูกต้องของงบการเงินที่นำเสนอต่อคณะกรรมการกำกับหลักทรัพย์</a:t>
            </a:r>
          </a:p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1941           ผู้ตรวจสอบภายในรวมตัวและก่อตั้งสมาคมผู้ตรวจสอบภายในสากล</a:t>
            </a:r>
          </a:p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1942           การประชุมใหญ่ประจำปีของสมาชิกไอไอเอเป็นครั้งแรกที่นครนิวยอร์ค</a:t>
            </a:r>
          </a:p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1944           วารสาร </a:t>
            </a: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Internal Auditor </a:t>
            </a:r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ได้ตีพิมพ์และเผยแพร่เป็นครั้งแรก</a:t>
            </a:r>
          </a:p>
        </p:txBody>
      </p:sp>
    </p:spTree>
    <p:extLst>
      <p:ext uri="{BB962C8B-B14F-4D97-AF65-F5344CB8AC3E}">
        <p14:creationId xmlns:p14="http://schemas.microsoft.com/office/powerpoint/2010/main" val="3843551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1947        ไอไอเอ ออกแถลงการณ์ความรับผิดชอบของผู้ตรวจสอบภายใน เพื่อกำหนดบทบาทของผู้ตรวจสอบภายในให้รับผิดชอบการตรวจสอบการบันทึกทางบัญชี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1953        ไอไอเอ ประกาศคำขวัญ “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Progress Through Sharing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” แปลว่า ความก้าวหน้า ความร่วมมือกัน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1957        ไอไอเอ ปรับปรุงแถลงการณ์ความรับผิดชอบของผู้ตรวจสอบภายในเพื่อขยายขอบเขตออกไปให้ครอบคลุมถึงการตรวจสอบด้านการเงินและการปฏิบัติงานในด้านอื่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1968        ไอไอเอ อนุมัติประมวลจรรยาบรรณ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1971       ไอไอเอ ทบทวนบทบาทของผู้ตรวจสอบภายในใหม่ว่าควรมีหน้าที่สอบทานการปฏิบัติงานขององค์กร</a:t>
            </a:r>
          </a:p>
        </p:txBody>
      </p:sp>
    </p:spTree>
    <p:extLst>
      <p:ext uri="{BB962C8B-B14F-4D97-AF65-F5344CB8AC3E}">
        <p14:creationId xmlns:p14="http://schemas.microsoft.com/office/powerpoint/2010/main" val="1502298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1972    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สำนักงานตรวจสอบภาครัฐ ได้กำหนดมาตรฐานการตรวจสอบภาครัฐ 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1974        ไอไอเอ จัดทดสอบความรู้ของผู้ขอขึ้นทะเบียนเป็นผู้ตรวจสอบภายในที่ได้รับการรับรอง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1977        กฎหมาย 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FCPA 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ห้ามบุคคลใดจ่ายสินบนให้แก่เจ้าหน้าที่ของรัฐในประเทศอื่นเพื่อสิทธิพิเศษ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1978        ไอไอเอ ทบทวนว่าบริการตรวจสอบภายใน ควรเสนอต่อคณะกรรมการบริหาร และได้ออกมาตรฐานการปฏิบัติงานวิชาชีพการตรวจสอบภายในขึ้น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1979        คณะกรรมการกำกับหลักทรัพย์และตลาดหลักทรัพย์ กำหนดให้ผู้บริหารขอบบริษัทจดทะเบียนต้องเสนอรายงานการควบคุมภายในด้านการเงิน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1983        ไอไอเอ ออกแถลงการณ์มาตรฐานการตรวจสอบภายใน ฉบับที่ 1</a:t>
            </a:r>
          </a:p>
          <a:p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629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1984       ไอไอเอ จัดพิมพ์คู่มือการสอบทานการให้ความเชื่อมั่นต่อคุณภาพ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1985       ไอไอเอ เปิดให้สมาชิกสามารถให้บริการสอบทานการให้ความเชื่อมั่นต่อคุณภาพ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1987       ไอไอเอ กำหนดให้ 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CIA 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ต้องพัฒนาวิชาชีพอย่างต่อเนื่อง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1988       ไอไอเอ ปรับปรุงประมวลจรรยาบรรณใหม่(มี 11 ข้อ)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1990       ก่อตั้ง 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COSO</a:t>
            </a:r>
          </a:p>
          <a:p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1992   COSO 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ออกรายงาน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1997       ไอไอเอ นำแถลงการณ์มาตรฐานการตรวจสอบภายในทุกฉบับรวมไว้ในหนังสือปกสีแดง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1999       ไอไอเอ ให้คำนิยามใหม่ของการตรวจสอบภายใน และแม่บทหรือกรอบการปฏิบัติงาน</a:t>
            </a:r>
          </a:p>
          <a:p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476236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2000/2002    จรรยาบรรณและมาตรฐานในการประกอบวิชาชีพ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2001              คำแนะนำในการปฏิบัติงาน การพัฒนาและการให้ความช่วยเหลือในการปฏิบัติงาน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2002              กฎหมาย </a:t>
            </a:r>
            <a:r>
              <a:rPr lang="en-US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Sarbanes – Oxley Act of 2002 </a:t>
            </a:r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บังคับให้บริษัทจดทะเบียนในตลาดหลักทรัพย์ปรับปรุงและให้ความสำคัญกับการควบคุมภายในมากขึ้น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2013              ปรับปรุงแนวคิดการควบคุมภายในของโคโซ่</a:t>
            </a:r>
          </a:p>
        </p:txBody>
      </p:sp>
    </p:spTree>
    <p:extLst>
      <p:ext uri="{BB962C8B-B14F-4D97-AF65-F5344CB8AC3E}">
        <p14:creationId xmlns:p14="http://schemas.microsoft.com/office/powerpoint/2010/main" val="510153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ความหมายของการตรวจสอบภายใน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 หมายถึง การตรวจสอบความถูกต้องของตัวเลข การบวก ลบ คูณ หาร การตรวจสอบการทำงานของพนักงาน 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ภายใน หมายถึง ขอบเขตของกิจกรรมที่ตรวจสอบ ซึ่งเป็นกิจกรรมที่เกิดขึ้นภายในขององค์กร และหรือกระทำโดยพนักงานภายในองค์กร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80466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พัฒนาการของการตรวจสอบภายในของประเทศไทย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พัฒนาการของการตรวจสอบภายในของประเทศไทยในภาครัฐหรือส่วนราชการ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พัฒนาการของการตรวจสอบภายในของประเทศไทยในภาคเอกชน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98061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พัฒนาการของการตรวจสอบภายในของประเทศไทยในภาครัฐหรือส่วนราชการ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2505     ระเบียบการเบิกจ่ายเงินจากคลัง พ.ศ. 2505 ข้อ 50 ให้ส่วนราชการแต่งตั้งผู้ตรวจสอบภายใน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2519      มติคณะรัฐมนตรี ให้มีอัตรากำลังเพื่อทำหน้าที่เป็นผู้ตรวจสอบภายใน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2521      กระทรวงการคลังกำหนดคู่มือการตรวจสอบภายในของส่วนราชการ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2532      ระเบียบกระทรวงการคลังว่าด้วยการตรวจสอบภายในของส่วนราชการ พ.ศ. 2532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2535       ระเบียบการตรวจสอบภายในของส่วนราชการ พ.ศ. 2535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2542       ระเบียบการตรวจสอบภายในของส่วนราชการ พ.ศ. 2542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2544       คณะกรรมการตรวจเงินแผ่นดินกำหนดมาตรฐานการควบคุมภายใน พ.ศ. 2544</a:t>
            </a:r>
          </a:p>
        </p:txBody>
      </p:sp>
    </p:spTree>
    <p:extLst>
      <p:ext uri="{BB962C8B-B14F-4D97-AF65-F5344CB8AC3E}">
        <p14:creationId xmlns:p14="http://schemas.microsoft.com/office/powerpoint/2010/main" val="1688643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2545    มาตรฐานการตรวจสอบภายใน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2546    ระเบียบคณะกรรมการตรวจเงินแผ่นดิน ว่าด้วยการปฏิบัติหน้าที่ของผู้ตรวจสอบภายใน พ.ศ. 2546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2548     ระเบียบสำนักนายกรัฐมนตรีว่าด้วยการตรวจสอบและประเมินผลภาคราชการ พ.ศ. 2548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2551    ระเบียบกระทรวงการคลังว่าด้วยการตรวจสอบภายในของส่วนราชการ พ.ศ. 2551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2554    มาตรฐานการตรวจสอบภายในและจริยธรรม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36706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พัฒนาการของการตรวจสอบภายในของประเทศไทยในภาคเอกชน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2521    กลุ่มผู้ตรวจสอบภายในจากบริษัทปูนซีเมนต์ไทย จัดตั้งชมรมผู้ตรวจสอบภายในขึ้น 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2523     คณะพาณิชยศาสตร์และการบัญชี มหาวิทยาลัยธรรมศาสตร์ เปิดสอนวิชาการตรวจสอบภายในเป็นครั้งแรกและเป็นวิชาเอกเลือก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2532    ก่อตั้งสมาคมผู้ตรวจสอบภายในแห่งประเทศไทย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2539    สมาคมผู้ตรวจสอบภายในแห่งประเทศไทยได้ส่งตัวแทนไปเข้าร่วมการประชุม 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2540   สมาคมผู้ตรวจสอบภายในแห่งประเทศไทยได้รับการแต่งตั้งเป็นตัวแทนระดับประเทศ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2541   ตลาดหลักทรัพย์แห่งประเทศไทยได้ออกประกาศให้บริษัทจดทะเบียน ต้องจัดให้มีระบบการควบคุมภายในและการตรวจสอบภายในที่เหมาะสมและมีประสิทธิภาพ</a:t>
            </a:r>
          </a:p>
        </p:txBody>
      </p:sp>
    </p:spTree>
    <p:extLst>
      <p:ext uri="{BB962C8B-B14F-4D97-AF65-F5344CB8AC3E}">
        <p14:creationId xmlns:p14="http://schemas.microsoft.com/office/powerpoint/2010/main" val="3443867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2545   สมาคมผู้ตรวจสอบภายในแห่งประเทศไทยได้ประกาศ “มาตรฐานการปฏิบัติงานวิชาชีพการตรวจสอบภายใน”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2547   คณะพาณิชยศาสตร์และการบัญชี มหาวิทยาลัยธรรมศาสตร์ กำหนดให้วิชาการควบคุมและการตรวจสอบภายใน เป็นวิชาเอกบังคับ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2550  คณะพาณิชยศาสตร์และการบัญชี มหาวิทยาลัยธรรมศาสตร์ เปิดสอนวิชาการกำกับดูแลกิจการเป็นวิชาเลือกเสรี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2556  คณะพาณิชยศาสตร์และการบัญชี มหาวิทยาลัยธรรมศาสตร์ กำหนดให้วิชาการควบคุมภายในและการบริหารความเสี่ยงองค์กร เป็นวิชาเอกบังคับ</a:t>
            </a:r>
          </a:p>
        </p:txBody>
      </p:sp>
    </p:spTree>
    <p:extLst>
      <p:ext uri="{BB962C8B-B14F-4D97-AF65-F5344CB8AC3E}">
        <p14:creationId xmlns:p14="http://schemas.microsoft.com/office/powerpoint/2010/main" val="2374597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วัตถุประสงค์ของการตรวจสอบภายใน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การตรวจสอบภายในเพื่อเพิ่มคุณค่าและปรับปรุงการดำเนินงานขององค์กร และช่วยให้องค์กรบรรลุวัตถุประสงค์ ด้วยการประเมินและปรับปรุงประสิทธิผลของกระบวนการบริหารความเสี่ยง การควบคุมและการกำกับดูแลอย่างเป็นระบบและเป็นระเบียบ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71598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ความเสี่ยงและการบริหารความเสี่ยง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การบริหารความเสี่ยงองค์กร หมายถึง การกำหนดกิจกรรมการควบคุมเพื่อป้องกันหรือลดความเสี่ยงให้อยู่ในระดับที่ยอมรับได้ ประเมินได้ ควบคุมและตรวจสอบได้อย่างมีระบบ</a:t>
            </a: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2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200" b="1" dirty="0" err="1">
                <a:latin typeface="Cordia New" panose="020B0304020202020204" pitchFamily="34" charset="-34"/>
              </a:rPr>
              <a:t>ศิลป</a:t>
            </a:r>
            <a:r>
              <a:rPr lang="th-TH" sz="32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48313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การควบคุม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หมายถึง การกระทำใดๆ ก็ตามที่ฝ่ายจัดการ คณะกรรมการบริหาร และกลุ่มบุคคลอื่นได้ทำลงไปเพื่อส่งเสริมการบริหารความเสี่ยงและเพิ่มโอกาสในการบรรลุวัตถุประสงค์และเป้าหมายที่ตั้งไว้ได้สำเร็จ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2711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การกำกับดูแล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คือการผสมผสานของกระบวนการและโครงสร้างตลอดจนวิธีการต่างๆ ที่ใช้โดยตัวแทนของกลุ่มผู้มีผลประโยชน์ขององค์กร เพื่อคอยสอดส่องดูแลความเสี่ยงและกระบวนการควบคุมของฝ่ายจัดการ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7261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วัตถุประสงค์ของการตรวจสอบภายในภาครัฐ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มีส่วนช่วยให้ส่วนราชการบรรลุเป้าหมายและวัตถุประสงค์ที่ได้กำหนดไว้ด้วยการประเมินและปรับปรุงประสิทธิของกระบวนการบริหารความเสี่ยง การควบคุม และการกำกับดูแลอย่างเป็นระบบ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270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สถาบันวิชาชีพ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สมาคมผู้ตรวจสอบภายในสากล (</a:t>
            </a:r>
            <a:r>
              <a:rPr lang="en-US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The Institute of Internal Auditors : IIA)</a:t>
            </a:r>
          </a:p>
          <a:p>
            <a:pPr lvl="1"/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“การตรวจสอบภายใน คือ กิจกรรมการให้ความเชื่อมั่นและการให้คำปรึกษาอย่างเที่ยงธรรมและเป็นอิสระเพื่อเพิ่มคุณค่าและปรับปรุงการดำเนินงานขององค์กร การตรวจสอบภายในช่วยให้องค์กรบรรลุวัตถุประสงค์ด้วยการประเมินและปรับปรุงประสิทธิผลของกระบวนการบริหารความเสี่ยง การควบคุมและการกำกับดูแล อย่างเป็นระบบและระเบียบ”</a:t>
            </a:r>
          </a:p>
          <a:p>
            <a:pPr lvl="1"/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pPr lvl="1"/>
            <a:endParaRPr lang="en-US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872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พัฒนาการของวัตถุประสงค์ของการตรวจสอบภายใน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แบ่งเป็น 4 ช่วงเวลา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ช่วงที่ 1 ก่อน พ.ศ. 2515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 ช่วงที่ 2 ระหว่างพ.ศ. 2515 -2541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ช่วงที่ 3 ระหว่างพ.ศ. 2542-2550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ช่วงที่ 4 ระหว่าง พ.ศ. 2551 จนถึงปัจจุบัน</a:t>
            </a:r>
          </a:p>
        </p:txBody>
      </p:sp>
    </p:spTree>
    <p:extLst>
      <p:ext uri="{BB962C8B-B14F-4D97-AF65-F5344CB8AC3E}">
        <p14:creationId xmlns:p14="http://schemas.microsoft.com/office/powerpoint/2010/main" val="1367922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ช่วงที่ 1 ก่อน พ.ศ. 2515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การตรวจสอบทางการเงิน เพื่อมุ่งตรวจพบความผิดพลาดและจับการทุจริตของพนักงาน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2506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 ช่วงที่ 2 ระหว่างพ.ศ. 2515 -2541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การขยายการตรวจสอบกิจกรรมด้านอื่นๆ นอกเหนือจากด้านการเงิน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3642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ช่วงที่ 3 ระหว่างพ.ศ. 2542-2550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 ประเมิน และให้คำปรึกษา เพื่อเพิ่มมูลค่าและปรับปรุงการดำเนินงานขององค์กรให้ดีขึ้น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03355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ช่วงที่ 4 ระหว่าง พ.ศ. 2551 จนถึงปัจจุบัน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การให้ความเชื่อมั่น และการให้คำปรึกษาอย่างเที่ยงธรรมและเป็นอิสระ เพื่อเพิ่มคุณค่าและปรับปรุงการปฏิบัติงานของส่วนราชการให้ดีขึ้น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21875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การบริหารความเสี่ยง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การติดตามดูแลและประเมินประสิทธิภาพของระบบการบริหารความเสี่ยง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การประเมินความเสี่ยงที่อาจเกิดขึ้นกับองค์กรในทุกด้าน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37526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การประเมินความเสี่ยงที่อาจเกิดขึ้นกับองค์กรในทุกด้าน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ความเชื่อถือได้และความถูกต้องครบถ้วน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ประสิทธิภาพและประสิทธิผล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การป้องกันและรักษาทรัพย์สิน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การปฏิบัติตามกฎหมาย ระเบียบข้อบังคับ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9129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สิ่งที่ผู้ตรวจสอบภายในควรพิจารณาในการบริหารความเสี่ยง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ควรระบุความเสี่ยงให้สอดคล้องกับวัตถุประสงค์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ควรนำความรู้เกี่ยวกับความเสี่ยงที่ได้รับรู้ไปใช้ในการประเมินความเสี่ยงที่อาจเกิดขึ้น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066359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ประโยชน์ที่องค์กรจะได้รับจากการบริหารความเสี่ยง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สามารถระบุและประเมินความเสี่ยงที่อาจเกิดขึ้น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ปรับปรุงการบริหารความเสี่ยงและระบบการควบคุม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5565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การควบคุม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การประเมินความเพียงพอและความมีประสิทธิผลของการควบคุมขององค์กรในทุกด้าน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การตรวจสอบเพื่อให้แน่ใจว่า ฝ่ายจัดการได้กำหนดหลักเกณฑ์อย่างเพียงพอ เพื่อให้บรรลุวัตถุประสงค์และเป้าหมายที่วางไว้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6985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บริการให้ความเชื่อมั่น 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(Assurance service)</a:t>
            </a:r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 การตรวจสอบหลักฐานต่างๆ เพื่อนำมาประเมินอย่างเป็นอิสระและเที่ยงธรรม ในกระบวนการบริหารความเสี่ยง การควบคุมและการกำกับดูแลองค์กร โดยปฏิบัติงานด้วยความระมัดระวังรอบคอบตามมาตรฐานวิชาชีพการตรวจสอบภายใน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9075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สิ่งที่ผู้ตรวจสอบภายในควรพิจารณาในการประเมินการควบคุม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ควรระบุการควบคุมที่สอดคล้องกับวัตถุประสงค์ของการตรวจสอบ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ควรนำความรู้เกี่ยวกับการควบคุมที่ตนได้รับรู้ไปใช้ในการประเมินความเสี่ยงที่อาจเกิดขึ้น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3287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ประโยชน์ที่องค์กรจะได้รับจากงานประเภทการควบคุม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ช่วยให้องค์กรรักษาประสิทธิภาพในการควบคุมด้านต่างๆ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ช่วยในการส่งเสริมให้เกิดการปรับปรุงการควบคุมอย่างต่อเนื่อง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91936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การกำกับดูแล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การทบทวนการดำเนินงานและแผนงานต่างๆ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การมีส่วนช่วยให้เกิดกระบวนการกำกับดูแลในองค์กร โดยการประเมินและปรับปรุงกระบวนการ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53830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การมีส่วนช่วยให้เกิดกระบวนการกำกับดูแลในองค์กร โดยการประเมินและปรับปรุงกระบวนการ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มูลค่าและเป้าหมายขององค์กรได้กำหนดไว้และการสื่อสาร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การติดตามดูแลผลสำเร็จของเป้าหมาย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ความรับผิดชอบในหน้าที่ของพนักงาน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มูลค่าขององค์กรยังคงรักษาไว้อยู่ตลอดไป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27781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แบ่งเป็น 6 ประเภท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การตรวจสอบทางการเงิน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การตรวจสอบการปฏิบัติการ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การตรวจสอบการบริหาร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การตรวจสอบการปฏิบัติตามข้อกำหนด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การตรวจสอบเทคโนโลยีสารสนเทศ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การตรวจสอบพิเศษ</a:t>
            </a:r>
          </a:p>
        </p:txBody>
      </p:sp>
    </p:spTree>
    <p:extLst>
      <p:ext uri="{BB962C8B-B14F-4D97-AF65-F5344CB8AC3E}">
        <p14:creationId xmlns:p14="http://schemas.microsoft.com/office/powerpoint/2010/main" val="3243305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การตรวจสอบทางการเงิน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เป็นการตรวจสอบเพื่อให้แน่ใจว่า การบันทึกรายการต่างๆในบัญชี ข้อมูลต่างๆทางการเงินและรายงานทางการเงินได้จัดทำอย่างถูกต้อง ครบถ้วน เหมาะสม และเชื่อถือได้ และครอบคลุมถึงการจัดวางระบบการป้องกันดูแลรักษาและใช้ทรัพย์สินขององค์กรให้ปลอดภัย 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25205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การตรวจสอบการปฏิบัติการ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เป็นการตรวจสอบเพื่อให้แน่ใจว่า การปฏิบัติงานหรือขั้นตอนการดำเนินงานของหน่วยงานต่างๆภายในองค์กรเป็นไปอย้างมีประสิทธิภาพ มีการใช้ทรัพยากรอย่างคุ้มค่าและมีประสิทธิผล จนสามารถบรรลุวัตถุประสงค์และเป้าหมายที่องค์กรกำหนดไว้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2654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การตรวจสอบการปฏิบัติการ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จำแนกเป็น 4 ลักษณะงาน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การตรวจสอบการจัดองค์การ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การตรวจสอบระบบงาน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การตรวจสอบหน้าที่ของงาน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การตรวจสอบโครงการ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573279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การตรวจสอบการจัดองค์การ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เป็นการตรวจสอบโครงสร้างของหน่วยงาน การจัดแบ่งส่วนงานและการบริหารงานภายในหน่วยงาน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2806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การตรวจสอบระบบงาน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เป็นการตรวจสอบความเหมาะสมของขั้นตอนและวิธีปฏิบัติภายในของหน่วยงานต่างๆ อย่างมีประสิทธิภาพ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53940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บริการให้คำปรึกษา 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(Consulting service)</a:t>
            </a:r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คือ กิจกรรมให้คำปรึกษาและคำแนะนำ ตลอดจนการให้บริการอื่นที่เกี่ยวข้อง ลักษณะและขอบเขตของงานเป็นไปตามความตกลงร่วมกัน โดยมีจุดประสงค์เพื่อเพิ่มมูลค่าและปรับปรุงการปฏิบัติงานขององค์กร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6397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การตรวจสอบหน้าที่ของงาน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เป็นการตรวจสอบเพื่อพิจารณาว่า หน่วยงานต่างๆ หรือเจ้าหน้าที่ภายในหน่วยงานนั้นได้ปฏิบัติงานจริงตามภาระหน้าที่ของงานที่กำหนดไว้หรือไม่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55811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การตรวจสอบโครงการ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เป็นการตรวจสอบและประเมินการปฏิบัติงานของโครงการใดโครงการหนึ่งโดยเฉพาะ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78332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การตรวจสอบการบริหาร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เพื่อประเมินผลการปฏิบัติงานในหน้าที่เกี่ยวกับการบริหารงานและการควบคุมทางด้านบริหาร ในทุกระดับชั้นที่กระทำอย่างมีระบบ และมีความเป็นอิสระ โดยมุ่งถึงผลในอนาคตเพื่อประโยชน์ต่อฝ่ายบริหารและผู้ปฏิบัติงาน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693746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การตรวจสอบการปฏิบัติตามข้อกำหนด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การปฏิบัติงานต่างๆขององค์กรว่าได้ปฏิบัติตามข้อกำหนดทั้งจากภายนอกและภายในองค์กรหรือไม่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80732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การตรวจสอบเทคโนโลยีสารสนเทศ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เป็นการตรวจสอบงานที่ใช้เทคโนโลยีสารสนเทศในการดำเนินงาน เพื่อให้ทราบถึงความน่าเชื่อถือของข้อมูลและความปลอดภัยของระบบงานเทคโนโลยีสารสนเทศทางด้านคอมพิวเตอร์</a:t>
            </a: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2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200" b="1" dirty="0" err="1">
                <a:latin typeface="Cordia New" panose="020B0304020202020204" pitchFamily="34" charset="-34"/>
              </a:rPr>
              <a:t>ศิลป</a:t>
            </a:r>
            <a:r>
              <a:rPr lang="th-TH" sz="32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876665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การตรวจสอบพิเศษ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เป็นการตรวจสอบที่ได้รับมอบหมายจากผู้บริหารเป็นกรณีพิเศษ เช่น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การตรวจสอบสืบสวน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การตรวจสอบการทุจริต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การตรวจสอบความซื่อสัตย์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การตรวจสอบตามโปรแกรม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การตรวจสอบตามคำสั่งพิเศษของผู้บริหาร</a:t>
            </a:r>
          </a:p>
        </p:txBody>
      </p:sp>
    </p:spTree>
    <p:extLst>
      <p:ext uri="{BB962C8B-B14F-4D97-AF65-F5344CB8AC3E}">
        <p14:creationId xmlns:p14="http://schemas.microsoft.com/office/powerpoint/2010/main" val="11574175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7. การตรวจสอบอื่น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การตรวจสอบสภาพแวดล้อม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การตรวจสอบคุณภาพ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การตรวจสอบทางสังคม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857482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ความแตกต่างระหว่างการตรวจสอบภายในกับการสอบบัญชี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วัตถุประสงค์ของการตรวจสอบ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ผู้ใช้บริการ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ระดับของความเป็นอิสระ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ความสนใจในระบบการควบคุมภายใน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ปริมาณงานและเวลาที่ใช้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แผนงานตรวจสอบ</a:t>
            </a:r>
          </a:p>
        </p:txBody>
      </p:sp>
    </p:spTree>
    <p:extLst>
      <p:ext uri="{BB962C8B-B14F-4D97-AF65-F5344CB8AC3E}">
        <p14:creationId xmlns:p14="http://schemas.microsoft.com/office/powerpoint/2010/main" val="33290742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017" y="500062"/>
            <a:ext cx="10515600" cy="1325563"/>
          </a:xfrm>
        </p:spPr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วัตถุประสงค์ของการตรวจสอบ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เพื่อเพิ่มมูลค่า                                     เพื่อเพิ่มความเชื่อถือได้ของงบ  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         การเงิน</a:t>
            </a:r>
          </a:p>
        </p:txBody>
      </p:sp>
    </p:spTree>
    <p:extLst>
      <p:ext uri="{BB962C8B-B14F-4D97-AF65-F5344CB8AC3E}">
        <p14:creationId xmlns:p14="http://schemas.microsoft.com/office/powerpoint/2010/main" val="4937861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ผู้ได้รับประโยชน์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การตรวจสอบภายใน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ฝ่ายบริหารหรือผู้ใช้ภายในองค์กร       ผู้ใช้งบการเงินทั้งภายนอกและ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       ภายในองค์กร</a:t>
            </a:r>
          </a:p>
        </p:txBody>
      </p:sp>
    </p:spTree>
    <p:extLst>
      <p:ext uri="{BB962C8B-B14F-4D97-AF65-F5344CB8AC3E}">
        <p14:creationId xmlns:p14="http://schemas.microsoft.com/office/powerpoint/2010/main" val="1035329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สถาบันกำกับดูแล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กรมบัญชีกลาง กระทรวงการคลัง (พ.ศ. 2551)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355014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ระดับของความเป็นอิสระ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จากหน่วยรับตรวจ                        จากองค์กรที่ตรวจสอบ</a:t>
            </a:r>
          </a:p>
        </p:txBody>
      </p:sp>
    </p:spTree>
    <p:extLst>
      <p:ext uri="{BB962C8B-B14F-4D97-AF65-F5344CB8AC3E}">
        <p14:creationId xmlns:p14="http://schemas.microsoft.com/office/powerpoint/2010/main" val="7481644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การควบคุมภายในที่สนใจ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ทุกด้าน                                     เน้นเฉพาะการควบคุมภายในทางด้าน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บัญชี</a:t>
            </a:r>
          </a:p>
        </p:txBody>
      </p:sp>
    </p:spTree>
    <p:extLst>
      <p:ext uri="{BB962C8B-B14F-4D97-AF65-F5344CB8AC3E}">
        <p14:creationId xmlns:p14="http://schemas.microsoft.com/office/powerpoint/2010/main" val="12903335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ปริมาณงานและเวลาที่ใช้ในการปฏิบัติงานตรวจสอบ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มากและใช้เวลาตลอดทั้งปี               เฉพาะและใช้ช่วงระยะเวลาหนึ่ง</a:t>
            </a:r>
          </a:p>
        </p:txBody>
      </p:sp>
    </p:spTree>
    <p:extLst>
      <p:ext uri="{BB962C8B-B14F-4D97-AF65-F5344CB8AC3E}">
        <p14:creationId xmlns:p14="http://schemas.microsoft.com/office/powerpoint/2010/main" val="2299665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แผนงานการตรวจสอบ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ต้องได้รับอนุมัติจากผู้บริหารก่อน        ไม่ต้องได้รับการอนุมัติจากผู้บริหาร</a:t>
            </a:r>
          </a:p>
        </p:txBody>
      </p:sp>
    </p:spTree>
    <p:extLst>
      <p:ext uri="{BB962C8B-B14F-4D97-AF65-F5344CB8AC3E}">
        <p14:creationId xmlns:p14="http://schemas.microsoft.com/office/powerpoint/2010/main" val="8424218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7. สถานภาพของผู้ตรวจสอบ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เป็นลูกจ้างภายในองค์กรหรือภายนอก        เป็นผู้ประกอบวิชาชีพอิสระ 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           ไม่ใช่ลูกจ้างภายในองค์กร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56412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8. ประเภทของการตรวจสอบ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เน้นการตรวจสอบการดำเนินงาน        เป็นการตรวจสอบทางการเงิน</a:t>
            </a:r>
          </a:p>
        </p:txBody>
      </p:sp>
    </p:spTree>
    <p:extLst>
      <p:ext uri="{BB962C8B-B14F-4D97-AF65-F5344CB8AC3E}">
        <p14:creationId xmlns:p14="http://schemas.microsoft.com/office/powerpoint/2010/main" val="38277743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9. ใบอนุญาตของผู้ประกอบวิชาชีพการตรวจสอบตามกฎหมาย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ไม่มีข้อกำหนดของกฎหมาย              ต้องมีตามข้อกำหนดของกฎหมาย</a:t>
            </a:r>
          </a:p>
        </p:txBody>
      </p:sp>
    </p:spTree>
    <p:extLst>
      <p:ext uri="{BB962C8B-B14F-4D97-AF65-F5344CB8AC3E}">
        <p14:creationId xmlns:p14="http://schemas.microsoft.com/office/powerpoint/2010/main" val="20531977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10. ผู้ปฏิบัติงานตรวจสอบ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ผู้เชี่ยวชาญด้านต่างๆ                        ผู้สอบบัญชีและผู้ช่วย(ถ้ามี)</a:t>
            </a:r>
          </a:p>
        </p:txBody>
      </p:sp>
    </p:spTree>
    <p:extLst>
      <p:ext uri="{BB962C8B-B14F-4D97-AF65-F5344CB8AC3E}">
        <p14:creationId xmlns:p14="http://schemas.microsoft.com/office/powerpoint/2010/main" val="4078116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11. รายงานผลการตรวจสอบ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รายงานข้อเสนอแนะต่อฝ่ายบริหาร       รายงานความเห็นต่อความ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ถูกต้องตามควรของงบการเงินเสนอ  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ต่อผู้ถือหุ้น</a:t>
            </a:r>
          </a:p>
        </p:txBody>
      </p:sp>
    </p:spTree>
    <p:extLst>
      <p:ext uri="{BB962C8B-B14F-4D97-AF65-F5344CB8AC3E}">
        <p14:creationId xmlns:p14="http://schemas.microsoft.com/office/powerpoint/2010/main" val="14638575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12. มาตรฐานการปฏิบัติงานกำหนดโดย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</a:rPr>
              <a:t>การตรวจสอบภายใน                              การสอบบัญชี</a:t>
            </a:r>
          </a:p>
          <a:p>
            <a:r>
              <a:rPr lang="th-TH" sz="3600" b="1" dirty="0"/>
              <a:t>สมาคมผู้ตรวจสอบภายใน(ภาคเอกชน)       สภาวิชาชีพบัญชี</a:t>
            </a:r>
          </a:p>
          <a:p>
            <a:r>
              <a:rPr lang="th-TH" sz="3600" b="1" dirty="0"/>
              <a:t>กรมบัญชีกลาง กระทรวงการคลัง(ภาครัฐ)</a:t>
            </a:r>
          </a:p>
        </p:txBody>
      </p:sp>
    </p:spTree>
    <p:extLst>
      <p:ext uri="{BB962C8B-B14F-4D97-AF65-F5344CB8AC3E}">
        <p14:creationId xmlns:p14="http://schemas.microsoft.com/office/powerpoint/2010/main" val="175290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การตรวจสอบภายในภาครัฐ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เป็นกิจกรรมการให้ความเชื่อมั่นและการให้คำปรึกษาอย่างเที่ยงธรรมและเป็นอิสระ ซึ่งจัดให้มีขึ้นเพื่อเพิ่มคุณค่าเพิ่มและปรับปรุงระบบการปฏิบัติของส่วนราชการให้ดีขึ้น การตรวจสอบภายในจะช่วยให้ส่วนราชการบรรลุถึงเป้าหมายและวัตถุประสงค์ด้วยการประเมินและปรับปรุงประสิทธิผลของกระบวนการบริหารความเสี่ยง การควบคุมและการกำกับดูแลอย่างเป็นระบบ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6010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13. การบังคับใช้ตามกฎหมาย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922" y="1838877"/>
            <a:ext cx="10515600" cy="4351338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บริษัทมหาชน จำกัด                         นิติบุคคลทั่วไป ยกเว้น ห้างหุ้นส่วน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     จดทะเบียนขนาดเล็กและบุคคล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                                                    ธรรมดา</a:t>
            </a:r>
          </a:p>
        </p:txBody>
      </p:sp>
    </p:spTree>
    <p:extLst>
      <p:ext uri="{BB962C8B-B14F-4D97-AF65-F5344CB8AC3E}">
        <p14:creationId xmlns:p14="http://schemas.microsoft.com/office/powerpoint/2010/main" val="22611049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>
                <a:latin typeface="Cordia New" panose="020B0304020202020204" pitchFamily="34" charset="-34"/>
                <a:cs typeface="Cordia New" panose="020B0304020202020204" pitchFamily="34" charset="-34"/>
              </a:rPr>
              <a:t>13. 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การนำมาใช้ในองค์กรภาคเอกชน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การตรวจสอบภายใน                        การสอบบัญชี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ส่วนใหญ่ด้วยความสมัครใจ               ตามข้อบังคับของกฎหมาย</a:t>
            </a:r>
          </a:p>
        </p:txBody>
      </p:sp>
    </p:spTree>
    <p:extLst>
      <p:ext uri="{BB962C8B-B14F-4D97-AF65-F5344CB8AC3E}">
        <p14:creationId xmlns:p14="http://schemas.microsoft.com/office/powerpoint/2010/main" val="23134792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สถาบันที่เกี่ยวข้องกับการตรวจสอบภายใน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สถาบันกำกับดูแล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สถาบันวิชาชีพหรือองค์กรวิชาชีพ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9797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สถาบันกำกับดูแล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องค์กรที่มีอำนาจหน้าที่กำกับดูแลกิจการต่างๆ ภายใต้ข้อกำหนดของกฎหมายเพื่อปกป้องคุ้มครองผลประโยชน์ของสาธารณชน</a:t>
            </a:r>
          </a:p>
        </p:txBody>
      </p:sp>
    </p:spTree>
    <p:extLst>
      <p:ext uri="{BB962C8B-B14F-4D97-AF65-F5344CB8AC3E}">
        <p14:creationId xmlns:p14="http://schemas.microsoft.com/office/powerpoint/2010/main" val="29727091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สถาบันวิชาชีพหรือองค์กรวิชาชีพ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องค์กรที่มีหน้าที่เผยแพร่ความรู้เชิงวิชาการ กำหนดมาตรฐานของวิชาชีพ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651691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สถาบันวิชาชีพหรือองค์กรวิชาชีพ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สมาคมผู้ตรวจสอบภายในสากล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สมาคมผู้ตรวจสอบภายในแห่งประเทศไทย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170919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สถาบันวิชาชีพในประเทศสหรัฐอเมริกา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สมาคมผู้ตรวจสอบการทุจริตรับอนุญาต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สถาบันนักบัญชีบริหารรับอนุญาต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สถาบันการประกันคุณภาพ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ศูนย์บริการสารสนเทศทางเทคนิคแห่งชาติ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สถาบันมาตรฐานและเทคโนโลยีแห่งชาติ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สมาคมผู้สอบบัญชีด้านคอมพิวเตอร์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7. สถาบันผู้บริหารระดับสูงทางการเงิน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8. สมาคมผู้ตรวจสอบและควบคุมระบบสารสนเทศ</a:t>
            </a:r>
          </a:p>
        </p:txBody>
      </p:sp>
    </p:spTree>
    <p:extLst>
      <p:ext uri="{BB962C8B-B14F-4D97-AF65-F5344CB8AC3E}">
        <p14:creationId xmlns:p14="http://schemas.microsoft.com/office/powerpoint/2010/main" val="360590773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สถาบันวิชาชีพตรวจสอบภายใน แบ่งเป็น 2 ระดับ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สถาบันวิชาชีพตรวจสอบภายในระดับโลก ได้แก่ สมาคมผู้ตรวจสอบภายในสากลสหรัฐอเมริกา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สถาบันวิชาชีพตรวจสอบภายในระดับประเทศ  เช่น สมาคมผู้ตรวจสอบภายในแห่งประเทศไทย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90549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สมาคมผู้ตรวจสอบภายในสากลสหรัฐอเมริกา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มีชื่อย่อว่า ไอไอเอ เป็นองค์กรวิชาชีพที่ก่อตั้งขึ้นเมื่อ พ.ศ. 2482 มีสำนักงานใหญ่ตั้งอยู่ที่มลรัฐฟลอริด้า ประเทศสหรัฐอเมริกา วัตถุประสงค์เพื่อพัฒนาวิชาชีพการตรวจสอบภายในอย่างต่อเนื่อง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60031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1872"/>
            <a:ext cx="10515600" cy="1325563"/>
          </a:xfrm>
        </p:spPr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สมาคมผู้ตรวจสอบภายในแห่งประเทศไทย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มีชื่อย่อว่า สตท. เป็นองค์กรที่ไม่แสวงหาผลกำไร ก่อตั้งขึ้นเมื่อวันที่ 23 สิงหาคม 2532 เพื่อเป็นศูนย์กลางของวิชาชีพตรวจสอบภายในของประเทศไทย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975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พัฒนาการของการตรวจสอบภายใน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เกิดขึ้นประมาณ 5</a:t>
            </a:r>
            <a:r>
              <a:rPr lang="en-US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,500 </a:t>
            </a:r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ปีมาแล้ว แต่เพิ่งได้รับการยอมรับจากสังคมและองค์กรทั่วโลกประมาณ 80 ปีที่ผ่านมา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65311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วัตถุประสงค์หลักของสมาคมผู้ตรวจสอบภายในแห่งประเทศไทย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เพื่อยกระดับมาตรฐานการปฏิบัติงานด้านการตรวจสอบภายในให้เทียบเท่าสากล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เผยแพร่บทบาทของวิชาชีพการตรวจสอบภายใน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เพื่อส่งเสริมและเผยแพร่ผลงานดีเด่นของสมาชิก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เพื่อส่งเสริมความสัมพันธ์อันดีระหว่างผู้ตรวจสอบภายใน และเพื่อนอาชีพอื่น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เพื่อเป็นศูนย์กลางในการแลกเปลี่ยนความคิดเห็น ให้ข่าวสารแก่สมาชิก</a:t>
            </a:r>
          </a:p>
        </p:txBody>
      </p:sp>
    </p:spTree>
    <p:extLst>
      <p:ext uri="{BB962C8B-B14F-4D97-AF65-F5344CB8AC3E}">
        <p14:creationId xmlns:p14="http://schemas.microsoft.com/office/powerpoint/2010/main" val="26163151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ปัจจัยที่ทำให้การตรวจสอบภายในประสบความสำเร็จ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ปัจจัยหลัก 4 ประการ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คุณสมบัติที่ดีของผู้ตรวจสอบภายใน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ทัศนคติในการตรวจสอบภายใน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การปฏิบัติงานตรวจสอบภายใน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ปัจจัยที่ส่งเสริมอื่น</a:t>
            </a:r>
          </a:p>
        </p:txBody>
      </p:sp>
    </p:spTree>
    <p:extLst>
      <p:ext uri="{BB962C8B-B14F-4D97-AF65-F5344CB8AC3E}">
        <p14:creationId xmlns:p14="http://schemas.microsoft.com/office/powerpoint/2010/main" val="16710974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คุณสมบัติที่ดีของผู้ตรวจสอบภายใน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คุณสมบัติทางการศึกษา ได้แก่ มีความรู้และความชำนาญเชิงวิชาการดี ด้านธุรกิจขององค์กร การวางแผนและควบคุมคุณภาพงาน  และในมาตรฐานการปฏิบัติงานวิชาชีพการตรวจสอบภายใน ชอบศึกษาหาความรู้อยู่เสมอ มีความสามารถในการสื่อสาร 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คุณสมบัติส่วนตัว ประกอบด้วย บุคลิกภาพดี มนุษยสัมพันธ์ดี ความคิดสร้างสรรค์ การเก็บรักษาความลับได้ดี การปรับปรุงและพัฒนาตนเองอยู่ตลอดเวลา มีความซื่อสัตย์สุจริต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619378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ทัศนคติในการตรวจสอบภายใน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แบ่งออกเป็น 2 ด้าน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ทัศนคติในการตรวจสอบเชิงลบ  เช่น มองเห็นว่าการปฏิบัติงานตรวจสอบภายในเป็นการแสดงบทบาทของตำรวจ ทนายความ นักสืบ หรือผู้พิพากษา ก่อให้เกิดบรรยากาศตึงเครียด ไม่เป็นมิตร หวาดระแวงกัน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ทัศนคติในการตรวจสอบเชิงบวก  มองเห็นว่าการตรวจสอบภายในเป็นการแสดงบทบาทของที่ปรึกษา ผู้ให้คำแนะนำ หรือผู้ให้บริการช่วยเหลือ  ผู้ตรวจสอบภายในจะเป็นผู้ให้คำแนะนำ ให้ความรู้ ค้นคว้าหาคำตอบ</a:t>
            </a:r>
          </a:p>
        </p:txBody>
      </p:sp>
    </p:spTree>
    <p:extLst>
      <p:ext uri="{BB962C8B-B14F-4D97-AF65-F5344CB8AC3E}">
        <p14:creationId xmlns:p14="http://schemas.microsoft.com/office/powerpoint/2010/main" val="21991310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การปฏิบัติงานตรวจสอบภายใน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กฎพื้นฐาน 4 ประการ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การตรวจสอบต้องตอบสนองความต้องการของลูกค้า ได้แก่ ผู้รับตรวจ หัวหน้าหน่วยงานตรวจสอบ และองค์กร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ผู้ตรวจสอบภายในต้องมีความรู้ ทักษะ ความสามารถ ความชำนาญงาน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การตรวจสอบภายในต้องวัดผลการดำเนินงานจริงเปรียบเทียบกับเกณฑ์ในการตรวจสอบ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ข้อสรุปผลการตรวจสอบต้องมาจากข้อเท็จจริงหรือหลักฐานถูกต้อง </a:t>
            </a:r>
          </a:p>
        </p:txBody>
      </p:sp>
    </p:spTree>
    <p:extLst>
      <p:ext uri="{BB962C8B-B14F-4D97-AF65-F5344CB8AC3E}">
        <p14:creationId xmlns:p14="http://schemas.microsoft.com/office/powerpoint/2010/main" val="2403223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ปัจจัยที่ส่งเสริมอื่น</a:t>
            </a:r>
            <a:b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ฝ่ายบริหาร ต้องกำหนดนโยบายและให้การสนับสนุนอย่างจริงจัง แก่หน่วยงานตรวจสอบภายใน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หน่วยงานตรวจสอบภายในต้องมีระบบงานและการบริหารที่ดี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ความเข้าใจและยอมรับของผู้รับตรวจ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ผู้ตรวจสอบภายในควรได้หลักฐานการตรวจสอบที่ถูกต้อง ครบถ้วน เชื่อถือได้ และเพียงพอต่อการสรุปผลการตรวจสอบ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5. รายงานการตรวจสอบและข้อเสนอแนะเป็นที่ยอมรับของทุกฝ่ายที่เกี่ยวข้อง</a:t>
            </a:r>
          </a:p>
          <a:p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6. การติดตามผลการตรวจสอบภายหลังการตรวจสอบแล้วอย่างต่อเนื่องและอย่างจริงจังของผู้บริหารและผู้ตรวจสอบภายใน</a:t>
            </a:r>
          </a:p>
        </p:txBody>
      </p:sp>
    </p:spTree>
    <p:extLst>
      <p:ext uri="{BB962C8B-B14F-4D97-AF65-F5344CB8AC3E}">
        <p14:creationId xmlns:p14="http://schemas.microsoft.com/office/powerpoint/2010/main" val="166900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ประวัติศาสตร์ของการตรวจสอบ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แบ่งเป็น 4 ยุค ได้แก่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1. ยุคโบราณ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2. ยุคกลาง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3. ยุคการปฏิวัติอุตสาหกรรม</a:t>
            </a:r>
          </a:p>
          <a:p>
            <a:r>
              <a:rPr lang="th-TH" sz="3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4. ยุคปัจจุบัน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3600" b="1" dirty="0">
                <a:latin typeface="Cordia New" panose="020B0304020202020204" pitchFamily="34" charset="-34"/>
              </a:rPr>
              <a:t>จันทนา สาขากร </a:t>
            </a:r>
            <a:r>
              <a:rPr lang="th-TH" sz="3600" b="1" dirty="0" err="1">
                <a:latin typeface="Cordia New" panose="020B0304020202020204" pitchFamily="34" charset="-34"/>
              </a:rPr>
              <a:t>ศิลป</a:t>
            </a:r>
            <a:r>
              <a:rPr lang="th-TH" sz="3600" b="1" dirty="0">
                <a:latin typeface="Cordia New" panose="020B0304020202020204" pitchFamily="34" charset="-34"/>
              </a:rPr>
              <a:t>พร ศรีจั่นเพชร</a:t>
            </a:r>
          </a:p>
          <a:p>
            <a:endParaRPr lang="th-TH" sz="3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864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4141</Words>
  <Application>Microsoft Office PowerPoint</Application>
  <PresentationFormat>Widescreen</PresentationFormat>
  <Paragraphs>528</Paragraphs>
  <Slides>85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1" baseType="lpstr">
      <vt:lpstr>Angsana New</vt:lpstr>
      <vt:lpstr>Arial</vt:lpstr>
      <vt:lpstr>Calibri</vt:lpstr>
      <vt:lpstr>Calibri Light</vt:lpstr>
      <vt:lpstr>Cordia New</vt:lpstr>
      <vt:lpstr>Office Theme</vt:lpstr>
      <vt:lpstr>บทที่ 4 การตรวจสอบภายใน</vt:lpstr>
      <vt:lpstr>ความหมายของการตรวจสอบภายใน</vt:lpstr>
      <vt:lpstr>สถาบันวิชาชีพ</vt:lpstr>
      <vt:lpstr>บริการให้ความเชื่อมั่น (Assurance service)</vt:lpstr>
      <vt:lpstr>บริการให้คำปรึกษา (Consulting service)</vt:lpstr>
      <vt:lpstr>สถาบันกำกับดูแล</vt:lpstr>
      <vt:lpstr>การตรวจสอบภายในภาครัฐ</vt:lpstr>
      <vt:lpstr>พัฒนาการของการตรวจสอบภายใน</vt:lpstr>
      <vt:lpstr>ประวัติศาสตร์ของการตรวจสอบ</vt:lpstr>
      <vt:lpstr>1. ยุคโบราณ </vt:lpstr>
      <vt:lpstr>2. ยุคกลาง </vt:lpstr>
      <vt:lpstr>3. ยุคการปฏิวัติอุตสาหกรรม</vt:lpstr>
      <vt:lpstr>4. ยุคปัจจุบัน</vt:lpstr>
      <vt:lpstr>พัฒนาการของการตรวจสอบภายใน</vt:lpstr>
      <vt:lpstr>1. พัฒนาการของการตรวจสอบภายในของประเทศสหรัฐอเมริกา</vt:lpstr>
      <vt:lpstr>PowerPoint Presentation</vt:lpstr>
      <vt:lpstr>PowerPoint Presentation</vt:lpstr>
      <vt:lpstr>PowerPoint Presentation</vt:lpstr>
      <vt:lpstr>PowerPoint Presentation</vt:lpstr>
      <vt:lpstr>พัฒนาการของการตรวจสอบภายในของประเทศไทย</vt:lpstr>
      <vt:lpstr>1. พัฒนาการของการตรวจสอบภายในของประเทศไทยในภาครัฐหรือส่วนราชการ </vt:lpstr>
      <vt:lpstr>PowerPoint Presentation</vt:lpstr>
      <vt:lpstr>2. พัฒนาการของการตรวจสอบภายในของประเทศไทยในภาคเอกชน </vt:lpstr>
      <vt:lpstr>PowerPoint Presentation</vt:lpstr>
      <vt:lpstr>วัตถุประสงค์ของการตรวจสอบภายใน</vt:lpstr>
      <vt:lpstr>ความเสี่ยงและการบริหารความเสี่ยง</vt:lpstr>
      <vt:lpstr>การควบคุม</vt:lpstr>
      <vt:lpstr>การกำกับดูแล</vt:lpstr>
      <vt:lpstr>วัตถุประสงค์ของการตรวจสอบภายในภาครัฐ</vt:lpstr>
      <vt:lpstr>พัฒนาการของวัตถุประสงค์ของการตรวจสอบภายใน</vt:lpstr>
      <vt:lpstr>1. ช่วงที่ 1 ก่อน พ.ศ. 2515</vt:lpstr>
      <vt:lpstr>2.  ช่วงที่ 2 ระหว่างพ.ศ. 2515 -2541</vt:lpstr>
      <vt:lpstr>3. ช่วงที่ 3 ระหว่างพ.ศ. 2542-2550 </vt:lpstr>
      <vt:lpstr>4. ช่วงที่ 4 ระหว่าง พ.ศ. 2551 จนถึงปัจจุบัน </vt:lpstr>
      <vt:lpstr>การบริหารความเสี่ยง</vt:lpstr>
      <vt:lpstr>2. การประเมินความเสี่ยงที่อาจเกิดขึ้นกับองค์กรในทุกด้าน</vt:lpstr>
      <vt:lpstr>สิ่งที่ผู้ตรวจสอบภายในควรพิจารณาในการบริหารความเสี่ยง</vt:lpstr>
      <vt:lpstr>ประโยชน์ที่องค์กรจะได้รับจากการบริหารความเสี่ยง</vt:lpstr>
      <vt:lpstr>การควบคุม</vt:lpstr>
      <vt:lpstr>สิ่งที่ผู้ตรวจสอบภายในควรพิจารณาในการประเมินการควบคุม</vt:lpstr>
      <vt:lpstr>ประโยชน์ที่องค์กรจะได้รับจากงานประเภทการควบคุม</vt:lpstr>
      <vt:lpstr>การกำกับดูแล</vt:lpstr>
      <vt:lpstr>2. การมีส่วนช่วยให้เกิดกระบวนการกำกับดูแลในองค์กร โดยการประเมินและปรับปรุงกระบวนการ </vt:lpstr>
      <vt:lpstr>ประเภทของการตรวจสอบภายใน</vt:lpstr>
      <vt:lpstr>1. การตรวจสอบทางการเงิน </vt:lpstr>
      <vt:lpstr>2. การตรวจสอบการปฏิบัติการ</vt:lpstr>
      <vt:lpstr>2. การตรวจสอบการปฏิบัติการ</vt:lpstr>
      <vt:lpstr>1. การตรวจสอบการจัดองค์การ</vt:lpstr>
      <vt:lpstr>2. การตรวจสอบระบบงาน</vt:lpstr>
      <vt:lpstr>3. การตรวจสอบหน้าที่ของงาน</vt:lpstr>
      <vt:lpstr>4. การตรวจสอบโครงการ </vt:lpstr>
      <vt:lpstr>3. การตรวจสอบการบริหาร </vt:lpstr>
      <vt:lpstr>4. การตรวจสอบการปฏิบัติตามข้อกำหนด </vt:lpstr>
      <vt:lpstr>5. การตรวจสอบเทคโนโลยีสารสนเทศ</vt:lpstr>
      <vt:lpstr>6. การตรวจสอบพิเศษ</vt:lpstr>
      <vt:lpstr>7. การตรวจสอบอื่น</vt:lpstr>
      <vt:lpstr>ความแตกต่างระหว่างการตรวจสอบภายในกับการสอบบัญชี</vt:lpstr>
      <vt:lpstr>1. วัตถุประสงค์ของการตรวจสอบ</vt:lpstr>
      <vt:lpstr>2. ผู้ได้รับประโยชน์</vt:lpstr>
      <vt:lpstr>3. ระดับของความเป็นอิสระ</vt:lpstr>
      <vt:lpstr>4. การควบคุมภายในที่สนใจ</vt:lpstr>
      <vt:lpstr>5. ปริมาณงานและเวลาที่ใช้ในการปฏิบัติงานตรวจสอบ</vt:lpstr>
      <vt:lpstr>6. แผนงานการตรวจสอบ</vt:lpstr>
      <vt:lpstr>7. สถานภาพของผู้ตรวจสอบ</vt:lpstr>
      <vt:lpstr>8. ประเภทของการตรวจสอบ</vt:lpstr>
      <vt:lpstr>9. ใบอนุญาตของผู้ประกอบวิชาชีพการตรวจสอบตามกฎหมาย</vt:lpstr>
      <vt:lpstr>10. ผู้ปฏิบัติงานตรวจสอบ</vt:lpstr>
      <vt:lpstr>11. รายงานผลการตรวจสอบ</vt:lpstr>
      <vt:lpstr>12. มาตรฐานการปฏิบัติงานกำหนดโดย</vt:lpstr>
      <vt:lpstr>13. การบังคับใช้ตามกฎหมาย</vt:lpstr>
      <vt:lpstr>13. การนำมาใช้ในองค์กรภาคเอกชน</vt:lpstr>
      <vt:lpstr>สถาบันที่เกี่ยวข้องกับการตรวจสอบภายใน</vt:lpstr>
      <vt:lpstr>1. สถาบันกำกับดูแล </vt:lpstr>
      <vt:lpstr>2. สถาบันวิชาชีพหรือองค์กรวิชาชีพ</vt:lpstr>
      <vt:lpstr>2. สถาบันวิชาชีพหรือองค์กรวิชาชีพ</vt:lpstr>
      <vt:lpstr>สถาบันวิชาชีพในประเทศสหรัฐอเมริกา</vt:lpstr>
      <vt:lpstr>สถาบันวิชาชีพตรวจสอบภายใน แบ่งเป็น 2 ระดับ </vt:lpstr>
      <vt:lpstr>สมาคมผู้ตรวจสอบภายในสากลสหรัฐอเมริกา </vt:lpstr>
      <vt:lpstr>สมาคมผู้ตรวจสอบภายในแห่งประเทศไทย </vt:lpstr>
      <vt:lpstr>วัตถุประสงค์หลักของสมาคมผู้ตรวจสอบภายในแห่งประเทศไทย</vt:lpstr>
      <vt:lpstr>ปัจจัยที่ทำให้การตรวจสอบภายในประสบความสำเร็จ</vt:lpstr>
      <vt:lpstr>1. คุณสมบัติที่ดีของผู้ตรวจสอบภายใน</vt:lpstr>
      <vt:lpstr>2. ทัศนคติในการตรวจสอบภายใน </vt:lpstr>
      <vt:lpstr>3. การปฏิบัติงานตรวจสอบภายใน</vt:lpstr>
      <vt:lpstr>4. ปัจจัยที่ส่งเสริมอื่น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บทที่ 4 การตรวจสอบภายใน</dc:title>
  <dc:creator>FMS-xxx</dc:creator>
  <cp:lastModifiedBy>Classroom-</cp:lastModifiedBy>
  <cp:revision>115</cp:revision>
  <dcterms:created xsi:type="dcterms:W3CDTF">2020-02-04T00:53:01Z</dcterms:created>
  <dcterms:modified xsi:type="dcterms:W3CDTF">2026-08-10T06:04:33Z</dcterms:modified>
</cp:coreProperties>
</file>