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9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C2FA1-8DC7-4180-9FBC-E8E4CD312EF9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27049-29B5-4A28-BB3A-D959E989E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44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15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40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821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189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44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81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663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59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9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82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09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85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06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84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69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7049-29B5-4A28-BB3A-D959E989E6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52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86A4C9A-A5DF-4170-916F-633A263D43D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D558FB-B9FD-447D-AA5C-6DA84DBFB0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th-TH" sz="3600" b="1" dirty="0">
                <a:solidFill>
                  <a:srgbClr val="C00000"/>
                </a:solidFill>
                <a:ea typeface="Times New Roman"/>
                <a:cs typeface="+mn-cs"/>
              </a:rPr>
              <a:t>บทที่ </a:t>
            </a:r>
            <a:r>
              <a:rPr lang="en-US" sz="3600" b="1" dirty="0">
                <a:solidFill>
                  <a:srgbClr val="C00000"/>
                </a:solidFill>
                <a:effectLst/>
                <a:latin typeface="Cordia New"/>
                <a:ea typeface="Times New Roman"/>
                <a:cs typeface="+mn-cs"/>
              </a:rPr>
              <a:t>3</a:t>
            </a:r>
            <a:br>
              <a:rPr lang="en-US" sz="3600" b="1" dirty="0">
                <a:solidFill>
                  <a:srgbClr val="C00000"/>
                </a:solidFill>
                <a:ea typeface="Times New Roman"/>
                <a:cs typeface="+mn-cs"/>
              </a:rPr>
            </a:br>
            <a:r>
              <a:rPr lang="th-TH" sz="3600" b="1" dirty="0">
                <a:solidFill>
                  <a:srgbClr val="C00000"/>
                </a:solidFill>
                <a:ea typeface="Times New Roman"/>
                <a:cs typeface="+mn-cs"/>
              </a:rPr>
              <a:t>ทฤษฎีและแนวคิดในการพัฒนาบุคลิกภาพ</a:t>
            </a:r>
            <a:br>
              <a:rPr lang="en-US" sz="3600" b="1" dirty="0">
                <a:solidFill>
                  <a:srgbClr val="C00000"/>
                </a:solidFill>
                <a:ea typeface="Times New Roman"/>
                <a:cs typeface="+mn-cs"/>
              </a:rPr>
            </a:br>
            <a:r>
              <a:rPr lang="th-TH" sz="3600" b="1" dirty="0">
                <a:solidFill>
                  <a:srgbClr val="C00000"/>
                </a:solidFill>
                <a:ea typeface="Times New Roman"/>
                <a:cs typeface="+mn-cs"/>
              </a:rPr>
              <a:t>เพื่องานประชาสัมพันธ์และการสื่อสารองค์กร</a:t>
            </a:r>
            <a:br>
              <a:rPr lang="en-US" sz="2000" dirty="0">
                <a:ea typeface="Times New Roman"/>
                <a:cs typeface="Cordia New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7704" y="1700808"/>
            <a:ext cx="6766520" cy="4674114"/>
          </a:xfrm>
        </p:spPr>
        <p:txBody>
          <a:bodyPr>
            <a:normAutofit/>
          </a:bodyPr>
          <a:lstStyle/>
          <a:p>
            <a:pPr algn="thaiDist">
              <a:spcBef>
                <a:spcPts val="0"/>
              </a:spcBef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	</a:t>
            </a:r>
          </a:p>
          <a:p>
            <a:pPr algn="thaiDist">
              <a:spcBef>
                <a:spcPts val="0"/>
              </a:spcBef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	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ในบทนี้ได้แบ่งมุมมองของทฤษฎีและแนวคิดที่เกี่ยวกับ บุคลิกภาพออกเป็น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3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กลุ่ม  ได้แก่ 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ea typeface="Times New Roman"/>
              <a:cs typeface="Cordia New" pitchFamily="34" charset="-34"/>
            </a:endParaRPr>
          </a:p>
          <a:p>
            <a:pPr algn="thaiDist">
              <a:spcBef>
                <a:spcPts val="0"/>
              </a:spcBef>
            </a:pP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1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) มุมมองด้านจิตวิเคราะห์ 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Psychoanalytic Perspective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) 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ea typeface="Times New Roman"/>
              <a:cs typeface="Cordia New" pitchFamily="34" charset="-34"/>
            </a:endParaRPr>
          </a:p>
          <a:p>
            <a:pPr algn="thaiDist">
              <a:spcBef>
                <a:spcPts val="0"/>
              </a:spcBef>
            </a:pP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2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) มุมมองด้านลักษณะนิสัย 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Trait Perspective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)  และ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ea typeface="Times New Roman"/>
              <a:cs typeface="Cordia New" pitchFamily="34" charset="-34"/>
            </a:endParaRPr>
          </a:p>
          <a:p>
            <a:pPr algn="thaiDist">
              <a:spcBef>
                <a:spcPts val="0"/>
              </a:spcBef>
            </a:pP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3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) มุมมองด้านมนุษยนิยม 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Humanistic Perspective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ea typeface="Times New Roman"/>
                <a:cs typeface="Cordia New" pitchFamily="34" charset="-34"/>
              </a:rPr>
              <a:t>) 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ea typeface="Times New Roman"/>
              <a:cs typeface="Cordia New" pitchFamily="34" charset="-34"/>
            </a:endParaRPr>
          </a:p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335043"/>
            <a:ext cx="3168352" cy="177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247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467600" cy="778098"/>
          </a:xfrm>
        </p:spPr>
        <p:txBody>
          <a:bodyPr>
            <a:normAutofit fontScale="90000"/>
          </a:bodyPr>
          <a:lstStyle/>
          <a:p>
            <a:r>
              <a:rPr lang="en-US" sz="33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3.  </a:t>
            </a:r>
            <a:r>
              <a:rPr lang="th-TH" sz="33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อัลเฟรด  แอดเลอร์  (</a:t>
            </a:r>
            <a:r>
              <a:rPr lang="en-US" sz="33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Alfred Adler</a:t>
            </a:r>
            <a:r>
              <a:rPr lang="th-TH" sz="33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1268760"/>
            <a:ext cx="75608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แนวคิดที่สำคัญๆ ของแอดเลอร์ที่เกี่ยวกับบุคลิกภาพของมนุษย์มีดังนี้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(1)  ความปรารถนามีปมเด่น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Striving for Superiority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/>
              <a:t>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 ปมด้อย 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Inferiority Feelings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/>
              <a:t>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(3)  อิทธิพลของพ่อแม่ในวัยเด็ก 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Parental Behavior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077072"/>
            <a:ext cx="3433924" cy="228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688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3.  </a:t>
            </a:r>
            <a:r>
              <a:rPr lang="th-TH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อัลเฟรด  แอดเลอร์  (</a:t>
            </a:r>
            <a:r>
              <a:rPr lang="en-US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Alfred Adler</a:t>
            </a:r>
            <a:r>
              <a:rPr lang="th-TH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Adler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 ได้สรุปวิธีการเลี้ยงลูกอย่างเหมาะสม  ไว้ดังนี้  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Cloninger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, 2000, p. 117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พ่อแม่ควรสนับสนุน  ให้กำลังใจลูกในการกระทำสิ่งต่าง ๆ อย่างเหมาะสม  มากกว่า การทำโทษหรือว่ากล่าวเมื่อลูกทำในสิ่งที่ตนไม่พอใจ 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2.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พ่อแม่สามารถเป็นคนเคร่งครัดกับเรื่องระเบียบวินัยได้  แต่ไม่ควรออกคำสั่งเสมือนว่าลูกเป็นผู้ใต้บังคับบัญชาตน</a:t>
            </a:r>
          </a:p>
          <a:p>
            <a:pPr marL="0" indent="0">
              <a:buNone/>
            </a:pP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3. พ่อแม่ควรเอาใจใส่  และเคารพในความคิดเห็นหรือการตัดสินใจของลูก  ถ้าสิ่ง ๆ นั้นเป็นสิ่งที่ไม่ผิดและไม่สร้างความเดือดร้อนให้แก่ใคร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645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3.  </a:t>
            </a: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อัลเฟรด  แอดเลอร์  (</a:t>
            </a:r>
            <a:r>
              <a:rPr lang="en-US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Alfred Adler</a:t>
            </a: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4.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พ่อแม่ควรเน้นการมีส่วนร่วม  คือให้ลูกได้มีส่วนร่วมในกิจกรรมต่าง ๆ ของพ่อและแม่ </a:t>
            </a:r>
          </a:p>
          <a:p>
            <a:pPr marL="0" indent="0">
              <a:buNone/>
            </a:pP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5. 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อย่าให้ความสนใจกับลูกมากเกินไป  เพราะเขาอาจจะรู้สึกอึดอัดและไม่มั่นใจในการ ทำกิจกรรมต่าง ๆ ด้วยตนเอง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6.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ควรตระหนักไว้ว่า  การกระทำสำคัญกว่าคำพูด  ดังนั้น จงสั่งสอนลูกโดยเป็นต้นแบบที่ดีให้เขาเห็นมากกว่าสั่งสอนแต่เพียงทางวาจา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        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              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7. 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อย่าแสดงความเห็นใจหรือสงสารลูกมากเกินไป  มิเช่นนั้นเขาอาจจะเป็นคนไม่เข้มแข็ง 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01915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3.  </a:t>
            </a:r>
            <a:r>
              <a:rPr lang="th-TH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อัลเฟรด  แอดเลอร์  (</a:t>
            </a:r>
            <a:r>
              <a:rPr lang="en-US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Alfred Adler</a:t>
            </a:r>
            <a:r>
              <a:rPr lang="th-TH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645024"/>
            <a:ext cx="3750479" cy="2495773"/>
          </a:xfrm>
        </p:spPr>
      </p:pic>
      <p:sp>
        <p:nvSpPr>
          <p:cNvPr id="5" name="TextBox 4"/>
          <p:cNvSpPr txBox="1"/>
          <p:nvPr/>
        </p:nvSpPr>
        <p:spPr>
          <a:xfrm>
            <a:off x="755576" y="2348880"/>
            <a:ext cx="7200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ลูกคนโต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first-born child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ลูกคนที่สอง  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(Second-born Child) </a:t>
            </a:r>
          </a:p>
          <a:p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ลูกคนเล็ก 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Youngest Child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ลูกคนเดียว  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Only Child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83835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4.  แอริค เอช แอริคสัน (</a:t>
            </a:r>
            <a:r>
              <a:rPr lang="en-US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Erik H. Erikson</a:t>
            </a:r>
            <a:r>
              <a:rPr lang="th-TH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  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931224" cy="55446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ทฤษฎีพัฒนาการด้านจิตสังคม 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Psychosocial Stage)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ได้แบ่งพัฒนาการของชีวิต มนุษย์ตั้งแต่แรกเกิดจนเข้าสู่วัยสูงอายุเป็น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8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ขั้นตอน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(1) 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ขั้นความไว้วางใจกับไม่ไว้วางใจ 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Trust vs. Mistrust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(2)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ขั้นความรู้สึกเป็นอิสระกับความละอายและไม่แน่ใจ  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Autonomy vs. Shame and Doubt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3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 ขั้นความคิดริเริ่มกับความรู้สึกผิด  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Initiative vs. Guilt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4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 ขั้นระยะเอาการเอางานกับปมด้อย 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Industry vs. Inferiority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5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ขั้นการพบอัตลักษณ์แห่งตนกับการไม่เข้าใจตนเอง 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Identity vs. Identity Confusion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(6)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ขั้นความใกล้ชิดสนิทสนมกับความเปล่าเปลี่ยว 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Intimacy vs. Isolation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7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ขั้นการบำรุงส่งเสริมผู้อื่นกับการพะวงเฉพาะตน (</a:t>
            </a:r>
            <a:r>
              <a:rPr lang="en-US" sz="2800" dirty="0" err="1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Generativity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 vs. Self-absorption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8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 ขั้นความรู้สึกมั่นคงกับความรู้สึกสิ้นหวัง  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Integrity vs. Despair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62223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5. </a:t>
            </a:r>
            <a:r>
              <a:rPr lang="th-TH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คาเรน ฮอร์นาย (</a:t>
            </a:r>
            <a: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Karen Horney</a:t>
            </a:r>
            <a:r>
              <a:rPr lang="th-TH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ฮอร์นายให้ความเห็นว่า จะจัดการกับปัญหาตามพื้นฐานของความวิตกกังวลและอาการ ทางจิต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โดยแบ่งบุคลิกภาพของคนออกเป็น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3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ประเภท (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Cloninger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, 2000, pp. 168-170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 ดังนี้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1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บุคลิกภาพแบบยอมทำตาม 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Moving toward People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2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)   บุคลิกภาพแบบก้าวร้าว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Moving against People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) 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3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 บุคลิกภาพแบบเหินห่าง (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Moving away from People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941168"/>
            <a:ext cx="2433072" cy="139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860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1210146"/>
          </a:xfrm>
        </p:spPr>
        <p:txBody>
          <a:bodyPr>
            <a:normAutofit/>
          </a:bodyPr>
          <a:lstStyle/>
          <a:p>
            <a:pPr algn="ctr"/>
            <a:r>
              <a:rPr lang="th-TH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กลุ่มที่ 2 มุมมองด้านลักษณะนิสัย </a:t>
            </a:r>
            <a:b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</a:br>
            <a:r>
              <a:rPr lang="th-TH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Trait Perspective</a:t>
            </a:r>
            <a:r>
              <a:rPr lang="th-TH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32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ทฤษฎีและแนวคิดด้านลักษณะนิสัยที่เกี่ยวกับบุคลิกภาพในส่วนนี้ประกอบไปด้วยทฤษฎีของ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กอร์ดอน เอ็ม อัลล์พอร์ท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Gordon M.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Allport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และแนวคิดของ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ฮันส์ ไอแซงค์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Hans J.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Eysenck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กอร์ดอน เอ็ม อัลล์พอร์ท 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Gordon M. </a:t>
            </a:r>
            <a:r>
              <a:rPr lang="en-US" sz="2800" b="1" dirty="0" err="1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Allport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อัลล์พอร์ทแบ่งลักษณะนิสัยที่เกี่ยวข้องกับบุคลิกภาพออกเป็น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3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ลักษณะ  ดังนี้ (Cloninger, 2000, pp. 211-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212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(1)  Central Traits</a:t>
            </a:r>
            <a:endParaRPr lang="en-US" sz="2800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(2) Secondary Traits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(3) Cardinal Traits</a:t>
            </a:r>
            <a:r>
              <a:rPr lang="th-TH" sz="2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 </a:t>
            </a:r>
            <a:endParaRPr lang="en-US" sz="2800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17279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2.</a:t>
            </a:r>
            <a:r>
              <a:rPr lang="th-TH" sz="32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ฮันส์ ไอแซงค์ (</a:t>
            </a:r>
            <a: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Hans J. </a:t>
            </a:r>
            <a:r>
              <a:rPr lang="en-US" sz="3200" b="1" dirty="0" err="1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Eysenck</a:t>
            </a:r>
            <a:r>
              <a:rPr lang="th-TH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 </a:t>
            </a:r>
            <a:b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075240" cy="53285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ไอแซงค์ได้ factor ที่สำคัญ 2 ปัจจัย คือ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E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xtraversion/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I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ntroversion 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กับ 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S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tability/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N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euroticism    จึงนำมาสรุปเป็นแนวคิดในการอธิบายบุคลิกภาพของคนออกเป็น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มิติใหญ่ ดังนี้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(1) E</a:t>
            </a:r>
            <a:r>
              <a:rPr lang="th-TH" sz="2800" dirty="0">
                <a:solidFill>
                  <a:srgbClr val="C00000"/>
                </a:solidFill>
              </a:rPr>
              <a:t>xtraversion/</a:t>
            </a:r>
            <a:r>
              <a:rPr lang="en-US" sz="2800" dirty="0">
                <a:solidFill>
                  <a:srgbClr val="C00000"/>
                </a:solidFill>
              </a:rPr>
              <a:t>I</a:t>
            </a:r>
            <a:r>
              <a:rPr lang="th-TH" sz="2800" dirty="0">
                <a:solidFill>
                  <a:srgbClr val="C00000"/>
                </a:solidFill>
              </a:rPr>
              <a:t>ntroversion  (แสดงตัว/เก็บตัว</a:t>
            </a:r>
            <a:r>
              <a:rPr lang="en-US" sz="2800" dirty="0">
                <a:solidFill>
                  <a:srgbClr val="C00000"/>
                </a:solidFill>
              </a:rPr>
              <a:t>)</a:t>
            </a:r>
            <a:r>
              <a:rPr lang="th-TH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</a:rPr>
              <a:t>	(2)</a:t>
            </a:r>
            <a:r>
              <a:rPr lang="th-TH" sz="28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</a:rPr>
              <a:t>S</a:t>
            </a:r>
            <a:r>
              <a:rPr lang="th-TH" sz="2800" dirty="0">
                <a:solidFill>
                  <a:srgbClr val="C00000"/>
                </a:solidFill>
              </a:rPr>
              <a:t>tability/</a:t>
            </a:r>
            <a:r>
              <a:rPr lang="en-US" sz="2800" dirty="0">
                <a:solidFill>
                  <a:srgbClr val="C00000"/>
                </a:solidFill>
              </a:rPr>
              <a:t>N</a:t>
            </a:r>
            <a:r>
              <a:rPr lang="th-TH" sz="2800" dirty="0">
                <a:solidFill>
                  <a:srgbClr val="C00000"/>
                </a:solidFill>
              </a:rPr>
              <a:t>euroticism    (ความมั่นคงทางอารมณ์/เจ้าอารมณ์</a:t>
            </a:r>
            <a:r>
              <a:rPr lang="en-US" sz="2800" dirty="0">
                <a:solidFill>
                  <a:srgbClr val="C00000"/>
                </a:solidFill>
              </a:rPr>
              <a:t>)</a:t>
            </a:r>
            <a:endParaRPr lang="en-US" sz="2800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581128"/>
            <a:ext cx="2601640" cy="1948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845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h-TH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กลุ่มที่ </a:t>
            </a:r>
            <a:r>
              <a:rPr lang="en-US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3  </a:t>
            </a:r>
            <a:r>
              <a:rPr lang="th-TH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มุมมองด้านมนุษยนิยม </a:t>
            </a:r>
            <a:br>
              <a:rPr lang="en-US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</a:br>
            <a:r>
              <a:rPr lang="th-TH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Humanistic Perspective</a:t>
            </a:r>
            <a:r>
              <a:rPr lang="th-TH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96944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อับราฮัม มาสโลว์ 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Abraham Maslow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th-TH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ทฤษฎีที่สำคัญของมาสโลว์  คือ </a:t>
            </a:r>
            <a:r>
              <a:rPr lang="th-TH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ทฤษฎีลำดับขั้นแรงจูงใจ (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Maslow’s Hierarchical Theory of Motivation</a:t>
            </a:r>
            <a:r>
              <a:rPr lang="th-TH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r>
              <a:rPr lang="th-TH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โดยเขาได้อธิบายไว้ว่า  มนุษย์มีแรงจูงใจที่เป็นขั้นตอน  ตั้งแต่ขั้นต่ำจน ถึงขั้นสูง  มีทั้งหมด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5 </a:t>
            </a:r>
            <a:r>
              <a:rPr lang="th-TH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ขั้นตอน  โดยแรงจูงใจในลำดับต้นต้องได้รับการตอบสนองก่อนแรงจูงใจ ลำดับสูงจึงพัฒนาตามมา  (ศรีเรือน  แก้วกังวาล,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2551</a:t>
            </a:r>
            <a:r>
              <a:rPr lang="th-TH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6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(1)  ความต้องการทางกายภาพ (</a:t>
            </a:r>
            <a:r>
              <a:rPr lang="en-US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Physiological Needs</a:t>
            </a:r>
            <a:r>
              <a:rPr lang="th-TH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6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(2) </a:t>
            </a:r>
            <a:r>
              <a:rPr lang="th-TH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ความต้องการความมั่นคงปลอดภัย  (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Safety Needs</a:t>
            </a:r>
            <a:r>
              <a:rPr lang="th-TH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6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(3) </a:t>
            </a:r>
            <a:r>
              <a:rPr lang="th-TH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ความต้องการความรักและการเป็นเจ้าของ</a:t>
            </a:r>
            <a:r>
              <a:rPr lang="en-US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 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	     (Belonging and Love  Needs)  </a:t>
            </a:r>
          </a:p>
          <a:p>
            <a:pPr marL="0" indent="0">
              <a:buNone/>
            </a:pPr>
            <a:r>
              <a:rPr lang="en-US" sz="26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(4)  </a:t>
            </a:r>
            <a:r>
              <a:rPr lang="th-TH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ความต้องการความเคารพนับถือ (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Esteem Needs</a:t>
            </a:r>
            <a:r>
              <a:rPr lang="th-TH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6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(5) </a:t>
            </a:r>
            <a:r>
              <a:rPr lang="th-TH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 ความสมบูรณ์ของชีวิต</a:t>
            </a:r>
            <a:r>
              <a:rPr lang="en-US" sz="2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 (Needs for  Self  Actualization) </a:t>
            </a:r>
            <a:r>
              <a:rPr lang="en-US" sz="2800" b="1" dirty="0"/>
              <a:t> 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56679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075240" cy="612068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2.  </a:t>
            </a:r>
            <a:r>
              <a:rPr lang="th-TH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คาร์ล โรเจอร์ (</a:t>
            </a:r>
            <a:r>
              <a:rPr lang="en-US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Carl Rogers</a:t>
            </a:r>
            <a:r>
              <a:rPr lang="th-TH" sz="32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 </a:t>
            </a:r>
            <a:endParaRPr lang="en-US" sz="32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th-TH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ทฤษฎีที่สำคัญของโรเจอร์ในการพัฒนาบุคลิกภาพของมนุษย์คือ </a:t>
            </a:r>
            <a:r>
              <a:rPr lang="th-TH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ทฤษฎีตัวตน (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Self theory</a:t>
            </a:r>
            <a:r>
              <a:rPr lang="th-TH" sz="2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r>
              <a:rPr lang="th-TH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โดยมองว่ามนุษย์ทุกคนมีตัวตน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3 </a:t>
            </a:r>
            <a:r>
              <a:rPr lang="th-TH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แบบ  ได้แก่ (ศรีเรือน  แก้วกังวาล,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2551, </a:t>
            </a:r>
            <a:r>
              <a:rPr lang="th-TH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หน้า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143</a:t>
            </a:r>
            <a:r>
              <a:rPr lang="th-TH" sz="26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6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1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 ตนที่ตนมองเห็น  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Self Concept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 ตนตามที่เป็นจริง 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Real Self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3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 ตนตามอุดมคติ 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Ideal Self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03" y="3861048"/>
            <a:ext cx="2115784" cy="222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280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354162"/>
          </a:xfrm>
        </p:spPr>
        <p:txBody>
          <a:bodyPr>
            <a:normAutofit fontScale="90000"/>
          </a:bodyPr>
          <a:lstStyle/>
          <a:p>
            <a:pPr algn="ctr"/>
            <a:r>
              <a:rPr lang="th-TH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กลุ่มที่ </a:t>
            </a:r>
            <a:r>
              <a:rPr lang="en-US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1 </a:t>
            </a:r>
            <a:r>
              <a:rPr lang="th-TH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มุมมองด้านจิตวิเคราะห์ </a:t>
            </a:r>
            <a:br>
              <a:rPr lang="en-US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</a:br>
            <a:r>
              <a:rPr lang="th-TH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Psychoanalytic Perspective</a:t>
            </a:r>
            <a:r>
              <a:rPr lang="th-TH" sz="36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600200"/>
            <a:ext cx="7241232" cy="48737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ทฤษฎีและแนวคิดจิตวิเคราะห์ที่นำเสนอในกลุ่มนี้ประกอบไปด้วยนักทฤษฎีต่าง ๆ ได้แก่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1</a:t>
            </a: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 ซิกมันด์ ฟรอยด์ (</a:t>
            </a:r>
            <a:r>
              <a:rPr lang="en-US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Sigmund Freud</a:t>
            </a: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  </a:t>
            </a:r>
            <a:endParaRPr lang="en-US" sz="2800" b="1" dirty="0">
              <a:solidFill>
                <a:srgbClr val="FF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คาร์ล กุสตาฟ จุง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Carl Gustav Jung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3</a:t>
            </a: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 อัลเฟรด แอดเลอร์ (</a:t>
            </a:r>
            <a:r>
              <a:rPr lang="en-US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Alfred Adler</a:t>
            </a: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  </a:t>
            </a:r>
            <a:endParaRPr lang="en-US" sz="2800" b="1" dirty="0">
              <a:solidFill>
                <a:srgbClr val="FF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4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แอริค เอช แอริคสัน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Erik H. Erikson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และ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5</a:t>
            </a: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 คาร์เรน ฮอร์นาย (</a:t>
            </a:r>
            <a:r>
              <a:rPr lang="en-US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Karen Horney</a:t>
            </a:r>
            <a:r>
              <a:rPr lang="th-TH" sz="28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rgbClr val="FF000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770395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76672"/>
            <a:ext cx="5319165" cy="3548881"/>
          </a:xfrm>
        </p:spPr>
      </p:pic>
      <p:sp>
        <p:nvSpPr>
          <p:cNvPr id="5" name="TextBox 4"/>
          <p:cNvSpPr txBox="1"/>
          <p:nvPr/>
        </p:nvSpPr>
        <p:spPr>
          <a:xfrm>
            <a:off x="769842" y="4581128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4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มนุษย์ทุกคนต่างก็มีลักษณะนิสัยที่สลับซ้อนแตกต่างกัน  รวมถึงมีค่านิยม  ความเชื่อ  และทัศนคติที่แตกต่างกัน  แต่มนุษย์สามารถดำเนินชีวิตในสังคมร่วมกันอย่างมีความสุขได้หากต่างคนต่างเข้าใจถึงความแตกต่างนั้น ๆ 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endParaRPr lang="th-TH" sz="24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algn="ctr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--- The End ---</a:t>
            </a:r>
          </a:p>
        </p:txBody>
      </p:sp>
    </p:spTree>
    <p:extLst>
      <p:ext uri="{BB962C8B-B14F-4D97-AF65-F5344CB8AC3E}">
        <p14:creationId xmlns:p14="http://schemas.microsoft.com/office/powerpoint/2010/main" val="3260927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931224" cy="5925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ศรีเรือน แก้วกังวาล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2551,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หน้า 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13-14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)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 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ได้สรุปสาระสำคัญของแนวคิดร่วมเกี่ยวกับ บุคลิกภาพของนักคิดในกลุ่มจิตวิเคราะห์  ดังนี้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lv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ทฤษฎีและแนวคิดสามารถอธิบายประสบการณ์ในอดีตว่าส่งผลต่อบุคลิกภาพและพฤติกรรมในปัจจุบันและอนาคตอย่างไร  โดยให้ความสำคัญต่ออิทธิพลของประสบการณ์ในวัยเด็ก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2.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แนวคิดกลุ่มนี้เน้นบุคลิกภาพเชิงพัฒนา โดยเชื่อว่าบุคลิกภาพของมนุษย์มีพัฒนาการ อย่างต่อเนื่องเป็นลำดับขั้น  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3. </a:t>
            </a:r>
            <a:r>
              <a:rPr lang="th-TH" sz="2800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แนวคิดในกลุ่มนี้สามารถอธิบายพฤติกรรมที่ไร้เหตุผล หรือพฤติกรรมที่เบี่ยงเบนจาก ปกติได้ชัดเจนกว่าแนวคิดอื่น ๆ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4.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บางแนวคิดให้ความสำคัญกับสัมพันธภาพเชิงสังคม  รูปแบบของสังคม วัฒนธรรม รวมถึงพันธุกรรมในการหล่อหลอมบุคลิกภาพของบุคคล 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72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ซิกมันด์ ฟรอยด์ (</a:t>
            </a:r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Sigmund Freud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  </a:t>
            </a:r>
            <a:br>
              <a:rPr lang="en-US" sz="3200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509120"/>
            <a:ext cx="3384376" cy="1903712"/>
          </a:xfrm>
        </p:spPr>
      </p:pic>
      <p:sp>
        <p:nvSpPr>
          <p:cNvPr id="5" name="TextBox 4"/>
          <p:cNvSpPr txBox="1"/>
          <p:nvPr/>
        </p:nvSpPr>
        <p:spPr>
          <a:xfrm>
            <a:off x="683568" y="1484784"/>
            <a:ext cx="7488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แนวคิดที่สำคัญของฟรอยด์ ได้แก่ 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514350" indent="-514350">
              <a:buAutoNum type="arabicParenBoth"/>
            </a:pP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ระดับการทำงานของจิต  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Levels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of Consciousness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 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514350" indent="-514350">
              <a:buAutoNum type="arabicParenBoth"/>
            </a:pP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โครงสร้างของบุคลิกภาพ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Structures of the Personality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 และ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514350" indent="-514350">
              <a:buAutoNum type="arabicParenBoth"/>
            </a:pP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ขั้นตอนพัฒนาการบุคลิกภาพ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Stages of Psychosexual Development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92464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ซิกมันด์ ฟรอยด์ (</a:t>
            </a:r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Sigmund Freud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1.1 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ระดับการทำงานของจิต 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Levels of Consciousness)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  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ฟรอยด์ ได้แบ่งการทำงานของจิตเป็น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3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ระดับ คือ  (Cloninger, 2000, p. 37)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(1) จิตสำนึก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Conscious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(2)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จิตก่อนสำนึกหรือจิตใต้สำนึก 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Preconcious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(3)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จิตไร้สำนึก 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Unconcious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524167"/>
            <a:ext cx="1978521" cy="182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357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ซิกมันด์ ฟรอยด์ (</a:t>
            </a:r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Sigmund Freud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1.2 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โครงสร้างของบุคลิกภาพ 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Structures of the Personality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/>
              <a:t>		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Id  	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		Ego   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			Superego </a:t>
            </a:r>
          </a:p>
          <a:p>
            <a:pPr marL="0" indent="0">
              <a:buNone/>
            </a:pP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437112"/>
            <a:ext cx="4153749" cy="138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4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79208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ซิกมันด์ ฟรอยด์ (</a:t>
            </a:r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Sigmund Freud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421216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1.3 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ขั้นตอนพัฒนาการบุคลิกภาพ (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Stages of Psychosexual Development</a:t>
            </a:r>
            <a:r>
              <a:rPr lang="th-TH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ฟรอยด์แบ่งขั้นพัฒนาการของร่างกายและอารมณ์ โดยขึ้นอยู่กับความต้องการทางเพศ ออกเป็น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5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ขั้น ดังนี้ 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Hall &amp;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Lindzey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, 1981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(1) Oral Stage 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	(2) Anal Stage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(3) Phallic Stage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(4) Latency Stage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(5) Genital Stage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593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43" y="417062"/>
            <a:ext cx="7666765" cy="6056763"/>
          </a:xfrm>
        </p:spPr>
      </p:pic>
    </p:spTree>
    <p:extLst>
      <p:ext uri="{BB962C8B-B14F-4D97-AF65-F5344CB8AC3E}">
        <p14:creationId xmlns:p14="http://schemas.microsoft.com/office/powerpoint/2010/main" val="3571077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2.  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คาร์ล กุสตาฟ จุง (</a:t>
            </a:r>
            <a:r>
              <a:rPr lang="en-US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Carl Gustav Jung</a:t>
            </a:r>
            <a:r>
              <a:rPr lang="th-TH" b="1" dirty="0">
                <a:solidFill>
                  <a:srgbClr val="FF0000"/>
                </a:solidFill>
                <a:latin typeface="Cordia New" pitchFamily="34" charset="-34"/>
                <a:cs typeface="Cordia New" pitchFamily="34" charset="-34"/>
              </a:rPr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จุงได้จำแนกประเภทบุคลิกภาพของคน  โดยพิจารณาจากการที่คนเราเกี่ยวข้องกับสังคม  หรือตามลักษณะการดำเนินชีวิตเป็น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ประเภท  ดังนี้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1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บุลิกภาพแบบเปิดเผย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Extravert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(2)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บุคลิกภาพแบบเก็บตัว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Introvert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ภายหลังจุงได้เพิ่มประเภทของบุคลิกภาพแบบกลาง ๆ  (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Ambivert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) คือพวกที่แสดงออก ทั้งเปิดเผย 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Extravert)  </a:t>
            </a:r>
            <a:r>
              <a:rPr lang="th-TH" sz="2800" b="1" dirty="0">
                <a:solidFill>
                  <a:schemeClr val="accent1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และเก็บตัว  (Introvert)  ร่วมกัน 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sz="2800" b="1" dirty="0">
              <a:solidFill>
                <a:schemeClr val="accent1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51819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856</TotalTime>
  <Words>1745</Words>
  <Application>Microsoft Office PowerPoint</Application>
  <PresentationFormat>On-screen Show (4:3)</PresentationFormat>
  <Paragraphs>133</Paragraphs>
  <Slides>20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Calibri</vt:lpstr>
      <vt:lpstr>Century Schoolbook</vt:lpstr>
      <vt:lpstr>Cordia New</vt:lpstr>
      <vt:lpstr>Times New Roman</vt:lpstr>
      <vt:lpstr>Wingdings</vt:lpstr>
      <vt:lpstr>Wingdings 2</vt:lpstr>
      <vt:lpstr>Oriel</vt:lpstr>
      <vt:lpstr>บทที่ 3 ทฤษฎีและแนวคิดในการพัฒนาบุคลิกภาพ เพื่องานประชาสัมพันธ์และการสื่อสารองค์กร </vt:lpstr>
      <vt:lpstr>กลุ่มที่ 1 มุมมองด้านจิตวิเคราะห์  (Psychoanalytic Perspective)   </vt:lpstr>
      <vt:lpstr>PowerPoint Presentation</vt:lpstr>
      <vt:lpstr>1. ซิกมันด์ ฟรอยด์ (Sigmund Freud)   </vt:lpstr>
      <vt:lpstr>1. ซิกมันด์ ฟรอยด์ (Sigmund Freud)</vt:lpstr>
      <vt:lpstr>1. ซิกมันด์ ฟรอยด์ (Sigmund Freud)</vt:lpstr>
      <vt:lpstr>1. ซิกมันด์ ฟรอยด์ (Sigmund Freud)</vt:lpstr>
      <vt:lpstr>PowerPoint Presentation</vt:lpstr>
      <vt:lpstr>2.  คาร์ล กุสตาฟ จุง (Carl Gustav Jung) </vt:lpstr>
      <vt:lpstr>3.  อัลเฟรด  แอดเลอร์  (Alfred Adler) </vt:lpstr>
      <vt:lpstr>3.  อัลเฟรด  แอดเลอร์  (Alfred Adler)</vt:lpstr>
      <vt:lpstr>3.  อัลเฟรด  แอดเลอร์  (Alfred Adler)</vt:lpstr>
      <vt:lpstr>3.  อัลเฟรด  แอดเลอร์  (Alfred Adler)</vt:lpstr>
      <vt:lpstr>4.  แอริค เอช แอริคสัน (Erik H. Erikson)    </vt:lpstr>
      <vt:lpstr>5. คาเรน ฮอร์นาย (Karen Horney)   </vt:lpstr>
      <vt:lpstr>กลุ่มที่ 2 มุมมองด้านลักษณะนิสัย  (Trait Perspective)</vt:lpstr>
      <vt:lpstr>2. ฮันส์ ไอแซงค์ (Hans J. Eysenck)   </vt:lpstr>
      <vt:lpstr>กลุ่มที่ 3  มุมมองด้านมนุษยนิยม  (Humanistic Perspective)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 ทฤษฎีและแนวคิดในการพัฒนาบุคลิกภาพ เพื่องานประชาสัมพันธ์และการสื่อสารองค์กร</dc:title>
  <dc:creator>FMS00</dc:creator>
  <cp:lastModifiedBy>Somtop  Keawchuer</cp:lastModifiedBy>
  <cp:revision>23</cp:revision>
  <dcterms:created xsi:type="dcterms:W3CDTF">2017-09-07T07:39:20Z</dcterms:created>
  <dcterms:modified xsi:type="dcterms:W3CDTF">2026-02-17T06:31:44Z</dcterms:modified>
</cp:coreProperties>
</file>