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63"/>
  </p:notesMasterIdLst>
  <p:sldIdLst>
    <p:sldId id="262" r:id="rId2"/>
    <p:sldId id="355" r:id="rId3"/>
    <p:sldId id="353" r:id="rId4"/>
    <p:sldId id="356" r:id="rId5"/>
    <p:sldId id="268" r:id="rId6"/>
    <p:sldId id="418" r:id="rId7"/>
    <p:sldId id="419" r:id="rId8"/>
    <p:sldId id="272" r:id="rId9"/>
    <p:sldId id="357" r:id="rId10"/>
    <p:sldId id="256" r:id="rId11"/>
    <p:sldId id="257" r:id="rId12"/>
    <p:sldId id="367" r:id="rId13"/>
    <p:sldId id="368" r:id="rId14"/>
    <p:sldId id="369" r:id="rId15"/>
    <p:sldId id="410" r:id="rId16"/>
    <p:sldId id="375" r:id="rId17"/>
    <p:sldId id="417" r:id="rId18"/>
    <p:sldId id="266" r:id="rId19"/>
    <p:sldId id="377" r:id="rId20"/>
    <p:sldId id="416" r:id="rId21"/>
    <p:sldId id="263" r:id="rId22"/>
    <p:sldId id="264" r:id="rId23"/>
    <p:sldId id="414" r:id="rId24"/>
    <p:sldId id="265" r:id="rId25"/>
    <p:sldId id="415" r:id="rId26"/>
    <p:sldId id="361" r:id="rId27"/>
    <p:sldId id="259" r:id="rId28"/>
    <p:sldId id="423" r:id="rId29"/>
    <p:sldId id="424" r:id="rId30"/>
    <p:sldId id="425" r:id="rId31"/>
    <p:sldId id="426" r:id="rId32"/>
    <p:sldId id="427" r:id="rId33"/>
    <p:sldId id="422" r:id="rId34"/>
    <p:sldId id="261" r:id="rId35"/>
    <p:sldId id="384" r:id="rId36"/>
    <p:sldId id="371" r:id="rId37"/>
    <p:sldId id="383" r:id="rId38"/>
    <p:sldId id="370" r:id="rId39"/>
    <p:sldId id="378" r:id="rId40"/>
    <p:sldId id="379" r:id="rId41"/>
    <p:sldId id="420" r:id="rId42"/>
    <p:sldId id="380" r:id="rId43"/>
    <p:sldId id="381" r:id="rId44"/>
    <p:sldId id="389" r:id="rId45"/>
    <p:sldId id="372" r:id="rId46"/>
    <p:sldId id="387" r:id="rId47"/>
    <p:sldId id="359" r:id="rId48"/>
    <p:sldId id="273" r:id="rId49"/>
    <p:sldId id="421" r:id="rId50"/>
    <p:sldId id="346" r:id="rId51"/>
    <p:sldId id="347" r:id="rId52"/>
    <p:sldId id="348" r:id="rId53"/>
    <p:sldId id="345" r:id="rId54"/>
    <p:sldId id="340" r:id="rId55"/>
    <p:sldId id="341" r:id="rId56"/>
    <p:sldId id="342" r:id="rId57"/>
    <p:sldId id="350" r:id="rId58"/>
    <p:sldId id="360" r:id="rId59"/>
    <p:sldId id="394" r:id="rId60"/>
    <p:sldId id="398" r:id="rId61"/>
    <p:sldId id="343" r:id="rId6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95F3E-DFBE-4CA7-85F8-D5E53C21CB52}" type="datetimeFigureOut">
              <a:rPr lang="th-TH" smtClean="0"/>
              <a:pPr/>
              <a:t>16/02/69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247C0-A5F2-42DF-A417-B69026DDB8B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577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1C75-9DE2-4DDB-A5CF-DC07FEC99D65}" type="datetimeFigureOut">
              <a:rPr lang="th-TH" smtClean="0"/>
              <a:pPr/>
              <a:t>16/02/69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E64C-AA40-4790-BEFF-398BE8D3FD29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1C75-9DE2-4DDB-A5CF-DC07FEC99D65}" type="datetimeFigureOut">
              <a:rPr lang="th-TH" smtClean="0"/>
              <a:pPr/>
              <a:t>16/02/69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E64C-AA40-4790-BEFF-398BE8D3FD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1C75-9DE2-4DDB-A5CF-DC07FEC99D65}" type="datetimeFigureOut">
              <a:rPr lang="th-TH" smtClean="0"/>
              <a:pPr/>
              <a:t>16/02/69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E64C-AA40-4790-BEFF-398BE8D3FD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1C75-9DE2-4DDB-A5CF-DC07FEC99D65}" type="datetimeFigureOut">
              <a:rPr lang="th-TH" smtClean="0"/>
              <a:pPr/>
              <a:t>16/02/69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E64C-AA40-4790-BEFF-398BE8D3FD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1C75-9DE2-4DDB-A5CF-DC07FEC99D65}" type="datetimeFigureOut">
              <a:rPr lang="th-TH" smtClean="0"/>
              <a:pPr/>
              <a:t>16/02/69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E64C-AA40-4790-BEFF-398BE8D3FD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1C75-9DE2-4DDB-A5CF-DC07FEC99D65}" type="datetimeFigureOut">
              <a:rPr lang="th-TH" smtClean="0"/>
              <a:pPr/>
              <a:t>16/02/69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E64C-AA40-4790-BEFF-398BE8D3FD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1C75-9DE2-4DDB-A5CF-DC07FEC99D65}" type="datetimeFigureOut">
              <a:rPr lang="th-TH" smtClean="0"/>
              <a:pPr/>
              <a:t>16/02/69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E64C-AA40-4790-BEFF-398BE8D3FD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1C75-9DE2-4DDB-A5CF-DC07FEC99D65}" type="datetimeFigureOut">
              <a:rPr lang="th-TH" smtClean="0"/>
              <a:pPr/>
              <a:t>16/02/69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E64C-AA40-4790-BEFF-398BE8D3FD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1C75-9DE2-4DDB-A5CF-DC07FEC99D65}" type="datetimeFigureOut">
              <a:rPr lang="th-TH" smtClean="0"/>
              <a:pPr/>
              <a:t>16/02/69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E64C-AA40-4790-BEFF-398BE8D3FD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1C75-9DE2-4DDB-A5CF-DC07FEC99D65}" type="datetimeFigureOut">
              <a:rPr lang="th-TH" smtClean="0"/>
              <a:pPr/>
              <a:t>16/02/69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E64C-AA40-4790-BEFF-398BE8D3FD29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ECD1C75-9DE2-4DDB-A5CF-DC07FEC99D65}" type="datetimeFigureOut">
              <a:rPr lang="th-TH" smtClean="0"/>
              <a:pPr/>
              <a:t>16/02/69</a:t>
            </a:fld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4B1E64C-AA40-4790-BEFF-398BE8D3FD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ECD1C75-9DE2-4DDB-A5CF-DC07FEC99D65}" type="datetimeFigureOut">
              <a:rPr lang="th-TH" smtClean="0"/>
              <a:pPr/>
              <a:t>16/02/69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4B1E64C-AA40-4790-BEFF-398BE8D3FD2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71600"/>
            <a:ext cx="8077200" cy="1673352"/>
          </a:xfrm>
        </p:spPr>
        <p:txBody>
          <a:bodyPr>
            <a:normAutofit/>
          </a:bodyPr>
          <a:lstStyle/>
          <a:p>
            <a:r>
              <a:rPr lang="th-TH" sz="4800" dirty="0">
                <a:latin typeface="+mn-lt"/>
                <a:cs typeface="+mn-cs"/>
              </a:rPr>
              <a:t>การเป็นพิธีกรและผู้ดำเนินรายการ</a:t>
            </a:r>
            <a:endParaRPr lang="en-US" sz="4800" dirty="0">
              <a:latin typeface="+mn-lt"/>
              <a:cs typeface="+mn-cs"/>
            </a:endParaRPr>
          </a:p>
        </p:txBody>
      </p:sp>
      <p:sp>
        <p:nvSpPr>
          <p:cNvPr id="56322" name="AutoShape 2" descr="Present_43-0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AutoShape 4" descr="Present_43-0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AutoShape 6" descr="Present_43-0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8" name="AutoShape 8" descr="Present_43-0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ชีตประกอบการสอน\ผลิตวิทยุ tv\ชีตวิชาเรียนผลิตโทรทัศน์ 1 8 กค ppt_Page_02.jpg"/>
          <p:cNvPicPr>
            <a:picLocks noChangeAspect="1" noChangeArrowheads="1"/>
          </p:cNvPicPr>
          <p:nvPr/>
        </p:nvPicPr>
        <p:blipFill rotWithShape="1">
          <a:blip r:embed="rId2" cstate="print"/>
          <a:srcRect l="229" t="13912"/>
          <a:stretch/>
        </p:blipFill>
        <p:spPr bwMode="auto">
          <a:xfrm>
            <a:off x="533400" y="2057400"/>
            <a:ext cx="4827661" cy="312444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2570" y="620688"/>
            <a:ext cx="4451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/>
              <a:t>รู้จัก รายการทีวี กันหน่อย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Administrator\Desktop\ชีตประกอบการสอน\ผลิตวิทยุ tv\ชีตวิชาเรียนผลิตโทรทัศน์ 1 8 กค ppt_Page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162800" cy="4328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4" descr="C:\Documents and Settings\Administrator\Desktop\ชีตประกอบการสอน\ผลิตวิทยุ tv\ชีตวิชาเรียนผลิตโทรทัศน์ 1 8 กค ppt_Page_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8198" y="1676400"/>
            <a:ext cx="7486257" cy="5616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8432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6" descr="C:\Documents and Settings\Administrator\Desktop\ชีตประกอบการสอน\ผลิตวิทยุ tv\ชีตวิชาเรียนผลิตโทรทัศน์ 1 8 กค ppt_Page_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4958" y="476672"/>
            <a:ext cx="7894084" cy="5918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1817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 descr="C:\Documents and Settings\Administrator\Desktop\ชีตประกอบการสอน\ผลิตวิทยุ tv\ชีตวิชาเรียนผลิตโทรทัศน์ 1 8 กค ppt_Page_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6224" y="620688"/>
            <a:ext cx="7891552" cy="5918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2537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แบบฝึกหัด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เปิดรายการให้นักศึกษาดูและให้ตอบว่ารายการดังกล่าวเป็นรายการประเภทใด</a:t>
            </a:r>
          </a:p>
          <a:p>
            <a:r>
              <a:rPr lang="th-TH" dirty="0"/>
              <a:t>มอบหมายให้ นำเสนอพิธีกรที่ตนชื่นชอบมานำเสนอในสัปดาห์หน้า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7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th-TH" dirty="0"/>
            </a:b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762000" y="1828800"/>
            <a:ext cx="6205545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h-TH" dirty="0"/>
          </a:p>
          <a:p>
            <a:pPr marL="514350" indent="-514350">
              <a:buFont typeface="+mj-lt"/>
              <a:buAutoNum type="arabicParenR"/>
            </a:pPr>
            <a:r>
              <a:rPr lang="th-TH" dirty="0"/>
              <a:t>รายการชื่ออะไร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/>
              <a:t>ออกอากาศที่ไหน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/>
              <a:t>ความยาวกี่นาที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/>
              <a:t>พิธีกรมีกี่คน ชื่ออะไร ทำไมคุณถึงชอบเค้า 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/>
              <a:t>ทำเป็นราย</a:t>
            </a:r>
            <a:r>
              <a:rPr lang="en-US" dirty="0"/>
              <a:t> 3  </a:t>
            </a:r>
            <a:r>
              <a:rPr lang="th-TH" dirty="0"/>
              <a:t>คน </a:t>
            </a:r>
          </a:p>
          <a:p>
            <a:r>
              <a:rPr lang="th-TH" dirty="0"/>
              <a:t>คาบหน้าจะเช็คชื่อให้เฉพาะคนที่นำมาพรีเซนต์เท่านั้น</a:t>
            </a:r>
          </a:p>
          <a:p>
            <a:r>
              <a:rPr lang="th-TH" dirty="0"/>
              <a:t>พรีเซนต์ตามเลขที่</a:t>
            </a:r>
          </a:p>
          <a:p>
            <a:r>
              <a:rPr lang="th-TH" dirty="0"/>
              <a:t>กลุ่มละ  </a:t>
            </a:r>
            <a:r>
              <a:rPr lang="en-US" dirty="0"/>
              <a:t>5 </a:t>
            </a:r>
            <a:r>
              <a:rPr lang="th-TH" dirty="0"/>
              <a:t>นาที ใส่ไฟล์ในเครื่องหรือเตรียมเปิดให้เรียบร้อย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304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>
                <a:solidFill>
                  <a:srgbClr val="FFC000"/>
                </a:solidFill>
              </a:rPr>
              <a:t>มอบหมายงาน</a:t>
            </a:r>
            <a:br>
              <a:rPr lang="th-TH" dirty="0">
                <a:solidFill>
                  <a:srgbClr val="FFC000"/>
                </a:solidFill>
              </a:rPr>
            </a:br>
            <a:r>
              <a:rPr lang="th-TH" dirty="0">
                <a:solidFill>
                  <a:srgbClr val="FFC000"/>
                </a:solidFill>
              </a:rPr>
              <a:t>ให้นำเสนอรายการ ต่างประเทศ </a:t>
            </a:r>
            <a:r>
              <a:rPr lang="en-US" dirty="0">
                <a:solidFill>
                  <a:srgbClr val="FFC000"/>
                </a:solidFill>
              </a:rPr>
              <a:t>1 </a:t>
            </a:r>
            <a:r>
              <a:rPr lang="th-TH" dirty="0">
                <a:solidFill>
                  <a:srgbClr val="FFC000"/>
                </a:solidFill>
              </a:rPr>
              <a:t>รายการ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15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8458200" cy="24158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h-TH" sz="6000" dirty="0">
                <a:solidFill>
                  <a:srgbClr val="FFC000"/>
                </a:solidFill>
              </a:rPr>
              <a:t>ชนิดของการเป็นพิธีกรและการจัดรายการ</a:t>
            </a:r>
            <a:endParaRPr lang="en-US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54649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rgbClr val="FFC000"/>
                </a:solidFill>
              </a:rPr>
              <a:t>ปรเภทของรายการ</a:t>
            </a:r>
          </a:p>
          <a:p>
            <a:r>
              <a:rPr lang="th-TH" dirty="0">
                <a:solidFill>
                  <a:srgbClr val="FFC000"/>
                </a:solidFill>
              </a:rPr>
              <a:t>แบ่งตามลักษะการถ่ายทำได้แก่ </a:t>
            </a:r>
          </a:p>
          <a:p>
            <a:r>
              <a:rPr lang="th-TH" dirty="0">
                <a:solidFill>
                  <a:srgbClr val="FFC000"/>
                </a:solidFill>
              </a:rPr>
              <a:t>รายการถ่ายใน </a:t>
            </a:r>
            <a:r>
              <a:rPr lang="en-US" dirty="0">
                <a:solidFill>
                  <a:srgbClr val="FFC000"/>
                </a:solidFill>
              </a:rPr>
              <a:t>INDOOR </a:t>
            </a:r>
            <a:r>
              <a:rPr lang="th-TH" dirty="0">
                <a:solidFill>
                  <a:srgbClr val="FFC000"/>
                </a:solidFill>
              </a:rPr>
              <a:t>หรือ ถ่าย </a:t>
            </a:r>
            <a:r>
              <a:rPr lang="en-US" dirty="0">
                <a:solidFill>
                  <a:srgbClr val="FFC000"/>
                </a:solidFill>
              </a:rPr>
              <a:t>OUTDOOR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724400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286000"/>
            <a:ext cx="2462822" cy="20746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05200" y="2514600"/>
            <a:ext cx="4855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/>
              <a:t>การถ่ายใน </a:t>
            </a:r>
            <a:r>
              <a:rPr lang="en-US" sz="1800" b="1" dirty="0"/>
              <a:t>INDOOR </a:t>
            </a:r>
            <a:r>
              <a:rPr lang="th-TH" sz="1800" b="1" dirty="0"/>
              <a:t>หมายถึงการถ่ายทำในที่สามารถควบคุมสภาพแวดล้อม </a:t>
            </a:r>
          </a:p>
          <a:p>
            <a:r>
              <a:rPr lang="th-TH" sz="1600" dirty="0"/>
              <a:t>เช่นเสียง และ</a:t>
            </a:r>
            <a:r>
              <a:rPr lang="th-TH" sz="1800" dirty="0"/>
              <a:t>แสงได้ มีการจัดฉากประจำ เหมาะกับรายการทอล์กโชว์ รายการข่าว</a:t>
            </a:r>
          </a:p>
          <a:p>
            <a:r>
              <a:rPr lang="th-TH" sz="1800" dirty="0"/>
              <a:t>ที่ต้องออกอากาศเป็นประจำ เน้นที่บุคคล –เนื้อหามากากว่า ทิวทัศน์</a:t>
            </a:r>
          </a:p>
          <a:p>
            <a:r>
              <a:rPr lang="th-TH" sz="1800" dirty="0"/>
              <a:t>และสภาพบรรยากาศใหม่ๆ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38600" y="4800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b="1" dirty="0"/>
              <a:t>การถ่ายใน </a:t>
            </a:r>
            <a:r>
              <a:rPr lang="en-US" sz="2400" b="1" dirty="0"/>
              <a:t>OUTDOOR </a:t>
            </a:r>
            <a:r>
              <a:rPr lang="th-TH" sz="2400" b="1" dirty="0"/>
              <a:t>หมายถึงการถ่ายทำในที่ไม่สามารถควบคุมสภาพแวดล้อม </a:t>
            </a:r>
            <a:r>
              <a:rPr lang="th-TH" sz="2000" dirty="0"/>
              <a:t>เช่นเสียง และ</a:t>
            </a:r>
            <a:r>
              <a:rPr lang="th-TH" sz="2400" dirty="0"/>
              <a:t>แสงได้ เน้นไปที่การพบเจอผู้คน วิว และสถานที่ใหม่ๆ มากกว่าการพูดคุยเนื้อหาหนัก ๆ 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1000" y="0"/>
            <a:ext cx="7704856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4400" b="1" dirty="0">
                <a:solidFill>
                  <a:srgbClr val="FFC000"/>
                </a:solidFill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 </a:t>
            </a:r>
            <a:r>
              <a:rPr lang="th-TH" altLang="th-TH" sz="3200" b="1" dirty="0">
                <a:solidFill>
                  <a:srgbClr val="FFC000"/>
                </a:solidFill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ประเภทของรายการ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2400" b="1" dirty="0">
                <a:solidFill>
                  <a:srgbClr val="FFC000"/>
                </a:solidFill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แบ่งตามภาวะการออกอากาศได้แก่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2400" b="1" dirty="0">
                <a:solidFill>
                  <a:srgbClr val="FFC000"/>
                </a:solidFill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รายการบันทึกเทป/ รายการออกอากาศสด</a:t>
            </a:r>
            <a:endParaRPr lang="th-TH" altLang="th-TH" sz="3600" b="1" dirty="0">
              <a:solidFill>
                <a:srgbClr val="FFC000"/>
              </a:solidFill>
              <a:latin typeface="BrowalliaUPC" panose="020B0604020202020204" pitchFamily="34" charset="-34"/>
              <a:ea typeface="Times New Roman" panose="02020603050405020304" pitchFamily="18" charset="0"/>
              <a:cs typeface="BrowalliaUPC" panose="020B0604020202020204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4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    </a:t>
            </a:r>
            <a:endParaRPr kumimoji="0" lang="en-US" altLang="th-TH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133600"/>
            <a:ext cx="38854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th-TH" u="sng" dirty="0"/>
              <a:t>มีลำดับการทำงานแบบรายการบันทึกเทป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/>
              <a:t>ประชุมรายการหาประเด็น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/>
              <a:t>ผลิตสคริปต์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/>
              <a:t>ประสานงานถารถ่ายทำกับทีม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/>
              <a:t>งานและผู้เกี่ยวข้อง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400" dirty="0"/>
              <a:t>ถ่ายทำ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400" dirty="0"/>
              <a:t>ตัดต่อ /บันทึกเสียงเพิ่มเติม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400" dirty="0"/>
              <a:t>ส่งเทปรายการ หากเป็นช่อง ทีวีต้องมีการเซนเซอร์ก่อน</a:t>
            </a:r>
          </a:p>
        </p:txBody>
      </p:sp>
    </p:spTree>
    <p:extLst>
      <p:ext uri="{BB962C8B-B14F-4D97-AF65-F5344CB8AC3E}">
        <p14:creationId xmlns:p14="http://schemas.microsoft.com/office/powerpoint/2010/main" val="114639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เกณฑ์และงานที่ต้องสอบ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571184" cy="4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h-TH" dirty="0"/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จิตพิสัย                                         	 </a:t>
            </a:r>
            <a:r>
              <a:rPr lang="en-US" dirty="0"/>
              <a:t>10   </a:t>
            </a:r>
            <a:r>
              <a:rPr lang="th-TH" dirty="0"/>
              <a:t>คะแนน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เขียนข่าวและอ่านข่าว		</a:t>
            </a:r>
            <a:r>
              <a:rPr lang="en-US" dirty="0"/>
              <a:t>         </a:t>
            </a:r>
            <a:r>
              <a:rPr lang="th-TH" dirty="0"/>
              <a:t>  </a:t>
            </a:r>
            <a:r>
              <a:rPr lang="en-US" dirty="0"/>
              <a:t> </a:t>
            </a:r>
            <a:r>
              <a:rPr lang="th-TH" dirty="0"/>
              <a:t>	</a:t>
            </a:r>
            <a:r>
              <a:rPr lang="en-US" dirty="0"/>
              <a:t>20  </a:t>
            </a:r>
            <a:r>
              <a:rPr lang="th-TH" dirty="0"/>
              <a:t> คะแนน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เขียนบทและพิธีกรงานกิจกรรมพิเศษ          	3</a:t>
            </a:r>
            <a:r>
              <a:rPr lang="en-US" dirty="0"/>
              <a:t>0 </a:t>
            </a:r>
            <a:r>
              <a:rPr lang="th-TH" dirty="0"/>
              <a:t>   คะแนน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พิธีกรรายการอิสระ(ส่งเป็นลิงค์)			3</a:t>
            </a:r>
            <a:r>
              <a:rPr lang="en-US" dirty="0"/>
              <a:t>0  </a:t>
            </a:r>
            <a:r>
              <a:rPr lang="th-TH" dirty="0"/>
              <a:t> คะแนน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สอบทษฏีปลายภาค(ข้อเขียน)	มี/ไม่มี		1</a:t>
            </a:r>
            <a:r>
              <a:rPr lang="en-US" dirty="0"/>
              <a:t>0   </a:t>
            </a:r>
            <a:r>
              <a:rPr lang="th-TH" dirty="0"/>
              <a:t>คะแนน</a:t>
            </a:r>
          </a:p>
          <a:p>
            <a:pPr marL="0" indent="0">
              <a:buNone/>
            </a:pPr>
            <a:r>
              <a:rPr lang="th-TH" dirty="0"/>
              <a:t>  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914400" y="2667000"/>
            <a:ext cx="3422347" cy="2908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th-TH" sz="3600" u="sng" dirty="0"/>
              <a:t>รายการกิจกรรมพิเศษ (สด )</a:t>
            </a:r>
          </a:p>
          <a:p>
            <a:pPr marL="514350" indent="-514350">
              <a:buFont typeface="+mj-lt"/>
              <a:buAutoNum type="alphaUcPeriod"/>
            </a:pPr>
            <a:r>
              <a:rPr lang="th-TH" sz="2400" dirty="0"/>
              <a:t>ประชุมการจัดงาน</a:t>
            </a:r>
          </a:p>
          <a:p>
            <a:pPr marL="514350" indent="-514350">
              <a:buFont typeface="+mj-lt"/>
              <a:buAutoNum type="alphaUcPeriod"/>
            </a:pPr>
            <a:r>
              <a:rPr lang="th-TH" sz="2400" dirty="0"/>
              <a:t>เชิญฝ่ายต่างๆ</a:t>
            </a:r>
          </a:p>
          <a:p>
            <a:pPr marL="514350" indent="-514350">
              <a:buFont typeface="+mj-lt"/>
              <a:buAutoNum type="alphaUcPeriod"/>
            </a:pPr>
            <a:r>
              <a:rPr lang="th-TH" sz="2400" dirty="0"/>
              <a:t>ผลิตสคริปต์</a:t>
            </a:r>
          </a:p>
          <a:p>
            <a:pPr marL="514350" indent="-514350">
              <a:buFont typeface="+mj-lt"/>
              <a:buAutoNum type="alphaUcPeriod"/>
            </a:pPr>
            <a:r>
              <a:rPr lang="th-TH" sz="2400" dirty="0"/>
              <a:t>เตรียมงาน เวที ซ้อมพิธีการ</a:t>
            </a:r>
          </a:p>
          <a:p>
            <a:pPr marL="514350" indent="-514350">
              <a:buFont typeface="+mj-lt"/>
              <a:buAutoNum type="alphaUcPeriod"/>
            </a:pPr>
            <a:r>
              <a:rPr lang="th-TH" sz="2400" dirty="0"/>
              <a:t>วันงาน</a:t>
            </a:r>
          </a:p>
          <a:p>
            <a:pPr marL="514350" indent="-514350">
              <a:buFont typeface="+mj-lt"/>
              <a:buAutoNum type="alphaUcPeriod"/>
            </a:pPr>
            <a:r>
              <a:rPr lang="th-TH" sz="2400" dirty="0"/>
              <a:t>ส่งข่าวประชาสัมพันธ์งาน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1828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/>
              <a:t>ลำดับขั้นของการทำรายการอีเวนท์หรืองานกิจกรรม /รายการสด</a:t>
            </a:r>
            <a:endParaRPr lang="en-US" dirty="0"/>
          </a:p>
        </p:txBody>
      </p:sp>
      <p:pic>
        <p:nvPicPr>
          <p:cNvPr id="7" name="Picture 2" descr="https://images.thaiza.com/222/222_20171003113628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667000"/>
            <a:ext cx="2902857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โดยทีมงานในการผลิตรายการ / ทีมงานอีเวนท์</a:t>
            </a:r>
            <a:r>
              <a:rPr lang="en-US" dirty="0">
                <a:latin typeface="Calibri" pitchFamily="34" charset="0"/>
              </a:rPr>
              <a:t> </a:t>
            </a:r>
            <a:r>
              <a:rPr lang="th-TH" dirty="0">
                <a:latin typeface="Calibri" pitchFamily="34" charset="0"/>
              </a:rPr>
              <a:t>ทีมงานสามารถแบ่ง </a:t>
            </a:r>
            <a:r>
              <a:rPr lang="en-US" dirty="0">
                <a:latin typeface="Calibri" pitchFamily="34" charset="0"/>
              </a:rPr>
              <a:t>2 </a:t>
            </a:r>
            <a:r>
              <a:rPr lang="th-TH" dirty="0">
                <a:latin typeface="Calibri" pitchFamily="34" charset="0"/>
              </a:rPr>
              <a:t>กลุ่ม คือ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8229600" cy="462560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latin typeface="Calibri" pitchFamily="34" charset="0"/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th-TH" sz="3600" dirty="0">
                <a:solidFill>
                  <a:srgbClr val="FFC000"/>
                </a:solidFill>
                <a:latin typeface="Calibri" pitchFamily="34" charset="0"/>
              </a:rPr>
              <a:t>	</a:t>
            </a:r>
            <a:r>
              <a:rPr lang="en-US" sz="3600" dirty="0">
                <a:solidFill>
                  <a:srgbClr val="FFC000"/>
                </a:solidFill>
                <a:latin typeface="Calibri" pitchFamily="34" charset="0"/>
              </a:rPr>
              <a:t>1.  </a:t>
            </a:r>
            <a:r>
              <a:rPr lang="th-TH" sz="3600" dirty="0">
                <a:solidFill>
                  <a:srgbClr val="FFC000"/>
                </a:solidFill>
                <a:latin typeface="Calibri" pitchFamily="34" charset="0"/>
              </a:rPr>
              <a:t>ทีมงานสร้างสรรค์  (</a:t>
            </a:r>
            <a:r>
              <a:rPr lang="en-US" sz="3600" dirty="0">
                <a:solidFill>
                  <a:srgbClr val="FFC000"/>
                </a:solidFill>
                <a:latin typeface="Calibri" pitchFamily="34" charset="0"/>
              </a:rPr>
              <a:t>Production Staff)</a:t>
            </a:r>
          </a:p>
          <a:p>
            <a:pPr>
              <a:buFont typeface="Wingdings" pitchFamily="2" charset="2"/>
              <a:buNone/>
            </a:pPr>
            <a:r>
              <a:rPr lang="en-US" sz="3600" dirty="0">
                <a:solidFill>
                  <a:srgbClr val="FFC000"/>
                </a:solidFill>
                <a:latin typeface="Calibri" pitchFamily="34" charset="0"/>
              </a:rPr>
              <a:t>		</a:t>
            </a:r>
            <a:r>
              <a:rPr lang="th-TH" sz="3600" dirty="0">
                <a:solidFill>
                  <a:srgbClr val="FFC000"/>
                </a:solidFill>
                <a:latin typeface="Calibri" pitchFamily="34" charset="0"/>
              </a:rPr>
              <a:t>มีหน้าที่สร้างสรรค์ คิดรายการเช่น </a:t>
            </a:r>
            <a:r>
              <a:rPr lang="en-US" sz="3600" dirty="0">
                <a:solidFill>
                  <a:srgbClr val="FFC000"/>
                </a:solidFill>
                <a:latin typeface="Calibri" pitchFamily="34" charset="0"/>
              </a:rPr>
              <a:t>creative</a:t>
            </a:r>
            <a:endParaRPr lang="th-TH" sz="3600" dirty="0">
              <a:solidFill>
                <a:srgbClr val="FFC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en-US" sz="3600" dirty="0">
              <a:solidFill>
                <a:srgbClr val="FFC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3600" dirty="0">
                <a:solidFill>
                  <a:srgbClr val="FFC000"/>
                </a:solidFill>
                <a:latin typeface="Calibri" pitchFamily="34" charset="0"/>
              </a:rPr>
              <a:t>	2.  </a:t>
            </a:r>
            <a:r>
              <a:rPr lang="th-TH" sz="3600" dirty="0">
                <a:solidFill>
                  <a:srgbClr val="FFC000"/>
                </a:solidFill>
                <a:latin typeface="Calibri" pitchFamily="34" charset="0"/>
              </a:rPr>
              <a:t>ทีมงานเทคนิค   (</a:t>
            </a:r>
            <a:r>
              <a:rPr lang="en-US" sz="3600" dirty="0">
                <a:solidFill>
                  <a:srgbClr val="FFC000"/>
                </a:solidFill>
                <a:latin typeface="Calibri" pitchFamily="34" charset="0"/>
              </a:rPr>
              <a:t>Production Crew)</a:t>
            </a:r>
            <a:endParaRPr lang="th-TH" sz="3600" dirty="0">
              <a:solidFill>
                <a:srgbClr val="FFC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th-TH" sz="3600" dirty="0">
                <a:solidFill>
                  <a:srgbClr val="FFC000"/>
                </a:solidFill>
                <a:latin typeface="Calibri" pitchFamily="34" charset="0"/>
              </a:rPr>
              <a:t>		เป็นทีมงานผลิตที่ต้องเกี่ยวข้องกับเครื่องมืออุปกรณ์ต่างๆ</a:t>
            </a:r>
          </a:p>
          <a:p>
            <a:pPr>
              <a:buFont typeface="Wingdings" pitchFamily="2" charset="2"/>
              <a:buNone/>
            </a:pPr>
            <a:r>
              <a:rPr lang="th-TH" sz="3600" dirty="0">
                <a:solidFill>
                  <a:srgbClr val="FFC000"/>
                </a:solidFill>
                <a:latin typeface="Calibri" pitchFamily="34" charset="0"/>
              </a:rPr>
              <a:t>		เช่น ช่างภาพ ช่างแสง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www.oknation.net/blog/images_print/prin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400" cy="1333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" y="1524000"/>
            <a:ext cx="756764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00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1.</a:t>
            </a:r>
            <a:r>
              <a:rPr lang="th-TH" sz="2000" b="1" dirty="0">
                <a:latin typeface="Calibri" pitchFamily="34" charset="0"/>
              </a:rPr>
              <a:t>ผู้อำนวยการผลิต </a:t>
            </a:r>
            <a:r>
              <a:rPr lang="en-US" sz="2000" b="1" dirty="0" err="1">
                <a:latin typeface="Calibri" pitchFamily="34" charset="0"/>
              </a:rPr>
              <a:t>Excutive</a:t>
            </a:r>
            <a:r>
              <a:rPr lang="en-US" sz="2000" b="1" dirty="0">
                <a:latin typeface="Calibri" pitchFamily="34" charset="0"/>
              </a:rPr>
              <a:t> Producer</a:t>
            </a:r>
            <a:r>
              <a:rPr lang="en-US" sz="2000" dirty="0">
                <a:latin typeface="Calibri" pitchFamily="34" charset="0"/>
              </a:rPr>
              <a:t> </a:t>
            </a:r>
            <a:r>
              <a:rPr lang="th-TH" sz="2000" dirty="0">
                <a:latin typeface="Calibri" pitchFamily="34" charset="0"/>
              </a:rPr>
              <a:t>เป็นผู้บริหารระดับสูง มีหน้าที่ การจัดร่าง จัดทำ ควบคุมงบประมาณการผลิต </a:t>
            </a:r>
            <a:r>
              <a:rPr lang="en-US" sz="2000" dirty="0">
                <a:latin typeface="Calibri" pitchFamily="34" charset="0"/>
              </a:rPr>
              <a:t> </a:t>
            </a:r>
            <a:endParaRPr lang="th-TH" sz="2000" dirty="0">
              <a:latin typeface="Calibri" pitchFamily="34" charset="0"/>
            </a:endParaRPr>
          </a:p>
          <a:p>
            <a:br>
              <a:rPr lang="en-US" sz="2000" dirty="0">
                <a:latin typeface="Calibri" pitchFamily="34" charset="0"/>
              </a:rPr>
            </a:br>
            <a:r>
              <a:rPr lang="en-US" sz="2000" dirty="0">
                <a:latin typeface="Calibri" pitchFamily="34" charset="0"/>
              </a:rPr>
              <a:t>2</a:t>
            </a:r>
            <a:r>
              <a:rPr lang="en-US" sz="2000" b="1" dirty="0">
                <a:latin typeface="Calibri" pitchFamily="34" charset="0"/>
              </a:rPr>
              <a:t>. </a:t>
            </a:r>
            <a:r>
              <a:rPr lang="th-TH" sz="2000" b="1" dirty="0">
                <a:latin typeface="Calibri" pitchFamily="34" charset="0"/>
              </a:rPr>
              <a:t>ผู้ควบคุมการผลิต </a:t>
            </a:r>
            <a:r>
              <a:rPr lang="en-US" sz="2000" b="1" dirty="0">
                <a:latin typeface="Calibri" pitchFamily="34" charset="0"/>
              </a:rPr>
              <a:t>Producer</a:t>
            </a:r>
            <a:r>
              <a:rPr lang="en-US" sz="2000" dirty="0">
                <a:latin typeface="Calibri" pitchFamily="34" charset="0"/>
              </a:rPr>
              <a:t> </a:t>
            </a:r>
            <a:r>
              <a:rPr lang="th-TH" sz="2000" dirty="0">
                <a:latin typeface="Calibri" pitchFamily="34" charset="0"/>
              </a:rPr>
              <a:t>ดูแล ควบคุม และบริหารการผลิตรายการ ในทุกด้าน เป็นผู้มีอำนาจตัดสินใจสูงสุดในการผลิตรายการโทรทัศน์</a:t>
            </a:r>
          </a:p>
          <a:p>
            <a:br>
              <a:rPr lang="th-TH" sz="2000" dirty="0">
                <a:latin typeface="Calibri" pitchFamily="34" charset="0"/>
              </a:rPr>
            </a:br>
            <a:r>
              <a:rPr lang="th-TH" sz="2000" dirty="0">
                <a:latin typeface="Calibri" pitchFamily="34" charset="0"/>
              </a:rPr>
              <a:t>3. </a:t>
            </a:r>
            <a:r>
              <a:rPr lang="th-TH" sz="2000" b="1" dirty="0">
                <a:latin typeface="Calibri" pitchFamily="34" charset="0"/>
              </a:rPr>
              <a:t>ผู้ช่วยผู้ควบคุมการผลิต </a:t>
            </a:r>
            <a:r>
              <a:rPr lang="en-US" sz="2000" b="1" dirty="0">
                <a:latin typeface="Calibri" pitchFamily="34" charset="0"/>
              </a:rPr>
              <a:t>Co-producer</a:t>
            </a:r>
            <a:r>
              <a:rPr lang="en-US" sz="2000" dirty="0">
                <a:latin typeface="Calibri" pitchFamily="34" charset="0"/>
              </a:rPr>
              <a:t> </a:t>
            </a:r>
            <a:r>
              <a:rPr lang="th-TH" sz="2000" dirty="0">
                <a:latin typeface="Calibri" pitchFamily="34" charset="0"/>
              </a:rPr>
              <a:t>เป็นผู้ช่วยของ</a:t>
            </a:r>
            <a:r>
              <a:rPr lang="en-US" sz="2000" dirty="0">
                <a:latin typeface="Calibri" pitchFamily="34" charset="0"/>
              </a:rPr>
              <a:t>Producer </a:t>
            </a:r>
            <a:r>
              <a:rPr lang="th-TH" sz="2000" dirty="0">
                <a:latin typeface="Calibri" pitchFamily="34" charset="0"/>
              </a:rPr>
              <a:t>ในด้านต่างๆ</a:t>
            </a:r>
          </a:p>
          <a:p>
            <a:br>
              <a:rPr lang="th-TH" sz="2000" dirty="0">
                <a:latin typeface="Calibri" pitchFamily="34" charset="0"/>
              </a:rPr>
            </a:br>
            <a:r>
              <a:rPr lang="th-TH" sz="2000" dirty="0">
                <a:latin typeface="Calibri" pitchFamily="34" charset="0"/>
              </a:rPr>
              <a:t>4. </a:t>
            </a:r>
            <a:r>
              <a:rPr lang="th-TH" sz="2000" b="1" dirty="0">
                <a:latin typeface="Calibri" pitchFamily="34" charset="0"/>
              </a:rPr>
              <a:t>ผู้สร้างสรรค์รายการ </a:t>
            </a:r>
            <a:r>
              <a:rPr lang="en-US" sz="2000" b="1" dirty="0">
                <a:latin typeface="Calibri" pitchFamily="34" charset="0"/>
              </a:rPr>
              <a:t>Creative</a:t>
            </a:r>
            <a:r>
              <a:rPr lang="en-US" sz="2000" dirty="0">
                <a:latin typeface="Calibri" pitchFamily="34" charset="0"/>
              </a:rPr>
              <a:t> </a:t>
            </a:r>
            <a:r>
              <a:rPr lang="th-TH" sz="2000" dirty="0">
                <a:latin typeface="Calibri" pitchFamily="34" charset="0"/>
              </a:rPr>
              <a:t>พัฒนาและสร้างสรรค์รูปแบบการนำเสนอรายการให้น่าสนใจ</a:t>
            </a:r>
          </a:p>
          <a:p>
            <a:br>
              <a:rPr lang="th-TH" sz="2000" dirty="0">
                <a:latin typeface="Calibri" pitchFamily="34" charset="0"/>
              </a:rPr>
            </a:br>
            <a:r>
              <a:rPr lang="th-TH" sz="2000" dirty="0">
                <a:latin typeface="Calibri" pitchFamily="34" charset="0"/>
              </a:rPr>
              <a:t>5. ผู้เขียนบท </a:t>
            </a:r>
            <a:r>
              <a:rPr lang="en-US" sz="2000" b="1" dirty="0">
                <a:latin typeface="Calibri" pitchFamily="34" charset="0"/>
              </a:rPr>
              <a:t>Script-writer</a:t>
            </a:r>
            <a:r>
              <a:rPr lang="en-US" sz="2000" dirty="0">
                <a:latin typeface="Calibri" pitchFamily="34" charset="0"/>
              </a:rPr>
              <a:t> </a:t>
            </a:r>
            <a:r>
              <a:rPr lang="th-TH" sz="2000" dirty="0">
                <a:latin typeface="Calibri" pitchFamily="34" charset="0"/>
              </a:rPr>
              <a:t>ร้อยเรียงเนื้อหา ผลิตบทสำหรับพิธีกร และรายการ </a:t>
            </a:r>
          </a:p>
          <a:p>
            <a:br>
              <a:rPr lang="th-TH" sz="2000" dirty="0">
                <a:latin typeface="Calibri" pitchFamily="34" charset="0"/>
              </a:rPr>
            </a:br>
            <a:r>
              <a:rPr lang="th-TH" sz="2000" dirty="0">
                <a:latin typeface="Calibri" pitchFamily="34" charset="0"/>
              </a:rPr>
              <a:t>6. ฝ่าย</a:t>
            </a:r>
            <a:r>
              <a:rPr lang="th-TH" sz="2000" b="1" dirty="0">
                <a:latin typeface="Calibri" pitchFamily="34" charset="0"/>
              </a:rPr>
              <a:t>ประสานงาน </a:t>
            </a:r>
            <a:r>
              <a:rPr lang="en-US" sz="2000" b="1" dirty="0">
                <a:latin typeface="Calibri" pitchFamily="34" charset="0"/>
              </a:rPr>
              <a:t>Co-</a:t>
            </a:r>
            <a:r>
              <a:rPr lang="en-US" sz="2000" b="1" dirty="0" err="1">
                <a:latin typeface="Calibri" pitchFamily="34" charset="0"/>
              </a:rPr>
              <a:t>ordinator</a:t>
            </a:r>
            <a:r>
              <a:rPr lang="en-US" sz="2000" dirty="0">
                <a:latin typeface="Calibri" pitchFamily="34" charset="0"/>
              </a:rPr>
              <a:t>  </a:t>
            </a:r>
            <a:r>
              <a:rPr lang="th-TH" sz="2000" dirty="0">
                <a:latin typeface="Calibri" pitchFamily="34" charset="0"/>
              </a:rPr>
              <a:t>มีหน้าที่ติดต่อประสานงาน ทั้งภายนอก (แขกรับเชิญ / สถานที่ / อาหาร ฯลฯ) และภายใน (ฝ่ายต่างๆ) ให้ทำงานได้อย่างราบรื่นและสัมพันธ์กัน</a:t>
            </a:r>
            <a:br>
              <a:rPr lang="th-TH" sz="200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en-US" sz="800" dirty="0">
                <a:latin typeface="Tahoma"/>
              </a:rPr>
            </a:br>
            <a:endParaRPr lang="en-US" sz="800" dirty="0">
              <a:latin typeface="Tahom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609600"/>
            <a:ext cx="61013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FFC000"/>
                </a:solidFill>
                <a:latin typeface="Calibri" pitchFamily="34" charset="0"/>
              </a:rPr>
              <a:t> มาดู ...</a:t>
            </a:r>
            <a:r>
              <a:rPr lang="th-TH" sz="4000" dirty="0">
                <a:solidFill>
                  <a:srgbClr val="FFC000"/>
                </a:solidFill>
                <a:latin typeface="Calibri" pitchFamily="34" charset="0"/>
              </a:rPr>
              <a:t>ตำแหน่งงานต่างๆที่ทำงานร่วมกันพิธีกร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dirty="0">
                <a:latin typeface="Calibri" pitchFamily="34" charset="0"/>
              </a:rPr>
              <a:t>   7. </a:t>
            </a:r>
            <a:r>
              <a:rPr lang="th-TH" b="1" dirty="0">
                <a:latin typeface="Calibri" pitchFamily="34" charset="0"/>
              </a:rPr>
              <a:t>ศิลปกรรม</a:t>
            </a:r>
            <a:r>
              <a:rPr lang="th-TH" dirty="0">
                <a:latin typeface="Calibri" pitchFamily="34" charset="0"/>
              </a:rPr>
              <a:t> (</a:t>
            </a:r>
            <a:r>
              <a:rPr lang="en-US" dirty="0">
                <a:latin typeface="Calibri" pitchFamily="34" charset="0"/>
              </a:rPr>
              <a:t>ART </a:t>
            </a:r>
            <a:r>
              <a:rPr lang="th-TH" dirty="0">
                <a:latin typeface="Calibri" pitchFamily="34" charset="0"/>
              </a:rPr>
              <a:t>)ดูแล ผลิตและออกแบบฉาก และบรรยากาศ</a:t>
            </a:r>
            <a:br>
              <a:rPr lang="th-TH" dirty="0">
                <a:latin typeface="Calibri" pitchFamily="34" charset="0"/>
              </a:rPr>
            </a:br>
            <a:r>
              <a:rPr lang="th-TH" dirty="0">
                <a:latin typeface="Calibri" pitchFamily="34" charset="0"/>
              </a:rPr>
              <a:t>8. </a:t>
            </a:r>
            <a:r>
              <a:rPr lang="th-TH" b="1" dirty="0">
                <a:latin typeface="Calibri" pitchFamily="34" charset="0"/>
              </a:rPr>
              <a:t>ช่างภาพ (</a:t>
            </a:r>
            <a:r>
              <a:rPr lang="en-US" b="1" dirty="0">
                <a:latin typeface="Calibri" pitchFamily="34" charset="0"/>
              </a:rPr>
              <a:t>Cameraman</a:t>
            </a:r>
            <a:r>
              <a:rPr lang="en-US" dirty="0">
                <a:latin typeface="Calibri" pitchFamily="34" charset="0"/>
              </a:rPr>
              <a:t>  </a:t>
            </a:r>
            <a:r>
              <a:rPr lang="th-TH" dirty="0">
                <a:latin typeface="Calibri" pitchFamily="34" charset="0"/>
              </a:rPr>
              <a:t>)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9. </a:t>
            </a:r>
            <a:r>
              <a:rPr lang="th-TH" b="1" dirty="0">
                <a:latin typeface="Calibri" pitchFamily="34" charset="0"/>
              </a:rPr>
              <a:t>ผู้กำกับเทคนิค ( </a:t>
            </a:r>
            <a:r>
              <a:rPr lang="en-US" b="1" dirty="0">
                <a:latin typeface="Calibri" pitchFamily="34" charset="0"/>
              </a:rPr>
              <a:t>Technical Director ) 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10. </a:t>
            </a:r>
            <a:r>
              <a:rPr lang="th-TH" b="1" dirty="0">
                <a:latin typeface="Calibri" pitchFamily="34" charset="0"/>
              </a:rPr>
              <a:t>ช่างกล้อง ( </a:t>
            </a:r>
            <a:r>
              <a:rPr lang="en-US" b="1" dirty="0">
                <a:latin typeface="Calibri" pitchFamily="34" charset="0"/>
              </a:rPr>
              <a:t>Camera Operators )</a:t>
            </a:r>
            <a:r>
              <a:rPr lang="en-US" dirty="0">
                <a:latin typeface="Calibri" pitchFamily="34" charset="0"/>
              </a:rPr>
              <a:t> 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11</a:t>
            </a:r>
            <a:r>
              <a:rPr lang="en-US" b="1" dirty="0">
                <a:latin typeface="Calibri" pitchFamily="34" charset="0"/>
              </a:rPr>
              <a:t>. </a:t>
            </a:r>
            <a:r>
              <a:rPr lang="th-TH" b="1" dirty="0">
                <a:latin typeface="Calibri" pitchFamily="34" charset="0"/>
              </a:rPr>
              <a:t>ช่างเทคนิคด้านแสง ( </a:t>
            </a:r>
            <a:r>
              <a:rPr lang="en-US" b="1" dirty="0">
                <a:latin typeface="Calibri" pitchFamily="34" charset="0"/>
              </a:rPr>
              <a:t>Lighting Technician</a:t>
            </a:r>
            <a:r>
              <a:rPr lang="th-TH" dirty="0">
                <a:latin typeface="Calibri" pitchFamily="34" charset="0"/>
              </a:rPr>
              <a:t> </a:t>
            </a:r>
            <a:br>
              <a:rPr lang="th-TH" dirty="0">
                <a:latin typeface="Calibri" pitchFamily="34" charset="0"/>
              </a:rPr>
            </a:br>
            <a:r>
              <a:rPr lang="th-TH" dirty="0">
                <a:latin typeface="Calibri" pitchFamily="34" charset="0"/>
              </a:rPr>
              <a:t>12. </a:t>
            </a:r>
            <a:r>
              <a:rPr lang="th-TH" b="1" dirty="0">
                <a:latin typeface="Calibri" pitchFamily="34" charset="0"/>
              </a:rPr>
              <a:t>ช่างเทคนิคด้านภาพ ( </a:t>
            </a:r>
            <a:r>
              <a:rPr lang="en-US" b="1" dirty="0">
                <a:latin typeface="Calibri" pitchFamily="34" charset="0"/>
              </a:rPr>
              <a:t>Video Engineer </a:t>
            </a:r>
            <a:br>
              <a:rPr lang="th-TH" dirty="0">
                <a:latin typeface="Calibri" pitchFamily="34" charset="0"/>
              </a:rPr>
            </a:br>
            <a:r>
              <a:rPr lang="th-TH" dirty="0">
                <a:latin typeface="Calibri" pitchFamily="34" charset="0"/>
              </a:rPr>
              <a:t>13.</a:t>
            </a:r>
            <a:r>
              <a:rPr lang="th-TH" b="1" dirty="0">
                <a:latin typeface="Calibri" pitchFamily="34" charset="0"/>
              </a:rPr>
              <a:t>ช่างเทคนิคด้านเสียง ( </a:t>
            </a:r>
            <a:r>
              <a:rPr lang="en-US" b="1" dirty="0">
                <a:latin typeface="Calibri" pitchFamily="34" charset="0"/>
              </a:rPr>
              <a:t>Audio Engineer ) </a:t>
            </a:r>
            <a:br>
              <a:rPr lang="th-TH" dirty="0">
                <a:latin typeface="Calibri" pitchFamily="34" charset="0"/>
              </a:rPr>
            </a:br>
            <a:r>
              <a:rPr lang="th-TH" dirty="0">
                <a:latin typeface="Calibri" pitchFamily="34" charset="0"/>
              </a:rPr>
              <a:t>14.</a:t>
            </a:r>
            <a:r>
              <a:rPr lang="th-TH" b="1" dirty="0">
                <a:latin typeface="Calibri" pitchFamily="34" charset="0"/>
              </a:rPr>
              <a:t>ช่างเทคนิคผู้ควบคุมการตัดต่อ ( </a:t>
            </a:r>
            <a:r>
              <a:rPr lang="en-US" b="1" dirty="0">
                <a:latin typeface="Calibri" pitchFamily="34" charset="0"/>
              </a:rPr>
              <a:t>Videotape Editor ) 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15.</a:t>
            </a:r>
            <a:r>
              <a:rPr lang="th-TH" b="1" dirty="0">
                <a:latin typeface="Calibri" pitchFamily="34" charset="0"/>
              </a:rPr>
              <a:t>ผู้ช่วยประสานงานการผลิต ( </a:t>
            </a:r>
            <a:r>
              <a:rPr lang="en-US" b="1" dirty="0">
                <a:latin typeface="Calibri" pitchFamily="34" charset="0"/>
              </a:rPr>
              <a:t>Production Assistant )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3429000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>
                <a:solidFill>
                  <a:srgbClr val="FFC000"/>
                </a:solidFill>
                <a:cs typeface="+mj-cs"/>
              </a:rPr>
              <a:t>งานพิธีกรไม่ใช่งานโชว์เดี่ยว ต้องอาศัยบุคคลอื่นที่เกี่ยวข้องในการทำงานร่วมกับการทำงานพิธีกร เช่น ผู้ชมในสตูดิโอ แขกรับเชิญ ล้วนมีบทบาทและเป็นปัจจัยในการจัดรายการให้ประสบความสำเร็จทั้งสิ้น</a:t>
            </a:r>
            <a:endParaRPr lang="en-US" sz="3600" dirty="0">
              <a:solidFill>
                <a:srgbClr val="FFC000"/>
              </a:solidFill>
              <a:cs typeface="+mj-cs"/>
            </a:endParaRPr>
          </a:p>
        </p:txBody>
      </p:sp>
      <p:sp>
        <p:nvSpPr>
          <p:cNvPr id="23556" name="AutoShape 4" descr="data:image/jpeg;base64,/9j/4AAQSkZJRgABAQAAAQABAAD/2wCEAAkGBhQSERQUExQUFRUWFxUXGBgXGBgVFRcUFxgYFBcUFRQXHCYeFxokGRcUHy8gJCcpLCwsFR4xNTAqNSYrLCkBCQoKDgwOGg8PGiolHCQvLCwsKSwsLCwpLCksKiwsKSwsLCwsLCwsLCwsLCwsKSwsKSwsLCwsKSksLCwsLCwsLP/AABEIALIBGwMBIgACEQEDEQH/xAAcAAACAwEBAQEAAAAAAAAAAAADBAIFBgABBwj/xABEEAABAwIEAgcEBwUIAgMBAAABAAIRAyEEBRIxQVEGEyJhcYGRMkKhsQcUI1LB0fAzQ2KS4RUWJHKCstLxU6Jzk7M0/8QAGQEAAwEBAQAAAAAAAAAAAAAAAQIDBAAF/8QALREAAgIBAwQABgIBBQAAAAAAAAECEQMSITEEE0FRImGBobHwFDJxFVKR0fH/2gAMAwEAAhEDEQA/APkDQpQvGCymqMskR0qQavQFMBKPRDSpBinC9AQsageldoRdK7QlsOkD1alpRHMsnm5e3+L1/oqwg58CSajyVuhe6FaNyxpcB2og8fBMtyVn8Xr/AEVl082TeSKKHQvdCvRkjdUdqInfjICOzo+z+L1RXTTA8sUZwMUgxaih0bpl5BDo0g78yR+CsaPRKgeDz/qXfxpg70UYcMUxTW8wnQ6i57xpfDdEdo8WyfinP7kYcfu3/wA5S/x5B70T5uGKWhbuh0aw8vBpOMPIHbcLQCBbxKFX6P0uFKP9Tz+KC6abH70EYrQolq0j8tYyi+oWSWajEkCzousnjKzw8gjRf2eXdeSpTxONWUWRMY0r0NSVbEO1ETsSNgmcBJcZ5Tcc1FqlZRSTdBWsRWUlNtOymGKbZZIDUYh6U04IZagmFoXLVAtTBaoFqZMRoXIUSEYtUS1MmI0ALVEhFcFEhNYoKF0KcLoTCsGwWUwFFnBFaEzJo4BTAXNaiBqVsokeBq9DVMNUg1LY6RANXulEDV7pS2NQJzbeiu6VBvMeoVU9vZK3+FwlLSIpTYclt6R8mfPG6M0KTQ5txs7iO5WeHaz7zPUK5GWg1aQbSF9dudpWhwOQk/ugPJbdbVmZ406McxtPrR22ew6+oby3vTtOnSn9pT/mb+a1zcjLcRTs0TTq7xwdT/NWTcJpJ9j0b+SXuPegPFHyYjBspdcftKcaG+82J1Otv4K5w1KjI+2oj/W381cUKTvrRsP2TfdB9935q+o4Xu+ACTuSQXjgZTL6dHrq016IH2UdtsHsmYurKs7DAft6P87fzVtgMKfrFfsjajy5PVo/BmPdHkod1+wuMPR81ouo6q32tL9qY7Q20suPOUtijSi1Vn8w/Nb/AC7KJfXk/vj/APnTTdXIWEbfFOs9eQtRvg+KZiGfUsQA5pcQ+BxPbMR5L5s/DO1WbAn0uv0L0hyvTlGMsNsRxPCq7h5L87vHa81DJLVRRUmwtWgeseYt2uXHxTuU0O06Rw/BAqhpc9rrfabi5ETMCQDw9E9k4BMD7jSbRe/ff+qyTfwmvGvjGGU7L00002lYeAXvVSs7ka1EScxQNNOGmomku1HaRI00MsTrqaC6mmTEcRNzUMtTT2ILmqiZJoAWqBajFqiWp0ybQLSvNKPoUdCYQVp7BFAQqewRmp2TiTaEVoQ2orSkZZE2hS0rgpSkY5wCnpUqlRlNoMhziJAiW+fHmhU8W06biXTMWAMm0LnFgWSLdBXM7JX2jKRhxTYesozpb77d4C+LVMWy7Zv+uK+3ZNnruppjkxnH+Edy09Mpb0JmlBVYxWxdLrqEVaIh1Ta8TTO8BWbMXTO9dvk15+QVPic4ealE6tnvjzpvCsWZnUJu93kYWjRPczTyR25BvfQ+sUpqyNFX3H86ccPH0VozEYce/wD+jvyWeq5wPrLG9cS5rakjV2gDpiR3x8FaU8zBmS4/6l2ib8k5SgqGaeZURiZ126qPYcNnzyVo3OKP3v8A1d/xWdp5iBiAQP3ZG5++FdYfNiTEfEqcsUgPJD9/8PMPm1Lr6pDjdtP3X8Nf8KdOZ0zxd/I//is5nmXYiriCaVd9EdSyQ0PMkmrB7KjUybE3/wAXX97ZtQxPXx73DVT/APrbzCy6jQ4Ln9/BdYLNGa63t3qT+zqH93T5NTP9sU+VQ8LUqv8AxWRweT1y+p/icQIq3Ja+Dek6D2+Q0+B8le5ex9Kkxj3ue4NALnSHOMC5kkz5psfxiZVGCspekuOacqxjQ2pcYm5Y8NvUebuIgeey/OlTCnV7TN/vBfonpCZyvG/5cT/vcV+ca26dxaR0ZJt7DuL1a3gOaAX6o1CZAI8RuU5kLDrMkHsjYzx3VbjcTpqvgTD5vPC0WOysOjFcuqEEkwyLk7AzHxKyZE+3ZuxNdxL5l01lh4BT6tGpU7DwCK5m3h8f1Cx6jfpEMUQwaiCe4c1Sf28eNNo8yr/M2QzzCybBDjIMGec2P/a1YYRktzHnnKLpMbOcGJhnh2ifO9kN2YVCAQ1sEkbHhE8e8JJongbT804xkt2mCdvavBnvHitXbh4Rk7s/YGpjn/w+hQ24pxMW48OQnii1MOSR2Xcfdj4TC8dhoBJBHKRYKnbXon3ZeyNOS3UT6R8V7imjrAGF0dncgm8XsI+aJSw56qQHbDhbx3TeLwOhjSWOkvb2jHfYAEn/AKXaKBrb8j+Cp02wKjXPHAh+hxvdp1Wn49yQxdYB7g1rwNRgFwJAnaZutFjnMIvRcx0DUWPAB8WmZjvlZatgzqdY7n7vPuCLjQqlZXU9kRpQqZsitU2VQUIjUIIjUjKoMHJSvXJ8EyEtiGfFdHk6fAsX7rp4qMEbI2Hol3BVexnSsfwLgWuJ9rnA+a+t5Tm1DqaYLzOhk9l28CROm6+TYZrWgtDgSL+ey1eS9LsM3RTrNqtiGl4DXARYnRufBN08km7Y2aFxSNxicyo6qR1GA+Z0u20OHLvC8zLpFTaz7IkvMR2T6kGPDzQGNwb+ocys7S8yZpvBjQ68Rzj1WM6X5vSNYDDy9gYRLmlp1GxgctvVaJz2dP7EYY42m1sHwmdO+tCq4tLiWtcbeyXaSIHd8Vs6Gd0p9o+jvyXy+rQeKb3QbMbNj2ZdqEmLWEhblnUaBDi52k7SLkd7UvTNtS3H6iMW47Fy3pHhhUDjVgaD7j9y4W25AlWeD6SUNw5xEx7Lt7cx3hfHyG9WdJdYiYAImDzdex3Wr6K4qnTY6ZeC+dnTGlsjuPBDHklKVMSeKCWyPpuIzhv1gdlwDqTNxTFtTu1DzJHa4fko4rPgA6G7h0O1YcSAHmYJ7pv396I6s41GOptfpNClFqsEF1rUpEwT7UbHhJRPrNQNNn3b93En3Xm0wQZja/nC81wepmrUqWwhl2bjVWHaP2vOhvYEGBuCI8uclOuxgIBh3sjjTFo3s4CPIINGrULng64FVx2rjfmesEiAIm3KxCoM+zelSe5tU9s0mRLiLlpFw95d6klX6aL1c+yeepLj0V3SPpfQODxOHBcHvFS5adAa5xdOoTNuS+M1MKz/AMzf5X/8Vp82qk02saS4ljIAB+5wtzVH/dPFnbDVjP8AA78k+8op2dUYSaSA5hhmdc/7Rs6/ZLHnysLqw6LYQNqzqmWEgaXNkagJBIuJBCqM+pEYirII7ZTXRZ7hVcRuGnzuFmyJ9rnwacbXd48mlqZl1YaSOybTN+86eIR6mIaWEtdEixEfjZZvMc61NAETYG1hHAed0hh83ezb+nI2UY9PavyWl1Wltcl5XzLXSc106wWwb3g3Ec/1wVHTqOJETYn1O4lc3HEmTe/HhPgp4N7fejiPQzw7iVrhBRMc5ue7LHLMBr3E728CeC8y9naeP4j80XLqDDJ0gyT4bnb0UcpYHF4i2q48CYWqK3Rnb2ZYPogOb4HfyVdm1HsO/XFWlTL2a2dgXDvOAElm2DDaTiGgW/ELS18LM+r4kDwbP8N/pb8090pYBSp//I3j3Hgl8Ll7PqodpbMNvF7kfmpdKcIxlNmljQesGwAOxUprYeLtj2LgsmRPO3kVm31DLr8Xce8rQPwrS3ZotyEqmLACRpHtO4d5UpFIlBTcjtCEwXRgpMrEIxEhCBRWFKyyJBLlhe42JAB24D/uETEGAlAeZXRQuSW1EX0i0kcRyM+VlOlXIEAn+vcogd64uT8krrg9IO8pvDUNQJJAi5JNgTtIgzO3moYSmCCSRPAIorGC20Daw3kcfM+qVu9kOlStmsy/FPYyiwkDSBAgjhzMcFWY7DDsmQDc2JggEdqIJ53QqOIk9oyNQMG9oFoSBxAhoi8ETPemlKUw7R8F1imDQ8a92gmZ4HckeKfOJcxrTLQLX7R4KnfUDmuhrvYAN5BMtmLCL8FKvmNZ1JrHthsggwASIhoMeBI8eKbDLRq3e/8Aj0DLUqdfn2MNrsEx1dnNsWuIMh24AuV9h6CUmU8KxjaPbqMa576bwzX23NDoDgRG1o9F8Wbgnmk5+h0FzYIBiQHTB/W6+v8A0f4V4bhnOpv7NBzC7SbEVnP0m0yQWndSa3e4XTS2/P8A2aHMnA1hraxp0NA1mk4kdYNi/v0i3EjjCSqmmQSXUjIMmMOd2GT7J4Enz5K3zV/2ojrJ0MjT1sR1gnUKZHDn38JVdWqmB/8A0ewJvifa0iY+0Eed571CvmFS42EqIp66l6f7Q+7Q3hxI/Ynjq9DxJn5z9J1FhxLNT9OmkyAGtMiSLadA8g0bL6TQxQDqktrHtme1VEjQ6ImsI48927QI+a/Slhy7FMcJjq2C5vu/m50/zH8E2NP2/wBY038vRTGrRp1GOqPe7S1vZEAnsgAy6R5LZ5p0wpUaIIZT2aJp16VR55EtE8r+KwOPLTq1OI00RpGqJO8bXvJ4bpzpNmZOHaw6vdInrNhP32gHcbJ4Xpq2GTVvY8zrK6T31q1TUdPVTpewXe20CDPCRw71U9HaVLrHQXDsH2tIESOIKtc+xjiam4AZhxbWAdI0gkAgExxPkslRrRMDcR8Ujhqx1YdenJdDGJwsXkbfFJBqNUxJdvyA9LKwyzK34l4ZTABAm50iO8qsU+DPOSuzYZf9H7jghigKRY5ocA9zusIHEEdkAmbb96wlRnaMDSJtMTC+vZFmDGYTqarKZq0Ya4aS/WADo4RIB7l8/q5c7EmoWFoc3g4hoNzOk/mp4tTk4spk0qCkV+AxpDtLXCQLGJm+2+8TdWHRumXOqdoNOrlPEzaVmoLXlp325+hV70XrEarEmRtH4lbMf9kZZ/12NS/AP6ymBUBkVPcHId6S6Q4B7aDyXSI20gcRxVpSxTusp/Zu2qcWcmz7yl0kk4SqSxwsLkt+8ORK3UtLPMc2pxX7yULcE8YNp12Ip20jiW8Uv0povDGanB3bGzdPA33Vs57vqbB1b40079mDdv8AFN/BIdLKpLKcse3tjcDkeRKjkjt9DRinv9Q9TDu0e2NvuhZ80TLu17zv9xWmrVez+zf6D81nHVbu7Lvadw/iPepSSs0Qboo6aICoMCmAs7NESYUwotCmAkZdHlR02S2iN9kao1GNHU0dyN0I42IwvWtTbsERHeofVjyXakJpaFtkzrEHa/nEHh+uKZrZRUDJNN4G8lrgI5zCr3MhcmmFpxLHD1BJuNuA7ucorqLS1rjUnSBALTO5sAd4jhb4pLCOs4R7rr+SJhQCCCWCbS6ZF57MW/7RS32De3BcYHFghw1EiAbsbHtAc+9bL6OcqdiaeMpUajmuikQ8ucwsILx2dMyDxFtgqvI/o8fVwzKrKzZrAhrIIOrtOALiQJJpx/qW4+jXo1Wy/rHVmw6rpZpa5tQkgkgw0/5kHd7sN7bI0OB6MmjVpHU9zgHHtYms5pcNPukRBnbY25BUXS3pxUDtFCo6mWamvDG6iTIjSXNFxfY8VqswyirUNMvqgEB+pzOspNg6YFqk/Hgkc0x2OZXLaWHNWmAIdIY2dIm7nTulSu9wals6Kl+YPczCuqdWXmiw6qpZqPbZM62ntTHs93GEkc1holmDd2ePVX7DBs1vht8oV7Uy3E4gUqukUjo7TTVeCDLTBNN4J2O6VfkGIqMM16Qk3mpiN29k3FXnq2PFZnE06l8jNNzAy7tU7k7Npxs/aKB/XO85/prmdPrafWN1nqxtpDfbeNiwXtyHnuW8xxHVlwe+NOu81TJDi3s/bSd5vwHBZLpNjG1nsLXgxTDTZwvre6O0SdnDifJNjSZ2VteAGY4ijLew+9NvvgQIt7u68xeNomnHVn3RIcwG07RT7xfeyBjMOHlsPaYYxtuYEHdFr5SBTnrA7uab+irFKictV8B83r0+sf2XEwyYLRf+T48VX4CixzyNJbabnVxHcFqcjw3V5jTqFoeQWODdW+pvO4tOyF0truGZVqjG6XSDBIdHs35cNki/okuRt9dvgy+IwLWDtEgluoCN5IAH8PEyd471pci6P1DooUu1XqXLdg1oBPacdoEkquo5f9YcIbUdVLS97y5oa0hxJe7V7gES4uF/QsZfiK1MAtERckOgmdyeJm6043RjyJtl/jsjxOELg5haXQSWuBGkmCeyZ4WS2M6Lup4ZtVz2MLz2aczU0X7buDbRbe60OYYejULHVMQ1jhTptc01qTi0taLS5wPlCz+fZGx9M9RXa9++jrKVwNyA15NgjGcefIZRl/X0YPEftDeY4j1WzxHR4YCnQe+rqdWptqaAwgs1ezLyYI3Bi4ja6ymU4FtSoBUqtoj77muc2eAIYCfgtfm2ZuzAUopkClSFIQdQOgmXCwIBtYp4PexJLwHZn9NlejJlulwkQYLoF+6wVv0ox1N2Dqhr2OJ0iA4E+23gFicdl76VWkNJgFu/iCtVnmba8FUaWFpse72w75LZGVxdnl9Rh05IOP7uenFUzgqYD2TpoAjUJsWTbdVfTeoCynBBHWDbwKk/pHh34enSF3htIGQIGks1X8iq7pY+lDNAYDrvpAFo4wjJpxdC4YyU1afLLmvVtdZzrgC7sj2n/wC4pnF4mjyb8FSCsy+27vSTCjke5vxLYWweEfUgNa5x5NBJ9ArgdEcVacPVE7amlo9XQtDk/Sb/AArKcQWsaGubDTLQADIEyvanSqs5pa95eHAjtX7iLrzZZWevDp01yV7Po6xnvUwwcS57RHjBJVrQ+ius4SK1B3E6HOeQN+DboWV9IK1NhDXnSZa4b3/qFHB5pUpudpcWnexiWnh+uak8jLx6dFhhPo0pPBP1prw25DWhp8BrO/kmst6I5c5riKtUls/ZvLWEkcJDTCojiDqN9xq/Mfj6qFCvFQgcRI8RukeRlVgjZpaVLLqdMubQ6x4PsVS5wgWJBBAJ8QrAdI6FMMdh8NRpx7Q0NIIPEOiQsYK/bPr+Y+SJhKwhw5f7T/VTcpFFhhyavG9Lqj6kgBocNDmbsM7SD6T3rD51kjGkuaydR52HMQnnVJp/A+Wx9IWoyF2Hr0prtcdQbOkgEObYkE80qnJO2xpYYuNJHzbCZeNUFqsaeWsBtTb8/mvon92MAT+/E8nN/wCKi/obhDAbWrtJ5hrx8ACneTU9n9yCxqK3j9ik6L4l7a2HpzDG1Gw2bC/AeZ9Voc4xha0PBMsex3o4LLYzDPweIpuDxUZrBa4AgGDMEHwX07N8Nha2HLHEML2Ay0XaSJF/FLTlyxnJQ4jz8ij6RZnUgHUYkHfvR80x9RuqHGDPHmq2o44rDnTTqam2s1xaYtLXRccVZYsMfIBJPKJUJNmiKjtse5djnOwrTJtqafJxHyhFycF9Ei5Iq1B6hrvxQ+j1EfVy28h9SRBnf/tT6J5i6lXqU3Nc1r6hjU0ieyBInwTR3e/BOe0ZaVutzKdKaGgVpZTMaj2myb9q/qvldanfdfd/pQFM4WrUa0ioBc8HDYgj9bL4Q98rXghpcv8AJhzT1pNqtgNSWiZQxindyPiqfZBSjQtS3RlladIOzGHkp/XyOfqgtauc5dSDb9hhmZAiXX37RgiZuOK8/tM83eqCFKF2wN2HObviNT4/zFCOZO+871KG4KDhZHYDs4VTvdFZi3DYuHggs2XSiCgrsW43JdbmSvMRj3uEOc4+JJ+aE4oTynTZOUUTZVRa1YmJKVaVIuRsFDdStIt8TN/RKHx+CI+3LyIPyQtS4KRr8PljxSovY1xD2CQAbOgX8CIKK3BVBqBY8cRY+B/BCyrM3tYwBzhDW7E8loML0orj947zM/NefOTR7OOGyopMMHAuBBGocRHabcfCV4yvFRpPgfA2/JbnLelVQl0im6WxDmNIPcYHxVX9WwuKrUmuaMOS7S4sdGonYw6zb/NCLUhpXDkzdatDh3H4bFTouJqNgEmdgJMGxsPFfVsP0Hy+j26gc4Hi8yJ/y8fRWzc3wdBpdRbTgC4aNJ9Q1Np9knm/2ps+V4fori6jgWYepE7lukR5wrvLfoyxbiS/RTBEXOo7g7NH4rW4v6S6AaSwlrgNnRv4CZWezX6V3FsM7LosWwBzB/MLtKF7mX0kWOC+iQaSKmJJmD2GgehJPyVxg+hOCwoAc9xufadxP+UL5xjfpAxVUiNRuIIm55DhdUuedJcQ15p1HOBabtnY8jHFHQnxERzmt5T/AOD7PVx2X0tww+Lfxdss1nHSjAuaerboePebt3QNiPFfMKNZ72ai49ox37wkcU4tJEk3PwlPLA63SFjmjF2m39S3zrPusqyDAkW4T3eJv5r6K3pMw4doLWk9U0eYbErAZfl9Fr6D3PF3TUDmw1jQ5sHUZ1AgnhIha3GU8OWT9YZoLm+yQSWTctBjh3jdTlhbpRLQzxduRqchzF9OhTHXNADG2txE8u9O5d0i9sa6YIqOBdHtWBn4x5LBV8wwZDiypXgbBrBHqCdIRqtPDuaeqZiTMkSWU232uS53LgpNShy/uUrHkul9jcU+lX25Zrp/s9WoC06gL+RKHnPSNvVFxqU3aXNcABeQ4bL5zTyR5M9YWGIMHUT5kD5LndHC72qtQjyCm8vhy/JWPSq7UfwWHTvpeK2GqU7CRw3JXyMOW66TZHTp4d7hOoRckncgbLDNWvp2nFsw9XHRNR42Paruz5oVIbo9b2fNLtdC0JbGWT+IO0Kb2oLXjmiHZLQ6aIjZEcNkObL0lccmRqhQeLKb0N+yKFZ40WUApt2USiKzwhAqI52QKgToWRAKTgowuATCEiUNEAUC1A40eDd2W+A+Sfp1VXYSkdLdth8k7TwzuY+Kxzo9nFdIssPioVJmGYk1XOBi82TeJouYwnUOXqqQ0uaOKK5J9VN7RLl3SWrpI1m+/M+J3S9bN3OO5SLaYRAraUZdUvYWpi3OQ3OJ3K5yEaiKXoSTrkaoY57C0tqPBaZaQ4jSeYvZeOpgkOLiSbme1eZvO6WDidgrmpljuqpHbUDPqqQg2SlOI03pI5rQ0CgACHR9Xpi4Oq5G4lJ5rnjsQ9pLaTSJE02BsydyAjYbo4XcCVeYLoqIuArKD8kXNFXj8r0UGEve6XeDQCL2A7ufBWGXV6FNjdVPW4D2iA75my0FXBUzRAeRDSNzF4TGDw7GjsBkeHzSZMcGqk/uVw5MkXcI39LKLHZ0HUntaxwlsDgF1LOHhrR1TzAA7rBacUgZOkR4W/qhuYOYHd/TgpR6TDJbb/UvLrs8HbVfQoW5xVO1B/68lL+06/8A4T8fyVuaTuC7qX8ZPhsm/g4fQv8AqWf2ZnNatatTLHU4BjnNjKzTujT5tK+mCnHd4o7aDSLtHorwwQgqSMuXqZ5HcmfLP7rViN2+cg/JBd0XqDf4L6fWy9h2keH9Uu/KuTh5p+1El3GfMn5I4cPVLPyl4X0mvljhwBVZisvA3aQueNHLIzBuwrxwKgQ7vWwqYJvCUrVwKR4UOsjMvLlITx/BXlTCdyVq0hy+CV4qG1tlXK8JTNXDA9yE7Cd6m4DqYImyG9GGFPC6fo5LDdTz4N/Epowb4BKSKptKbqQZCsKtK/y7gguprmqBYuWqPVhGNNQ0JTi2wuKaGgSNh8k/RxAPELPMpozaKk8NmyHVuPgv8fU+zPkqQ1QvRSMRJ+KnTwB5JseBoTN1Ot3QPrO5SDHHuTdPAp3DYO9wtEcKMzysrqWXuO8p+jkngFa0THBHDv1xVlBIi5ti+HyZoudla/XaLAGk+yLCJ38ki4u5ev5BEY47QD5T80zT8ATXkddnTGb6r3FrEei9p58x5AaSD4GfVDbUcQJuALWFuKLTF+PyCWpHNw8Jmi6SZOKNKnJZUe5zXaBs3sm+/wA+api+rESxg3sL/BArVSf6qdIzafgioLyDuSXDGqOLrQBqspUy6b3v5+qG2h4+f5JmnT70yilwK5N8sZouaOaa+sjkUmwRyRw5dQoVz5Gw8wohg5DyQOtJtso9dC44M+iDv8/wQBSHCfVEGIBUHVUTiD6I5lLuwLTxPzRX1Uu6oeFlxwtiMoafe+CRqZOO5WdSpKA6oeS6g2VFXKPD1KVrZPxt6/0VvVrH9XQXVYQoa2UFXJzwE+iXGTEm9vRaF2InglqtRDSmHUxBmXsbso1cMCivqXQ3PCajhKrhEpUwisXvS9QpJJDJsrX0SoaE7UKAQoOBRMnQYIFuATAA5Jek6w8EZpTIAzTjkmWPSQcpseqIVlgwSmKar6dRHbXKYUe1ojH+CRbWRWVQiAsg8L1rkmK6n1q4BZMaIRQwc1XsqjipyOS4A89scZUqVQckiHqbK8cQuOLenUEbL3r/ANfgq042yj1pN1wC2p1e9TOIjiJ71UUqpRTU5rjqHX4sc/moCsDx+aSFZSNRcdQ118LnVyUi9/KyGMRHFGzqHalRRFdIvxBS1TFoBofq1+SB9Y8Ukai8dWROoZq4goD3nmgur96G6pKFhoJrhAe4KJcgOqLrDRKoUBy59RBe9BsKRF70Co5c96E6okbGoi8oUr1xUJU2xgAKIHHmuXKQT0vPMrhUPM+q9XInE21nfePqVMV3fePqVy5MmAmK7vvH1KIzEO+871K5cmsAduId953qUelWdPtH1K5cnQAvXO5n1KsKVUxuePFcuTIVh2PMblcHmRc7LlyIA+r8URpsuXIgJsKG51x4rly448LjPqvGmy9XLjjqpsgOK5cgcLVqh5lBa5cuXDEi4xulnVDIuV4uXM45zzO5UHvNrlerkoQJqGdyh6zzK5cgEHUceaG9y5cgwgHuPNKFx5rlynIdEHOPNDLjzXLkg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data:image/jpeg;base64,/9j/4AAQSkZJRgABAQAAAQABAAD/2wCEAAkGBhQSERQUExQUFRUWFxUXGBgXGBgVFRcUFxgYFBcUFRQXHCYeFxokGRcUHy8gJCcpLCwsFR4xNTAqNSYrLCkBCQoKDgwOGg8PGiolHCQvLCwsKSwsLCwpLCksKiwsKSwsLCwsLCwsLCwsLCwsKSwsKSwsLCwsKSksLCwsLCwsLP/AABEIALIBGwMBIgACEQEDEQH/xAAcAAACAwEBAQEAAAAAAAAAAAADBAIFBgABBwj/xABEEAABAwIEAgcEBwUIAgMBAAABAAIRAyEEBRIxQVEGEyJhcYGRMkKhsQcUI1LB0fAzQ2KS4RUWJHKCstLxU6Jzk7M0/8QAGQEAAwEBAQAAAAAAAAAAAAAAAQIDBAAF/8QALREAAgIBAwQABgIBBQAAAAAAAAECEQMSITEEE0FRImGBobHwFDJxFVKR0fH/2gAMAwEAAhEDEQA/APkDQpQvGCymqMskR0qQavQFMBKPRDSpBinC9AQsageldoRdK7QlsOkD1alpRHMsnm5e3+L1/oqwg58CSajyVuhe6FaNyxpcB2og8fBMtyVn8Xr/AEVl082TeSKKHQvdCvRkjdUdqInfjICOzo+z+L1RXTTA8sUZwMUgxaih0bpl5BDo0g78yR+CsaPRKgeDz/qXfxpg70UYcMUxTW8wnQ6i57xpfDdEdo8WyfinP7kYcfu3/wA5S/x5B70T5uGKWhbuh0aw8vBpOMPIHbcLQCBbxKFX6P0uFKP9Tz+KC6abH70EYrQolq0j8tYyi+oWSWajEkCzousnjKzw8gjRf2eXdeSpTxONWUWRMY0r0NSVbEO1ETsSNgmcBJcZ5Tcc1FqlZRSTdBWsRWUlNtOymGKbZZIDUYh6U04IZagmFoXLVAtTBaoFqZMRoXIUSEYtUS1MmI0ALVEhFcFEhNYoKF0KcLoTCsGwWUwFFnBFaEzJo4BTAXNaiBqVsokeBq9DVMNUg1LY6RANXulEDV7pS2NQJzbeiu6VBvMeoVU9vZK3+FwlLSIpTYclt6R8mfPG6M0KTQ5txs7iO5WeHaz7zPUK5GWg1aQbSF9dudpWhwOQk/ugPJbdbVmZ406McxtPrR22ew6+oby3vTtOnSn9pT/mb+a1zcjLcRTs0TTq7xwdT/NWTcJpJ9j0b+SXuPegPFHyYjBspdcftKcaG+82J1Otv4K5w1KjI+2oj/W381cUKTvrRsP2TfdB9935q+o4Xu+ACTuSQXjgZTL6dHrq016IH2UdtsHsmYurKs7DAft6P87fzVtgMKfrFfsjajy5PVo/BmPdHkod1+wuMPR81ouo6q32tL9qY7Q20suPOUtijSi1Vn8w/Nb/AC7KJfXk/vj/APnTTdXIWEbfFOs9eQtRvg+KZiGfUsQA5pcQ+BxPbMR5L5s/DO1WbAn0uv0L0hyvTlGMsNsRxPCq7h5L87vHa81DJLVRRUmwtWgeseYt2uXHxTuU0O06Rw/BAqhpc9rrfabi5ETMCQDw9E9k4BMD7jSbRe/ff+qyTfwmvGvjGGU7L00002lYeAXvVSs7ka1EScxQNNOGmomku1HaRI00MsTrqaC6mmTEcRNzUMtTT2ILmqiZJoAWqBajFqiWp0ybQLSvNKPoUdCYQVp7BFAQqewRmp2TiTaEVoQ2orSkZZE2hS0rgpSkY5wCnpUqlRlNoMhziJAiW+fHmhU8W06biXTMWAMm0LnFgWSLdBXM7JX2jKRhxTYesozpb77d4C+LVMWy7Zv+uK+3ZNnruppjkxnH+Edy09Mpb0JmlBVYxWxdLrqEVaIh1Ta8TTO8BWbMXTO9dvk15+QVPic4ealE6tnvjzpvCsWZnUJu93kYWjRPczTyR25BvfQ+sUpqyNFX3H86ccPH0VozEYce/wD+jvyWeq5wPrLG9cS5rakjV2gDpiR3x8FaU8zBmS4/6l2ib8k5SgqGaeZURiZ126qPYcNnzyVo3OKP3v8A1d/xWdp5iBiAQP3ZG5++FdYfNiTEfEqcsUgPJD9/8PMPm1Lr6pDjdtP3X8Nf8KdOZ0zxd/I//is5nmXYiriCaVd9EdSyQ0PMkmrB7KjUybE3/wAXX97ZtQxPXx73DVT/APrbzCy6jQ4Ln9/BdYLNGa63t3qT+zqH93T5NTP9sU+VQ8LUqv8AxWRweT1y+p/icQIq3Ja+Dek6D2+Q0+B8le5ex9Kkxj3ue4NALnSHOMC5kkz5psfxiZVGCspekuOacqxjQ2pcYm5Y8NvUebuIgeey/OlTCnV7TN/vBfonpCZyvG/5cT/vcV+ca26dxaR0ZJt7DuL1a3gOaAX6o1CZAI8RuU5kLDrMkHsjYzx3VbjcTpqvgTD5vPC0WOysOjFcuqEEkwyLk7AzHxKyZE+3ZuxNdxL5l01lh4BT6tGpU7DwCK5m3h8f1Cx6jfpEMUQwaiCe4c1Sf28eNNo8yr/M2QzzCybBDjIMGec2P/a1YYRktzHnnKLpMbOcGJhnh2ifO9kN2YVCAQ1sEkbHhE8e8JJongbT804xkt2mCdvavBnvHitXbh4Rk7s/YGpjn/w+hQ24pxMW48OQnii1MOSR2Xcfdj4TC8dhoBJBHKRYKnbXon3ZeyNOS3UT6R8V7imjrAGF0dncgm8XsI+aJSw56qQHbDhbx3TeLwOhjSWOkvb2jHfYAEn/AKXaKBrb8j+Cp02wKjXPHAh+hxvdp1Wn49yQxdYB7g1rwNRgFwJAnaZutFjnMIvRcx0DUWPAB8WmZjvlZatgzqdY7n7vPuCLjQqlZXU9kRpQqZsitU2VQUIjUIIjUjKoMHJSvXJ8EyEtiGfFdHk6fAsX7rp4qMEbI2Hol3BVexnSsfwLgWuJ9rnA+a+t5Tm1DqaYLzOhk9l28CROm6+TYZrWgtDgSL+ey1eS9LsM3RTrNqtiGl4DXARYnRufBN08km7Y2aFxSNxicyo6qR1GA+Z0u20OHLvC8zLpFTaz7IkvMR2T6kGPDzQGNwb+ocys7S8yZpvBjQ68Rzj1WM6X5vSNYDDy9gYRLmlp1GxgctvVaJz2dP7EYY42m1sHwmdO+tCq4tLiWtcbeyXaSIHd8Vs6Gd0p9o+jvyXy+rQeKb3QbMbNj2ZdqEmLWEhblnUaBDi52k7SLkd7UvTNtS3H6iMW47Fy3pHhhUDjVgaD7j9y4W25AlWeD6SUNw5xEx7Lt7cx3hfHyG9WdJdYiYAImDzdex3Wr6K4qnTY6ZeC+dnTGlsjuPBDHklKVMSeKCWyPpuIzhv1gdlwDqTNxTFtTu1DzJHa4fko4rPgA6G7h0O1YcSAHmYJ7pv396I6s41GOptfpNClFqsEF1rUpEwT7UbHhJRPrNQNNn3b93En3Xm0wQZja/nC81wepmrUqWwhl2bjVWHaP2vOhvYEGBuCI8uclOuxgIBh3sjjTFo3s4CPIINGrULng64FVx2rjfmesEiAIm3KxCoM+zelSe5tU9s0mRLiLlpFw95d6klX6aL1c+yeepLj0V3SPpfQODxOHBcHvFS5adAa5xdOoTNuS+M1MKz/AMzf5X/8Vp82qk02saS4ljIAB+5wtzVH/dPFnbDVjP8AA78k+8op2dUYSaSA5hhmdc/7Rs6/ZLHnysLqw6LYQNqzqmWEgaXNkagJBIuJBCqM+pEYirII7ZTXRZ7hVcRuGnzuFmyJ9rnwacbXd48mlqZl1YaSOybTN+86eIR6mIaWEtdEixEfjZZvMc61NAETYG1hHAed0hh83ezb+nI2UY9PavyWl1Wltcl5XzLXSc106wWwb3g3Ec/1wVHTqOJETYn1O4lc3HEmTe/HhPgp4N7fejiPQzw7iVrhBRMc5ue7LHLMBr3E728CeC8y9naeP4j80XLqDDJ0gyT4bnb0UcpYHF4i2q48CYWqK3Rnb2ZYPogOb4HfyVdm1HsO/XFWlTL2a2dgXDvOAElm2DDaTiGgW/ELS18LM+r4kDwbP8N/pb8090pYBSp//I3j3Hgl8Ll7PqodpbMNvF7kfmpdKcIxlNmljQesGwAOxUprYeLtj2LgsmRPO3kVm31DLr8Xce8rQPwrS3ZotyEqmLACRpHtO4d5UpFIlBTcjtCEwXRgpMrEIxEhCBRWFKyyJBLlhe42JAB24D/uETEGAlAeZXRQuSW1EX0i0kcRyM+VlOlXIEAn+vcogd64uT8krrg9IO8pvDUNQJJAi5JNgTtIgzO3moYSmCCSRPAIorGC20Daw3kcfM+qVu9kOlStmsy/FPYyiwkDSBAgjhzMcFWY7DDsmQDc2JggEdqIJ53QqOIk9oyNQMG9oFoSBxAhoi8ETPemlKUw7R8F1imDQ8a92gmZ4HckeKfOJcxrTLQLX7R4KnfUDmuhrvYAN5BMtmLCL8FKvmNZ1JrHthsggwASIhoMeBI8eKbDLRq3e/8Aj0DLUqdfn2MNrsEx1dnNsWuIMh24AuV9h6CUmU8KxjaPbqMa576bwzX23NDoDgRG1o9F8Wbgnmk5+h0FzYIBiQHTB/W6+v8A0f4V4bhnOpv7NBzC7SbEVnP0m0yQWndSa3e4XTS2/P8A2aHMnA1hraxp0NA1mk4kdYNi/v0i3EjjCSqmmQSXUjIMmMOd2GT7J4Enz5K3zV/2ojrJ0MjT1sR1gnUKZHDn38JVdWqmB/8A0ewJvifa0iY+0Eed571CvmFS42EqIp66l6f7Q+7Q3hxI/Ynjq9DxJn5z9J1FhxLNT9OmkyAGtMiSLadA8g0bL6TQxQDqktrHtme1VEjQ6ImsI48927QI+a/Slhy7FMcJjq2C5vu/m50/zH8E2NP2/wBY038vRTGrRp1GOqPe7S1vZEAnsgAy6R5LZ5p0wpUaIIZT2aJp16VR55EtE8r+KwOPLTq1OI00RpGqJO8bXvJ4bpzpNmZOHaw6vdInrNhP32gHcbJ4Xpq2GTVvY8zrK6T31q1TUdPVTpewXe20CDPCRw71U9HaVLrHQXDsH2tIESOIKtc+xjiam4AZhxbWAdI0gkAgExxPkslRrRMDcR8Ujhqx1YdenJdDGJwsXkbfFJBqNUxJdvyA9LKwyzK34l4ZTABAm50iO8qsU+DPOSuzYZf9H7jghigKRY5ocA9zusIHEEdkAmbb96wlRnaMDSJtMTC+vZFmDGYTqarKZq0Ya4aS/WADo4RIB7l8/q5c7EmoWFoc3g4hoNzOk/mp4tTk4spk0qCkV+AxpDtLXCQLGJm+2+8TdWHRumXOqdoNOrlPEzaVmoLXlp325+hV70XrEarEmRtH4lbMf9kZZ/12NS/AP6ymBUBkVPcHId6S6Q4B7aDyXSI20gcRxVpSxTusp/Zu2qcWcmz7yl0kk4SqSxwsLkt+8ORK3UtLPMc2pxX7yULcE8YNp12Ip20jiW8Uv0povDGanB3bGzdPA33Vs57vqbB1b40079mDdv8AFN/BIdLKpLKcse3tjcDkeRKjkjt9DRinv9Q9TDu0e2NvuhZ80TLu17zv9xWmrVez+zf6D81nHVbu7Lvadw/iPepSSs0Qboo6aICoMCmAs7NESYUwotCmAkZdHlR02S2iN9kao1GNHU0dyN0I42IwvWtTbsERHeofVjyXakJpaFtkzrEHa/nEHh+uKZrZRUDJNN4G8lrgI5zCr3MhcmmFpxLHD1BJuNuA7ucorqLS1rjUnSBALTO5sAd4jhb4pLCOs4R7rr+SJhQCCCWCbS6ZF57MW/7RS32De3BcYHFghw1EiAbsbHtAc+9bL6OcqdiaeMpUajmuikQ8ucwsILx2dMyDxFtgqvI/o8fVwzKrKzZrAhrIIOrtOALiQJJpx/qW4+jXo1Wy/rHVmw6rpZpa5tQkgkgw0/5kHd7sN7bI0OB6MmjVpHU9zgHHtYms5pcNPukRBnbY25BUXS3pxUDtFCo6mWamvDG6iTIjSXNFxfY8VqswyirUNMvqgEB+pzOspNg6YFqk/Hgkc0x2OZXLaWHNWmAIdIY2dIm7nTulSu9wals6Kl+YPczCuqdWXmiw6qpZqPbZM62ntTHs93GEkc1holmDd2ePVX7DBs1vht8oV7Uy3E4gUqukUjo7TTVeCDLTBNN4J2O6VfkGIqMM16Qk3mpiN29k3FXnq2PFZnE06l8jNNzAy7tU7k7Npxs/aKB/XO85/prmdPrafWN1nqxtpDfbeNiwXtyHnuW8xxHVlwe+NOu81TJDi3s/bSd5vwHBZLpNjG1nsLXgxTDTZwvre6O0SdnDifJNjSZ2VteAGY4ijLew+9NvvgQIt7u68xeNomnHVn3RIcwG07RT7xfeyBjMOHlsPaYYxtuYEHdFr5SBTnrA7uab+irFKictV8B83r0+sf2XEwyYLRf+T48VX4CixzyNJbabnVxHcFqcjw3V5jTqFoeQWODdW+pvO4tOyF0truGZVqjG6XSDBIdHs35cNki/okuRt9dvgy+IwLWDtEgluoCN5IAH8PEyd471pci6P1DooUu1XqXLdg1oBPacdoEkquo5f9YcIbUdVLS97y5oa0hxJe7V7gES4uF/QsZfiK1MAtERckOgmdyeJm6043RjyJtl/jsjxOELg5haXQSWuBGkmCeyZ4WS2M6Lup4ZtVz2MLz2aczU0X7buDbRbe60OYYejULHVMQ1jhTptc01qTi0taLS5wPlCz+fZGx9M9RXa9++jrKVwNyA15NgjGcefIZRl/X0YPEftDeY4j1WzxHR4YCnQe+rqdWptqaAwgs1ezLyYI3Bi4ja6ymU4FtSoBUqtoj77muc2eAIYCfgtfm2ZuzAUopkClSFIQdQOgmXCwIBtYp4PexJLwHZn9NlejJlulwkQYLoF+6wVv0ox1N2Dqhr2OJ0iA4E+23gFicdl76VWkNJgFu/iCtVnmba8FUaWFpse72w75LZGVxdnl9Rh05IOP7uenFUzgqYD2TpoAjUJsWTbdVfTeoCynBBHWDbwKk/pHh34enSF3htIGQIGks1X8iq7pY+lDNAYDrvpAFo4wjJpxdC4YyU1afLLmvVtdZzrgC7sj2n/wC4pnF4mjyb8FSCsy+27vSTCjke5vxLYWweEfUgNa5x5NBJ9ArgdEcVacPVE7amlo9XQtDk/Sb/AArKcQWsaGubDTLQADIEyvanSqs5pa95eHAjtX7iLrzZZWevDp01yV7Po6xnvUwwcS57RHjBJVrQ+ius4SK1B3E6HOeQN+DboWV9IK1NhDXnSZa4b3/qFHB5pUpudpcWnexiWnh+uak8jLx6dFhhPo0pPBP1prw25DWhp8BrO/kmst6I5c5riKtUls/ZvLWEkcJDTCojiDqN9xq/Mfj6qFCvFQgcRI8RukeRlVgjZpaVLLqdMubQ6x4PsVS5wgWJBBAJ8QrAdI6FMMdh8NRpx7Q0NIIPEOiQsYK/bPr+Y+SJhKwhw5f7T/VTcpFFhhyavG9Lqj6kgBocNDmbsM7SD6T3rD51kjGkuaydR52HMQnnVJp/A+Wx9IWoyF2Hr0prtcdQbOkgEObYkE80qnJO2xpYYuNJHzbCZeNUFqsaeWsBtTb8/mvon92MAT+/E8nN/wCKi/obhDAbWrtJ5hrx8ACneTU9n9yCxqK3j9ik6L4l7a2HpzDG1Gw2bC/AeZ9Voc4xha0PBMsex3o4LLYzDPweIpuDxUZrBa4AgGDMEHwX07N8Nha2HLHEML2Ay0XaSJF/FLTlyxnJQ4jz8ij6RZnUgHUYkHfvR80x9RuqHGDPHmq2o44rDnTTqam2s1xaYtLXRccVZYsMfIBJPKJUJNmiKjtse5djnOwrTJtqafJxHyhFycF9Ei5Iq1B6hrvxQ+j1EfVy28h9SRBnf/tT6J5i6lXqU3Nc1r6hjU0ieyBInwTR3e/BOe0ZaVutzKdKaGgVpZTMaj2myb9q/qvldanfdfd/pQFM4WrUa0ioBc8HDYgj9bL4Q98rXghpcv8AJhzT1pNqtgNSWiZQxindyPiqfZBSjQtS3RlladIOzGHkp/XyOfqgtauc5dSDb9hhmZAiXX37RgiZuOK8/tM83eqCFKF2wN2HObviNT4/zFCOZO+871KG4KDhZHYDs4VTvdFZi3DYuHggs2XSiCgrsW43JdbmSvMRj3uEOc4+JJ+aE4oTynTZOUUTZVRa1YmJKVaVIuRsFDdStIt8TN/RKHx+CI+3LyIPyQtS4KRr8PljxSovY1xD2CQAbOgX8CIKK3BVBqBY8cRY+B/BCyrM3tYwBzhDW7E8loML0orj947zM/NefOTR7OOGyopMMHAuBBGocRHabcfCV4yvFRpPgfA2/JbnLelVQl0im6WxDmNIPcYHxVX9WwuKrUmuaMOS7S4sdGonYw6zb/NCLUhpXDkzdatDh3H4bFTouJqNgEmdgJMGxsPFfVsP0Hy+j26gc4Hi8yJ/y8fRWzc3wdBpdRbTgC4aNJ9Q1Np9knm/2ps+V4fori6jgWYepE7lukR5wrvLfoyxbiS/RTBEXOo7g7NH4rW4v6S6AaSwlrgNnRv4CZWezX6V3FsM7LosWwBzB/MLtKF7mX0kWOC+iQaSKmJJmD2GgehJPyVxg+hOCwoAc9xufadxP+UL5xjfpAxVUiNRuIIm55DhdUuedJcQ15p1HOBabtnY8jHFHQnxERzmt5T/AOD7PVx2X0tww+Lfxdss1nHSjAuaerboePebt3QNiPFfMKNZ72ai49ox37wkcU4tJEk3PwlPLA63SFjmjF2m39S3zrPusqyDAkW4T3eJv5r6K3pMw4doLWk9U0eYbErAZfl9Fr6D3PF3TUDmw1jQ5sHUZ1AgnhIha3GU8OWT9YZoLm+yQSWTctBjh3jdTlhbpRLQzxduRqchzF9OhTHXNADG2txE8u9O5d0i9sa6YIqOBdHtWBn4x5LBV8wwZDiypXgbBrBHqCdIRqtPDuaeqZiTMkSWU232uS53LgpNShy/uUrHkul9jcU+lX25Zrp/s9WoC06gL+RKHnPSNvVFxqU3aXNcABeQ4bL5zTyR5M9YWGIMHUT5kD5LndHC72qtQjyCm8vhy/JWPSq7UfwWHTvpeK2GqU7CRw3JXyMOW66TZHTp4d7hOoRckncgbLDNWvp2nFsw9XHRNR42Paruz5oVIbo9b2fNLtdC0JbGWT+IO0Kb2oLXjmiHZLQ6aIjZEcNkObL0lccmRqhQeLKb0N+yKFZ40WUApt2USiKzwhAqI52QKgToWRAKTgowuATCEiUNEAUC1A40eDd2W+A+Sfp1VXYSkdLdth8k7TwzuY+Kxzo9nFdIssPioVJmGYk1XOBi82TeJouYwnUOXqqQ0uaOKK5J9VN7RLl3SWrpI1m+/M+J3S9bN3OO5SLaYRAraUZdUvYWpi3OQ3OJ3K5yEaiKXoSTrkaoY57C0tqPBaZaQ4jSeYvZeOpgkOLiSbme1eZvO6WDidgrmpljuqpHbUDPqqQg2SlOI03pI5rQ0CgACHR9Xpi4Oq5G4lJ5rnjsQ9pLaTSJE02BsydyAjYbo4XcCVeYLoqIuArKD8kXNFXj8r0UGEve6XeDQCL2A7ufBWGXV6FNjdVPW4D2iA75my0FXBUzRAeRDSNzF4TGDw7GjsBkeHzSZMcGqk/uVw5MkXcI39LKLHZ0HUntaxwlsDgF1LOHhrR1TzAA7rBacUgZOkR4W/qhuYOYHd/TgpR6TDJbb/UvLrs8HbVfQoW5xVO1B/68lL+06/8A4T8fyVuaTuC7qX8ZPhsm/g4fQv8AqWf2ZnNatatTLHU4BjnNjKzTujT5tK+mCnHd4o7aDSLtHorwwQgqSMuXqZ5HcmfLP7rViN2+cg/JBd0XqDf4L6fWy9h2keH9Uu/KuTh5p+1El3GfMn5I4cPVLPyl4X0mvljhwBVZisvA3aQueNHLIzBuwrxwKgQ7vWwqYJvCUrVwKR4UOsjMvLlITx/BXlTCdyVq0hy+CV4qG1tlXK8JTNXDA9yE7Cd6m4DqYImyG9GGFPC6fo5LDdTz4N/Epowb4BKSKptKbqQZCsKtK/y7gguprmqBYuWqPVhGNNQ0JTi2wuKaGgSNh8k/RxAPELPMpozaKk8NmyHVuPgv8fU+zPkqQ1QvRSMRJ+KnTwB5JseBoTN1Ot3QPrO5SDHHuTdPAp3DYO9wtEcKMzysrqWXuO8p+jkngFa0THBHDv1xVlBIi5ti+HyZoudla/XaLAGk+yLCJ38ki4u5ev5BEY47QD5T80zT8ATXkddnTGb6r3FrEei9p58x5AaSD4GfVDbUcQJuALWFuKLTF+PyCWpHNw8Jmi6SZOKNKnJZUe5zXaBs3sm+/wA+api+rESxg3sL/BArVSf6qdIzafgioLyDuSXDGqOLrQBqspUy6b3v5+qG2h4+f5JmnT70yilwK5N8sZouaOaa+sjkUmwRyRw5dQoVz5Gw8wohg5DyQOtJtso9dC44M+iDv8/wQBSHCfVEGIBUHVUTiD6I5lLuwLTxPzRX1Uu6oeFlxwtiMoafe+CRqZOO5WdSpKA6oeS6g2VFXKPD1KVrZPxt6/0VvVrH9XQXVYQoa2UFXJzwE+iXGTEm9vRaF2InglqtRDSmHUxBmXsbso1cMCivqXQ3PCajhKrhEpUwisXvS9QpJJDJsrX0SoaE7UKAQoOBRMnQYIFuATAA5Jek6w8EZpTIAzTjkmWPSQcpseqIVlgwSmKar6dRHbXKYUe1ojH+CRbWRWVQiAsg8L1rkmK6n1q4BZMaIRQwc1XsqjipyOS4A89scZUqVQckiHqbK8cQuOLenUEbL3r/ANfgq042yj1pN1wC2p1e9TOIjiJ71UUqpRTU5rjqHX4sc/moCsDx+aSFZSNRcdQ118LnVyUi9/KyGMRHFGzqHalRRFdIvxBS1TFoBofq1+SB9Y8Ukai8dWROoZq4goD3nmgur96G6pKFhoJrhAe4KJcgOqLrDRKoUBy59RBe9BsKRF70Co5c96E6okbGoi8oUr1xUJU2xgAKIHHmuXKQT0vPMrhUPM+q9XInE21nfePqVMV3fePqVy5MmAmK7vvH1KIzEO+871K5cmsAduId953qUelWdPtH1K5cnQAvXO5n1KsKVUxuePFcuTIVh2PMblcHmRc7LlyIA+r8URpsuXIgJsKG51x4rly448LjPqvGmy9XLjjqpsgOK5cgcLVqh5lBa5cuXDEi4xulnVDIuV4uXM45zzO5UHvNrlerkoQJqGdyh6zzK5cgEHUceaG9y5cgwgHuPNKFx5rlynIdEHOPNDLjzXLkg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data:image/jpeg;base64,/9j/4AAQSkZJRgABAQAAAQABAAD/2wCEAAkGBhQSERQUExQUFRUWFxUXGBgXGBgVFRcUFxgYFBcUFRQXHCYeFxokGRcUHy8gJCcpLCwsFR4xNTAqNSYrLCkBCQoKDgwOGg8PGiolHCQvLCwsKSwsLCwpLCksKiwsKSwsLCwsLCwsLCwsLCwsKSwsKSwsLCwsKSksLCwsLCwsLP/AABEIALIBGwMBIgACEQEDEQH/xAAcAAACAwEBAQEAAAAAAAAAAAADBAIFBgABBwj/xABEEAABAwIEAgcEBwUIAgMBAAABAAIRAyEEBRIxQVEGEyJhcYGRMkKhsQcUI1LB0fAzQ2KS4RUWJHKCstLxU6Jzk7M0/8QAGQEAAwEBAQAAAAAAAAAAAAAAAQIDBAAF/8QALREAAgIBAwQABgIBBQAAAAAAAAECEQMSITEEE0FRImGBobHwFDJxFVKR0fH/2gAMAwEAAhEDEQA/APkDQpQvGCymqMskR0qQavQFMBKPRDSpBinC9AQsageldoRdK7QlsOkD1alpRHMsnm5e3+L1/oqwg58CSajyVuhe6FaNyxpcB2og8fBMtyVn8Xr/AEVl082TeSKKHQvdCvRkjdUdqInfjICOzo+z+L1RXTTA8sUZwMUgxaih0bpl5BDo0g78yR+CsaPRKgeDz/qXfxpg70UYcMUxTW8wnQ6i57xpfDdEdo8WyfinP7kYcfu3/wA5S/x5B70T5uGKWhbuh0aw8vBpOMPIHbcLQCBbxKFX6P0uFKP9Tz+KC6abH70EYrQolq0j8tYyi+oWSWajEkCzousnjKzw8gjRf2eXdeSpTxONWUWRMY0r0NSVbEO1ETsSNgmcBJcZ5Tcc1FqlZRSTdBWsRWUlNtOymGKbZZIDUYh6U04IZagmFoXLVAtTBaoFqZMRoXIUSEYtUS1MmI0ALVEhFcFEhNYoKF0KcLoTCsGwWUwFFnBFaEzJo4BTAXNaiBqVsokeBq9DVMNUg1LY6RANXulEDV7pS2NQJzbeiu6VBvMeoVU9vZK3+FwlLSIpTYclt6R8mfPG6M0KTQ5txs7iO5WeHaz7zPUK5GWg1aQbSF9dudpWhwOQk/ugPJbdbVmZ406McxtPrR22ew6+oby3vTtOnSn9pT/mb+a1zcjLcRTs0TTq7xwdT/NWTcJpJ9j0b+SXuPegPFHyYjBspdcftKcaG+82J1Otv4K5w1KjI+2oj/W381cUKTvrRsP2TfdB9935q+o4Xu+ACTuSQXjgZTL6dHrq016IH2UdtsHsmYurKs7DAft6P87fzVtgMKfrFfsjajy5PVo/BmPdHkod1+wuMPR81ouo6q32tL9qY7Q20suPOUtijSi1Vn8w/Nb/AC7KJfXk/vj/APnTTdXIWEbfFOs9eQtRvg+KZiGfUsQA5pcQ+BxPbMR5L5s/DO1WbAn0uv0L0hyvTlGMsNsRxPCq7h5L87vHa81DJLVRRUmwtWgeseYt2uXHxTuU0O06Rw/BAqhpc9rrfabi5ETMCQDw9E9k4BMD7jSbRe/ff+qyTfwmvGvjGGU7L00002lYeAXvVSs7ka1EScxQNNOGmomku1HaRI00MsTrqaC6mmTEcRNzUMtTT2ILmqiZJoAWqBajFqiWp0ybQLSvNKPoUdCYQVp7BFAQqewRmp2TiTaEVoQ2orSkZZE2hS0rgpSkY5wCnpUqlRlNoMhziJAiW+fHmhU8W06biXTMWAMm0LnFgWSLdBXM7JX2jKRhxTYesozpb77d4C+LVMWy7Zv+uK+3ZNnruppjkxnH+Edy09Mpb0JmlBVYxWxdLrqEVaIh1Ta8TTO8BWbMXTO9dvk15+QVPic4ealE6tnvjzpvCsWZnUJu93kYWjRPczTyR25BvfQ+sUpqyNFX3H86ccPH0VozEYce/wD+jvyWeq5wPrLG9cS5rakjV2gDpiR3x8FaU8zBmS4/6l2ib8k5SgqGaeZURiZ126qPYcNnzyVo3OKP3v8A1d/xWdp5iBiAQP3ZG5++FdYfNiTEfEqcsUgPJD9/8PMPm1Lr6pDjdtP3X8Nf8KdOZ0zxd/I//is5nmXYiriCaVd9EdSyQ0PMkmrB7KjUybE3/wAXX97ZtQxPXx73DVT/APrbzCy6jQ4Ln9/BdYLNGa63t3qT+zqH93T5NTP9sU+VQ8LUqv8AxWRweT1y+p/icQIq3Ja+Dek6D2+Q0+B8le5ex9Kkxj3ue4NALnSHOMC5kkz5psfxiZVGCspekuOacqxjQ2pcYm5Y8NvUebuIgeey/OlTCnV7TN/vBfonpCZyvG/5cT/vcV+ca26dxaR0ZJt7DuL1a3gOaAX6o1CZAI8RuU5kLDrMkHsjYzx3VbjcTpqvgTD5vPC0WOysOjFcuqEEkwyLk7AzHxKyZE+3ZuxNdxL5l01lh4BT6tGpU7DwCK5m3h8f1Cx6jfpEMUQwaiCe4c1Sf28eNNo8yr/M2QzzCybBDjIMGec2P/a1YYRktzHnnKLpMbOcGJhnh2ifO9kN2YVCAQ1sEkbHhE8e8JJongbT804xkt2mCdvavBnvHitXbh4Rk7s/YGpjn/w+hQ24pxMW48OQnii1MOSR2Xcfdj4TC8dhoBJBHKRYKnbXon3ZeyNOS3UT6R8V7imjrAGF0dncgm8XsI+aJSw56qQHbDhbx3TeLwOhjSWOkvb2jHfYAEn/AKXaKBrb8j+Cp02wKjXPHAh+hxvdp1Wn49yQxdYB7g1rwNRgFwJAnaZutFjnMIvRcx0DUWPAB8WmZjvlZatgzqdY7n7vPuCLjQqlZXU9kRpQqZsitU2VQUIjUIIjUjKoMHJSvXJ8EyEtiGfFdHk6fAsX7rp4qMEbI2Hol3BVexnSsfwLgWuJ9rnA+a+t5Tm1DqaYLzOhk9l28CROm6+TYZrWgtDgSL+ey1eS9LsM3RTrNqtiGl4DXARYnRufBN08km7Y2aFxSNxicyo6qR1GA+Z0u20OHLvC8zLpFTaz7IkvMR2T6kGPDzQGNwb+ocys7S8yZpvBjQ68Rzj1WM6X5vSNYDDy9gYRLmlp1GxgctvVaJz2dP7EYY42m1sHwmdO+tCq4tLiWtcbeyXaSIHd8Vs6Gd0p9o+jvyXy+rQeKb3QbMbNj2ZdqEmLWEhblnUaBDi52k7SLkd7UvTNtS3H6iMW47Fy3pHhhUDjVgaD7j9y4W25AlWeD6SUNw5xEx7Lt7cx3hfHyG9WdJdYiYAImDzdex3Wr6K4qnTY6ZeC+dnTGlsjuPBDHklKVMSeKCWyPpuIzhv1gdlwDqTNxTFtTu1DzJHa4fko4rPgA6G7h0O1YcSAHmYJ7pv396I6s41GOptfpNClFqsEF1rUpEwT7UbHhJRPrNQNNn3b93En3Xm0wQZja/nC81wepmrUqWwhl2bjVWHaP2vOhvYEGBuCI8uclOuxgIBh3sjjTFo3s4CPIINGrULng64FVx2rjfmesEiAIm3KxCoM+zelSe5tU9s0mRLiLlpFw95d6klX6aL1c+yeepLj0V3SPpfQODxOHBcHvFS5adAa5xdOoTNuS+M1MKz/AMzf5X/8Vp82qk02saS4ljIAB+5wtzVH/dPFnbDVjP8AA78k+8op2dUYSaSA5hhmdc/7Rs6/ZLHnysLqw6LYQNqzqmWEgaXNkagJBIuJBCqM+pEYirII7ZTXRZ7hVcRuGnzuFmyJ9rnwacbXd48mlqZl1YaSOybTN+86eIR6mIaWEtdEixEfjZZvMc61NAETYG1hHAed0hh83ezb+nI2UY9PavyWl1Wltcl5XzLXSc106wWwb3g3Ec/1wVHTqOJETYn1O4lc3HEmTe/HhPgp4N7fejiPQzw7iVrhBRMc5ue7LHLMBr3E728CeC8y9naeP4j80XLqDDJ0gyT4bnb0UcpYHF4i2q48CYWqK3Rnb2ZYPogOb4HfyVdm1HsO/XFWlTL2a2dgXDvOAElm2DDaTiGgW/ELS18LM+r4kDwbP8N/pb8090pYBSp//I3j3Hgl8Ll7PqodpbMNvF7kfmpdKcIxlNmljQesGwAOxUprYeLtj2LgsmRPO3kVm31DLr8Xce8rQPwrS3ZotyEqmLACRpHtO4d5UpFIlBTcjtCEwXRgpMrEIxEhCBRWFKyyJBLlhe42JAB24D/uETEGAlAeZXRQuSW1EX0i0kcRyM+VlOlXIEAn+vcogd64uT8krrg9IO8pvDUNQJJAi5JNgTtIgzO3moYSmCCSRPAIorGC20Daw3kcfM+qVu9kOlStmsy/FPYyiwkDSBAgjhzMcFWY7DDsmQDc2JggEdqIJ53QqOIk9oyNQMG9oFoSBxAhoi8ETPemlKUw7R8F1imDQ8a92gmZ4HckeKfOJcxrTLQLX7R4KnfUDmuhrvYAN5BMtmLCL8FKvmNZ1JrHthsggwASIhoMeBI8eKbDLRq3e/8Aj0DLUqdfn2MNrsEx1dnNsWuIMh24AuV9h6CUmU8KxjaPbqMa576bwzX23NDoDgRG1o9F8Wbgnmk5+h0FzYIBiQHTB/W6+v8A0f4V4bhnOpv7NBzC7SbEVnP0m0yQWndSa3e4XTS2/P8A2aHMnA1hraxp0NA1mk4kdYNi/v0i3EjjCSqmmQSXUjIMmMOd2GT7J4Enz5K3zV/2ojrJ0MjT1sR1gnUKZHDn38JVdWqmB/8A0ewJvifa0iY+0Eed571CvmFS42EqIp66l6f7Q+7Q3hxI/Ynjq9DxJn5z9J1FhxLNT9OmkyAGtMiSLadA8g0bL6TQxQDqktrHtme1VEjQ6ImsI48927QI+a/Slhy7FMcJjq2C5vu/m50/zH8E2NP2/wBY038vRTGrRp1GOqPe7S1vZEAnsgAy6R5LZ5p0wpUaIIZT2aJp16VR55EtE8r+KwOPLTq1OI00RpGqJO8bXvJ4bpzpNmZOHaw6vdInrNhP32gHcbJ4Xpq2GTVvY8zrK6T31q1TUdPVTpewXe20CDPCRw71U9HaVLrHQXDsH2tIESOIKtc+xjiam4AZhxbWAdI0gkAgExxPkslRrRMDcR8Ujhqx1YdenJdDGJwsXkbfFJBqNUxJdvyA9LKwyzK34l4ZTABAm50iO8qsU+DPOSuzYZf9H7jghigKRY5ocA9zusIHEEdkAmbb96wlRnaMDSJtMTC+vZFmDGYTqarKZq0Ya4aS/WADo4RIB7l8/q5c7EmoWFoc3g4hoNzOk/mp4tTk4spk0qCkV+AxpDtLXCQLGJm+2+8TdWHRumXOqdoNOrlPEzaVmoLXlp325+hV70XrEarEmRtH4lbMf9kZZ/12NS/AP6ymBUBkVPcHId6S6Q4B7aDyXSI20gcRxVpSxTusp/Zu2qcWcmz7yl0kk4SqSxwsLkt+8ORK3UtLPMc2pxX7yULcE8YNp12Ip20jiW8Uv0povDGanB3bGzdPA33Vs57vqbB1b40079mDdv8AFN/BIdLKpLKcse3tjcDkeRKjkjt9DRinv9Q9TDu0e2NvuhZ80TLu17zv9xWmrVez+zf6D81nHVbu7Lvadw/iPepSSs0Qboo6aICoMCmAs7NESYUwotCmAkZdHlR02S2iN9kao1GNHU0dyN0I42IwvWtTbsERHeofVjyXakJpaFtkzrEHa/nEHh+uKZrZRUDJNN4G8lrgI5zCr3MhcmmFpxLHD1BJuNuA7ucorqLS1rjUnSBALTO5sAd4jhb4pLCOs4R7rr+SJhQCCCWCbS6ZF57MW/7RS32De3BcYHFghw1EiAbsbHtAc+9bL6OcqdiaeMpUajmuikQ8ucwsILx2dMyDxFtgqvI/o8fVwzKrKzZrAhrIIOrtOALiQJJpx/qW4+jXo1Wy/rHVmw6rpZpa5tQkgkgw0/5kHd7sN7bI0OB6MmjVpHU9zgHHtYms5pcNPukRBnbY25BUXS3pxUDtFCo6mWamvDG6iTIjSXNFxfY8VqswyirUNMvqgEB+pzOspNg6YFqk/Hgkc0x2OZXLaWHNWmAIdIY2dIm7nTulSu9wals6Kl+YPczCuqdWXmiw6qpZqPbZM62ntTHs93GEkc1holmDd2ePVX7DBs1vht8oV7Uy3E4gUqukUjo7TTVeCDLTBNN4J2O6VfkGIqMM16Qk3mpiN29k3FXnq2PFZnE06l8jNNzAy7tU7k7Npxs/aKB/XO85/prmdPrafWN1nqxtpDfbeNiwXtyHnuW8xxHVlwe+NOu81TJDi3s/bSd5vwHBZLpNjG1nsLXgxTDTZwvre6O0SdnDifJNjSZ2VteAGY4ijLew+9NvvgQIt7u68xeNomnHVn3RIcwG07RT7xfeyBjMOHlsPaYYxtuYEHdFr5SBTnrA7uab+irFKictV8B83r0+sf2XEwyYLRf+T48VX4CixzyNJbabnVxHcFqcjw3V5jTqFoeQWODdW+pvO4tOyF0truGZVqjG6XSDBIdHs35cNki/okuRt9dvgy+IwLWDtEgluoCN5IAH8PEyd471pci6P1DooUu1XqXLdg1oBPacdoEkquo5f9YcIbUdVLS97y5oa0hxJe7V7gES4uF/QsZfiK1MAtERckOgmdyeJm6043RjyJtl/jsjxOELg5haXQSWuBGkmCeyZ4WS2M6Lup4ZtVz2MLz2aczU0X7buDbRbe60OYYejULHVMQ1jhTptc01qTi0taLS5wPlCz+fZGx9M9RXa9++jrKVwNyA15NgjGcefIZRl/X0YPEftDeY4j1WzxHR4YCnQe+rqdWptqaAwgs1ezLyYI3Bi4ja6ymU4FtSoBUqtoj77muc2eAIYCfgtfm2ZuzAUopkClSFIQdQOgmXCwIBtYp4PexJLwHZn9NlejJlulwkQYLoF+6wVv0ox1N2Dqhr2OJ0iA4E+23gFicdl76VWkNJgFu/iCtVnmba8FUaWFpse72w75LZGVxdnl9Rh05IOP7uenFUzgqYD2TpoAjUJsWTbdVfTeoCynBBHWDbwKk/pHh34enSF3htIGQIGks1X8iq7pY+lDNAYDrvpAFo4wjJpxdC4YyU1afLLmvVtdZzrgC7sj2n/wC4pnF4mjyb8FSCsy+27vSTCjke5vxLYWweEfUgNa5x5NBJ9ArgdEcVacPVE7amlo9XQtDk/Sb/AArKcQWsaGubDTLQADIEyvanSqs5pa95eHAjtX7iLrzZZWevDp01yV7Po6xnvUwwcS57RHjBJVrQ+ius4SK1B3E6HOeQN+DboWV9IK1NhDXnSZa4b3/qFHB5pUpudpcWnexiWnh+uak8jLx6dFhhPo0pPBP1prw25DWhp8BrO/kmst6I5c5riKtUls/ZvLWEkcJDTCojiDqN9xq/Mfj6qFCvFQgcRI8RukeRlVgjZpaVLLqdMubQ6x4PsVS5wgWJBBAJ8QrAdI6FMMdh8NRpx7Q0NIIPEOiQsYK/bPr+Y+SJhKwhw5f7T/VTcpFFhhyavG9Lqj6kgBocNDmbsM7SD6T3rD51kjGkuaydR52HMQnnVJp/A+Wx9IWoyF2Hr0prtcdQbOkgEObYkE80qnJO2xpYYuNJHzbCZeNUFqsaeWsBtTb8/mvon92MAT+/E8nN/wCKi/obhDAbWrtJ5hrx8ACneTU9n9yCxqK3j9ik6L4l7a2HpzDG1Gw2bC/AeZ9Voc4xha0PBMsex3o4LLYzDPweIpuDxUZrBa4AgGDMEHwX07N8Nha2HLHEML2Ay0XaSJF/FLTlyxnJQ4jz8ij6RZnUgHUYkHfvR80x9RuqHGDPHmq2o44rDnTTqam2s1xaYtLXRccVZYsMfIBJPKJUJNmiKjtse5djnOwrTJtqafJxHyhFycF9Ei5Iq1B6hrvxQ+j1EfVy28h9SRBnf/tT6J5i6lXqU3Nc1r6hjU0ieyBInwTR3e/BOe0ZaVutzKdKaGgVpZTMaj2myb9q/qvldanfdfd/pQFM4WrUa0ioBc8HDYgj9bL4Q98rXghpcv8AJhzT1pNqtgNSWiZQxindyPiqfZBSjQtS3RlladIOzGHkp/XyOfqgtauc5dSDb9hhmZAiXX37RgiZuOK8/tM83eqCFKF2wN2HObviNT4/zFCOZO+871KG4KDhZHYDs4VTvdFZi3DYuHggs2XSiCgrsW43JdbmSvMRj3uEOc4+JJ+aE4oTynTZOUUTZVRa1YmJKVaVIuRsFDdStIt8TN/RKHx+CI+3LyIPyQtS4KRr8PljxSovY1xD2CQAbOgX8CIKK3BVBqBY8cRY+B/BCyrM3tYwBzhDW7E8loML0orj947zM/NefOTR7OOGyopMMHAuBBGocRHabcfCV4yvFRpPgfA2/JbnLelVQl0im6WxDmNIPcYHxVX9WwuKrUmuaMOS7S4sdGonYw6zb/NCLUhpXDkzdatDh3H4bFTouJqNgEmdgJMGxsPFfVsP0Hy+j26gc4Hi8yJ/y8fRWzc3wdBpdRbTgC4aNJ9Q1Np9knm/2ps+V4fori6jgWYepE7lukR5wrvLfoyxbiS/RTBEXOo7g7NH4rW4v6S6AaSwlrgNnRv4CZWezX6V3FsM7LosWwBzB/MLtKF7mX0kWOC+iQaSKmJJmD2GgehJPyVxg+hOCwoAc9xufadxP+UL5xjfpAxVUiNRuIIm55DhdUuedJcQ15p1HOBabtnY8jHFHQnxERzmt5T/AOD7PVx2X0tww+Lfxdss1nHSjAuaerboePebt3QNiPFfMKNZ72ai49ox37wkcU4tJEk3PwlPLA63SFjmjF2m39S3zrPusqyDAkW4T3eJv5r6K3pMw4doLWk9U0eYbErAZfl9Fr6D3PF3TUDmw1jQ5sHUZ1AgnhIha3GU8OWT9YZoLm+yQSWTctBjh3jdTlhbpRLQzxduRqchzF9OhTHXNADG2txE8u9O5d0i9sa6YIqOBdHtWBn4x5LBV8wwZDiypXgbBrBHqCdIRqtPDuaeqZiTMkSWU232uS53LgpNShy/uUrHkul9jcU+lX25Zrp/s9WoC06gL+RKHnPSNvVFxqU3aXNcABeQ4bL5zTyR5M9YWGIMHUT5kD5LndHC72qtQjyCm8vhy/JWPSq7UfwWHTvpeK2GqU7CRw3JXyMOW66TZHTp4d7hOoRckncgbLDNWvp2nFsw9XHRNR42Paruz5oVIbo9b2fNLtdC0JbGWT+IO0Kb2oLXjmiHZLQ6aIjZEcNkObL0lccmRqhQeLKb0N+yKFZ40WUApt2USiKzwhAqI52QKgToWRAKTgowuATCEiUNEAUC1A40eDd2W+A+Sfp1VXYSkdLdth8k7TwzuY+Kxzo9nFdIssPioVJmGYk1XOBi82TeJouYwnUOXqqQ0uaOKK5J9VN7RLl3SWrpI1m+/M+J3S9bN3OO5SLaYRAraUZdUvYWpi3OQ3OJ3K5yEaiKXoSTrkaoY57C0tqPBaZaQ4jSeYvZeOpgkOLiSbme1eZvO6WDidgrmpljuqpHbUDPqqQg2SlOI03pI5rQ0CgACHR9Xpi4Oq5G4lJ5rnjsQ9pLaTSJE02BsydyAjYbo4XcCVeYLoqIuArKD8kXNFXj8r0UGEve6XeDQCL2A7ufBWGXV6FNjdVPW4D2iA75my0FXBUzRAeRDSNzF4TGDw7GjsBkeHzSZMcGqk/uVw5MkXcI39LKLHZ0HUntaxwlsDgF1LOHhrR1TzAA7rBacUgZOkR4W/qhuYOYHd/TgpR6TDJbb/UvLrs8HbVfQoW5xVO1B/68lL+06/8A4T8fyVuaTuC7qX8ZPhsm/g4fQv8AqWf2ZnNatatTLHU4BjnNjKzTujT5tK+mCnHd4o7aDSLtHorwwQgqSMuXqZ5HcmfLP7rViN2+cg/JBd0XqDf4L6fWy9h2keH9Uu/KuTh5p+1El3GfMn5I4cPVLPyl4X0mvljhwBVZisvA3aQueNHLIzBuwrxwKgQ7vWwqYJvCUrVwKR4UOsjMvLlITx/BXlTCdyVq0hy+CV4qG1tlXK8JTNXDA9yE7Cd6m4DqYImyG9GGFPC6fo5LDdTz4N/Epowb4BKSKptKbqQZCsKtK/y7gguprmqBYuWqPVhGNNQ0JTi2wuKaGgSNh8k/RxAPELPMpozaKk8NmyHVuPgv8fU+zPkqQ1QvRSMRJ+KnTwB5JseBoTN1Ot3QPrO5SDHHuTdPAp3DYO9wtEcKMzysrqWXuO8p+jkngFa0THBHDv1xVlBIi5ti+HyZoudla/XaLAGk+yLCJ38ki4u5ev5BEY47QD5T80zT8ATXkddnTGb6r3FrEei9p58x5AaSD4GfVDbUcQJuALWFuKLTF+PyCWpHNw8Jmi6SZOKNKnJZUe5zXaBs3sm+/wA+api+rESxg3sL/BArVSf6qdIzafgioLyDuSXDGqOLrQBqspUy6b3v5+qG2h4+f5JmnT70yilwK5N8sZouaOaa+sjkUmwRyRw5dQoVz5Gw8wohg5DyQOtJtso9dC44M+iDv8/wQBSHCfVEGIBUHVUTiD6I5lLuwLTxPzRX1Uu6oeFlxwtiMoafe+CRqZOO5WdSpKA6oeS6g2VFXKPD1KVrZPxt6/0VvVrH9XQXVYQoa2UFXJzwE+iXGTEm9vRaF2InglqtRDSmHUxBmXsbso1cMCivqXQ3PCajhKrhEpUwisXvS9QpJJDJsrX0SoaE7UKAQoOBRMnQYIFuATAA5Jek6w8EZpTIAzTjkmWPSQcpseqIVlgwSmKar6dRHbXKYUe1ojH+CRbWRWVQiAsg8L1rkmK6n1q4BZMaIRQwc1XsqjipyOS4A89scZUqVQckiHqbK8cQuOLenUEbL3r/ANfgq042yj1pN1wC2p1e9TOIjiJ71UUqpRTU5rjqHX4sc/moCsDx+aSFZSNRcdQ118LnVyUi9/KyGMRHFGzqHalRRFdIvxBS1TFoBofq1+SB9Y8Ukai8dWROoZq4goD3nmgur96G6pKFhoJrhAe4KJcgOqLrDRKoUBy59RBe9BsKRF70Co5c96E6okbGoi8oUr1xUJU2xgAKIHHmuXKQT0vPMrhUPM+q9XInE21nfePqVMV3fePqVy5MmAmK7vvH1KIzEO+871K5cmsAduId953qUelWdPtH1K5cnQAvXO5n1KsKVUxuePFcuTIVh2PMblcHmRc7LlyIA+r8URpsuXIgJsKG51x4rly448LjPqvGmy9XLjjqpsgOK5cgcLVqh5lBa5cuXDEi4xulnVDIuV4uXM45zzO5UHvNrlerkoQJqGdyh6zzK5cgEHUceaG9y5cgwgHuPNKFx5rlynIdEHOPNDLjzXLkg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AutoShape 10" descr="data:image/jpeg;base64,/9j/4AAQSkZJRgABAQAAAQABAAD/2wCEAAkGBhQSERQUExQUFRUWFxUXGBgXGBgVFRcUFxgYFBcUFRQXHCYeFxokGRcUHy8gJCcpLCwsFR4xNTAqNSYrLCkBCQoKDgwOGg8PGiolHCQvLCwsKSwsLCwpLCksKiwsKSwsLCwsLCwsLCwsLCwsKSwsKSwsLCwsKSksLCwsLCwsLP/AABEIALIBGwMBIgACEQEDEQH/xAAcAAACAwEBAQEAAAAAAAAAAAADBAIFBgABBwj/xABEEAABAwIEAgcEBwUIAgMBAAABAAIRAyEEBRIxQVEGEyJhcYGRMkKhsQcUI1LB0fAzQ2KS4RUWJHKCstLxU6Jzk7M0/8QAGQEAAwEBAQAAAAAAAAAAAAAAAQIDBAAF/8QALREAAgIBAwQABgIBBQAAAAAAAAECEQMSITEEE0FRImGBobHwFDJxFVKR0fH/2gAMAwEAAhEDEQA/APkDQpQvGCymqMskR0qQavQFMBKPRDSpBinC9AQsageldoRdK7QlsOkD1alpRHMsnm5e3+L1/oqwg58CSajyVuhe6FaNyxpcB2og8fBMtyVn8Xr/AEVl082TeSKKHQvdCvRkjdUdqInfjICOzo+z+L1RXTTA8sUZwMUgxaih0bpl5BDo0g78yR+CsaPRKgeDz/qXfxpg70UYcMUxTW8wnQ6i57xpfDdEdo8WyfinP7kYcfu3/wA5S/x5B70T5uGKWhbuh0aw8vBpOMPIHbcLQCBbxKFX6P0uFKP9Tz+KC6abH70EYrQolq0j8tYyi+oWSWajEkCzousnjKzw8gjRf2eXdeSpTxONWUWRMY0r0NSVbEO1ETsSNgmcBJcZ5Tcc1FqlZRSTdBWsRWUlNtOymGKbZZIDUYh6U04IZagmFoXLVAtTBaoFqZMRoXIUSEYtUS1MmI0ALVEhFcFEhNYoKF0KcLoTCsGwWUwFFnBFaEzJo4BTAXNaiBqVsokeBq9DVMNUg1LY6RANXulEDV7pS2NQJzbeiu6VBvMeoVU9vZK3+FwlLSIpTYclt6R8mfPG6M0KTQ5txs7iO5WeHaz7zPUK5GWg1aQbSF9dudpWhwOQk/ugPJbdbVmZ406McxtPrR22ew6+oby3vTtOnSn9pT/mb+a1zcjLcRTs0TTq7xwdT/NWTcJpJ9j0b+SXuPegPFHyYjBspdcftKcaG+82J1Otv4K5w1KjI+2oj/W381cUKTvrRsP2TfdB9935q+o4Xu+ACTuSQXjgZTL6dHrq016IH2UdtsHsmYurKs7DAft6P87fzVtgMKfrFfsjajy5PVo/BmPdHkod1+wuMPR81ouo6q32tL9qY7Q20suPOUtijSi1Vn8w/Nb/AC7KJfXk/vj/APnTTdXIWEbfFOs9eQtRvg+KZiGfUsQA5pcQ+BxPbMR5L5s/DO1WbAn0uv0L0hyvTlGMsNsRxPCq7h5L87vHa81DJLVRRUmwtWgeseYt2uXHxTuU0O06Rw/BAqhpc9rrfabi5ETMCQDw9E9k4BMD7jSbRe/ff+qyTfwmvGvjGGU7L00002lYeAXvVSs7ka1EScxQNNOGmomku1HaRI00MsTrqaC6mmTEcRNzUMtTT2ILmqiZJoAWqBajFqiWp0ybQLSvNKPoUdCYQVp7BFAQqewRmp2TiTaEVoQ2orSkZZE2hS0rgpSkY5wCnpUqlRlNoMhziJAiW+fHmhU8W06biXTMWAMm0LnFgWSLdBXM7JX2jKRhxTYesozpb77d4C+LVMWy7Zv+uK+3ZNnruppjkxnH+Edy09Mpb0JmlBVYxWxdLrqEVaIh1Ta8TTO8BWbMXTO9dvk15+QVPic4ealE6tnvjzpvCsWZnUJu93kYWjRPczTyR25BvfQ+sUpqyNFX3H86ccPH0VozEYce/wD+jvyWeq5wPrLG9cS5rakjV2gDpiR3x8FaU8zBmS4/6l2ib8k5SgqGaeZURiZ126qPYcNnzyVo3OKP3v8A1d/xWdp5iBiAQP3ZG5++FdYfNiTEfEqcsUgPJD9/8PMPm1Lr6pDjdtP3X8Nf8KdOZ0zxd/I//is5nmXYiriCaVd9EdSyQ0PMkmrB7KjUybE3/wAXX97ZtQxPXx73DVT/APrbzCy6jQ4Ln9/BdYLNGa63t3qT+zqH93T5NTP9sU+VQ8LUqv8AxWRweT1y+p/icQIq3Ja+Dek6D2+Q0+B8le5ex9Kkxj3ue4NALnSHOMC5kkz5psfxiZVGCspekuOacqxjQ2pcYm5Y8NvUebuIgeey/OlTCnV7TN/vBfonpCZyvG/5cT/vcV+ca26dxaR0ZJt7DuL1a3gOaAX6o1CZAI8RuU5kLDrMkHsjYzx3VbjcTpqvgTD5vPC0WOysOjFcuqEEkwyLk7AzHxKyZE+3ZuxNdxL5l01lh4BT6tGpU7DwCK5m3h8f1Cx6jfpEMUQwaiCe4c1Sf28eNNo8yr/M2QzzCybBDjIMGec2P/a1YYRktzHnnKLpMbOcGJhnh2ifO9kN2YVCAQ1sEkbHhE8e8JJongbT804xkt2mCdvavBnvHitXbh4Rk7s/YGpjn/w+hQ24pxMW48OQnii1MOSR2Xcfdj4TC8dhoBJBHKRYKnbXon3ZeyNOS3UT6R8V7imjrAGF0dncgm8XsI+aJSw56qQHbDhbx3TeLwOhjSWOkvb2jHfYAEn/AKXaKBrb8j+Cp02wKjXPHAh+hxvdp1Wn49yQxdYB7g1rwNRgFwJAnaZutFjnMIvRcx0DUWPAB8WmZjvlZatgzqdY7n7vPuCLjQqlZXU9kRpQqZsitU2VQUIjUIIjUjKoMHJSvXJ8EyEtiGfFdHk6fAsX7rp4qMEbI2Hol3BVexnSsfwLgWuJ9rnA+a+t5Tm1DqaYLzOhk9l28CROm6+TYZrWgtDgSL+ey1eS9LsM3RTrNqtiGl4DXARYnRufBN08km7Y2aFxSNxicyo6qR1GA+Z0u20OHLvC8zLpFTaz7IkvMR2T6kGPDzQGNwb+ocys7S8yZpvBjQ68Rzj1WM6X5vSNYDDy9gYRLmlp1GxgctvVaJz2dP7EYY42m1sHwmdO+tCq4tLiWtcbeyXaSIHd8Vs6Gd0p9o+jvyXy+rQeKb3QbMbNj2ZdqEmLWEhblnUaBDi52k7SLkd7UvTNtS3H6iMW47Fy3pHhhUDjVgaD7j9y4W25AlWeD6SUNw5xEx7Lt7cx3hfHyG9WdJdYiYAImDzdex3Wr6K4qnTY6ZeC+dnTGlsjuPBDHklKVMSeKCWyPpuIzhv1gdlwDqTNxTFtTu1DzJHa4fko4rPgA6G7h0O1YcSAHmYJ7pv396I6s41GOptfpNClFqsEF1rUpEwT7UbHhJRPrNQNNn3b93En3Xm0wQZja/nC81wepmrUqWwhl2bjVWHaP2vOhvYEGBuCI8uclOuxgIBh3sjjTFo3s4CPIINGrULng64FVx2rjfmesEiAIm3KxCoM+zelSe5tU9s0mRLiLlpFw95d6klX6aL1c+yeepLj0V3SPpfQODxOHBcHvFS5adAa5xdOoTNuS+M1MKz/AMzf5X/8Vp82qk02saS4ljIAB+5wtzVH/dPFnbDVjP8AA78k+8op2dUYSaSA5hhmdc/7Rs6/ZLHnysLqw6LYQNqzqmWEgaXNkagJBIuJBCqM+pEYirII7ZTXRZ7hVcRuGnzuFmyJ9rnwacbXd48mlqZl1YaSOybTN+86eIR6mIaWEtdEixEfjZZvMc61NAETYG1hHAed0hh83ezb+nI2UY9PavyWl1Wltcl5XzLXSc106wWwb3g3Ec/1wVHTqOJETYn1O4lc3HEmTe/HhPgp4N7fejiPQzw7iVrhBRMc5ue7LHLMBr3E728CeC8y9naeP4j80XLqDDJ0gyT4bnb0UcpYHF4i2q48CYWqK3Rnb2ZYPogOb4HfyVdm1HsO/XFWlTL2a2dgXDvOAElm2DDaTiGgW/ELS18LM+r4kDwbP8N/pb8090pYBSp//I3j3Hgl8Ll7PqodpbMNvF7kfmpdKcIxlNmljQesGwAOxUprYeLtj2LgsmRPO3kVm31DLr8Xce8rQPwrS3ZotyEqmLACRpHtO4d5UpFIlBTcjtCEwXRgpMrEIxEhCBRWFKyyJBLlhe42JAB24D/uETEGAlAeZXRQuSW1EX0i0kcRyM+VlOlXIEAn+vcogd64uT8krrg9IO8pvDUNQJJAi5JNgTtIgzO3moYSmCCSRPAIorGC20Daw3kcfM+qVu9kOlStmsy/FPYyiwkDSBAgjhzMcFWY7DDsmQDc2JggEdqIJ53QqOIk9oyNQMG9oFoSBxAhoi8ETPemlKUw7R8F1imDQ8a92gmZ4HckeKfOJcxrTLQLX7R4KnfUDmuhrvYAN5BMtmLCL8FKvmNZ1JrHthsggwASIhoMeBI8eKbDLRq3e/8Aj0DLUqdfn2MNrsEx1dnNsWuIMh24AuV9h6CUmU8KxjaPbqMa576bwzX23NDoDgRG1o9F8Wbgnmk5+h0FzYIBiQHTB/W6+v8A0f4V4bhnOpv7NBzC7SbEVnP0m0yQWndSa3e4XTS2/P8A2aHMnA1hraxp0NA1mk4kdYNi/v0i3EjjCSqmmQSXUjIMmMOd2GT7J4Enz5K3zV/2ojrJ0MjT1sR1gnUKZHDn38JVdWqmB/8A0ewJvifa0iY+0Eed571CvmFS42EqIp66l6f7Q+7Q3hxI/Ynjq9DxJn5z9J1FhxLNT9OmkyAGtMiSLadA8g0bL6TQxQDqktrHtme1VEjQ6ImsI48927QI+a/Slhy7FMcJjq2C5vu/m50/zH8E2NP2/wBY038vRTGrRp1GOqPe7S1vZEAnsgAy6R5LZ5p0wpUaIIZT2aJp16VR55EtE8r+KwOPLTq1OI00RpGqJO8bXvJ4bpzpNmZOHaw6vdInrNhP32gHcbJ4Xpq2GTVvY8zrK6T31q1TUdPVTpewXe20CDPCRw71U9HaVLrHQXDsH2tIESOIKtc+xjiam4AZhxbWAdI0gkAgExxPkslRrRMDcR8Ujhqx1YdenJdDGJwsXkbfFJBqNUxJdvyA9LKwyzK34l4ZTABAm50iO8qsU+DPOSuzYZf9H7jghigKRY5ocA9zusIHEEdkAmbb96wlRnaMDSJtMTC+vZFmDGYTqarKZq0Ya4aS/WADo4RIB7l8/q5c7EmoWFoc3g4hoNzOk/mp4tTk4spk0qCkV+AxpDtLXCQLGJm+2+8TdWHRumXOqdoNOrlPEzaVmoLXlp325+hV70XrEarEmRtH4lbMf9kZZ/12NS/AP6ymBUBkVPcHId6S6Q4B7aDyXSI20gcRxVpSxTusp/Zu2qcWcmz7yl0kk4SqSxwsLkt+8ORK3UtLPMc2pxX7yULcE8YNp12Ip20jiW8Uv0povDGanB3bGzdPA33Vs57vqbB1b40079mDdv8AFN/BIdLKpLKcse3tjcDkeRKjkjt9DRinv9Q9TDu0e2NvuhZ80TLu17zv9xWmrVez+zf6D81nHVbu7Lvadw/iPepSSs0Qboo6aICoMCmAs7NESYUwotCmAkZdHlR02S2iN9kao1GNHU0dyN0I42IwvWtTbsERHeofVjyXakJpaFtkzrEHa/nEHh+uKZrZRUDJNN4G8lrgI5zCr3MhcmmFpxLHD1BJuNuA7ucorqLS1rjUnSBALTO5sAd4jhb4pLCOs4R7rr+SJhQCCCWCbS6ZF57MW/7RS32De3BcYHFghw1EiAbsbHtAc+9bL6OcqdiaeMpUajmuikQ8ucwsILx2dMyDxFtgqvI/o8fVwzKrKzZrAhrIIOrtOALiQJJpx/qW4+jXo1Wy/rHVmw6rpZpa5tQkgkgw0/5kHd7sN7bI0OB6MmjVpHU9zgHHtYms5pcNPukRBnbY25BUXS3pxUDtFCo6mWamvDG6iTIjSXNFxfY8VqswyirUNMvqgEB+pzOspNg6YFqk/Hgkc0x2OZXLaWHNWmAIdIY2dIm7nTulSu9wals6Kl+YPczCuqdWXmiw6qpZqPbZM62ntTHs93GEkc1holmDd2ePVX7DBs1vht8oV7Uy3E4gUqukUjo7TTVeCDLTBNN4J2O6VfkGIqMM16Qk3mpiN29k3FXnq2PFZnE06l8jNNzAy7tU7k7Npxs/aKB/XO85/prmdPrafWN1nqxtpDfbeNiwXtyHnuW8xxHVlwe+NOu81TJDi3s/bSd5vwHBZLpNjG1nsLXgxTDTZwvre6O0SdnDifJNjSZ2VteAGY4ijLew+9NvvgQIt7u68xeNomnHVn3RIcwG07RT7xfeyBjMOHlsPaYYxtuYEHdFr5SBTnrA7uab+irFKictV8B83r0+sf2XEwyYLRf+T48VX4CixzyNJbabnVxHcFqcjw3V5jTqFoeQWODdW+pvO4tOyF0truGZVqjG6XSDBIdHs35cNki/okuRt9dvgy+IwLWDtEgluoCN5IAH8PEyd471pci6P1DooUu1XqXLdg1oBPacdoEkquo5f9YcIbUdVLS97y5oa0hxJe7V7gES4uF/QsZfiK1MAtERckOgmdyeJm6043RjyJtl/jsjxOELg5haXQSWuBGkmCeyZ4WS2M6Lup4ZtVz2MLz2aczU0X7buDbRbe60OYYejULHVMQ1jhTptc01qTi0taLS5wPlCz+fZGx9M9RXa9++jrKVwNyA15NgjGcefIZRl/X0YPEftDeY4j1WzxHR4YCnQe+rqdWptqaAwgs1ezLyYI3Bi4ja6ymU4FtSoBUqtoj77muc2eAIYCfgtfm2ZuzAUopkClSFIQdQOgmXCwIBtYp4PexJLwHZn9NlejJlulwkQYLoF+6wVv0ox1N2Dqhr2OJ0iA4E+23gFicdl76VWkNJgFu/iCtVnmba8FUaWFpse72w75LZGVxdnl9Rh05IOP7uenFUzgqYD2TpoAjUJsWTbdVfTeoCynBBHWDbwKk/pHh34enSF3htIGQIGks1X8iq7pY+lDNAYDrvpAFo4wjJpxdC4YyU1afLLmvVtdZzrgC7sj2n/wC4pnF4mjyb8FSCsy+27vSTCjke5vxLYWweEfUgNa5x5NBJ9ArgdEcVacPVE7amlo9XQtDk/Sb/AArKcQWsaGubDTLQADIEyvanSqs5pa95eHAjtX7iLrzZZWevDp01yV7Po6xnvUwwcS57RHjBJVrQ+ius4SK1B3E6HOeQN+DboWV9IK1NhDXnSZa4b3/qFHB5pUpudpcWnexiWnh+uak8jLx6dFhhPo0pPBP1prw25DWhp8BrO/kmst6I5c5riKtUls/ZvLWEkcJDTCojiDqN9xq/Mfj6qFCvFQgcRI8RukeRlVgjZpaVLLqdMubQ6x4PsVS5wgWJBBAJ8QrAdI6FMMdh8NRpx7Q0NIIPEOiQsYK/bPr+Y+SJhKwhw5f7T/VTcpFFhhyavG9Lqj6kgBocNDmbsM7SD6T3rD51kjGkuaydR52HMQnnVJp/A+Wx9IWoyF2Hr0prtcdQbOkgEObYkE80qnJO2xpYYuNJHzbCZeNUFqsaeWsBtTb8/mvon92MAT+/E8nN/wCKi/obhDAbWrtJ5hrx8ACneTU9n9yCxqK3j9ik6L4l7a2HpzDG1Gw2bC/AeZ9Voc4xha0PBMsex3o4LLYzDPweIpuDxUZrBa4AgGDMEHwX07N8Nha2HLHEML2Ay0XaSJF/FLTlyxnJQ4jz8ij6RZnUgHUYkHfvR80x9RuqHGDPHmq2o44rDnTTqam2s1xaYtLXRccVZYsMfIBJPKJUJNmiKjtse5djnOwrTJtqafJxHyhFycF9Ei5Iq1B6hrvxQ+j1EfVy28h9SRBnf/tT6J5i6lXqU3Nc1r6hjU0ieyBInwTR3e/BOe0ZaVutzKdKaGgVpZTMaj2myb9q/qvldanfdfd/pQFM4WrUa0ioBc8HDYgj9bL4Q98rXghpcv8AJhzT1pNqtgNSWiZQxindyPiqfZBSjQtS3RlladIOzGHkp/XyOfqgtauc5dSDb9hhmZAiXX37RgiZuOK8/tM83eqCFKF2wN2HObviNT4/zFCOZO+871KG4KDhZHYDs4VTvdFZi3DYuHggs2XSiCgrsW43JdbmSvMRj3uEOc4+JJ+aE4oTynTZOUUTZVRa1YmJKVaVIuRsFDdStIt8TN/RKHx+CI+3LyIPyQtS4KRr8PljxSovY1xD2CQAbOgX8CIKK3BVBqBY8cRY+B/BCyrM3tYwBzhDW7E8loML0orj947zM/NefOTR7OOGyopMMHAuBBGocRHabcfCV4yvFRpPgfA2/JbnLelVQl0im6WxDmNIPcYHxVX9WwuKrUmuaMOS7S4sdGonYw6zb/NCLUhpXDkzdatDh3H4bFTouJqNgEmdgJMGxsPFfVsP0Hy+j26gc4Hi8yJ/y8fRWzc3wdBpdRbTgC4aNJ9Q1Np9knm/2ps+V4fori6jgWYepE7lukR5wrvLfoyxbiS/RTBEXOo7g7NH4rW4v6S6AaSwlrgNnRv4CZWezX6V3FsM7LosWwBzB/MLtKF7mX0kWOC+iQaSKmJJmD2GgehJPyVxg+hOCwoAc9xufadxP+UL5xjfpAxVUiNRuIIm55DhdUuedJcQ15p1HOBabtnY8jHFHQnxERzmt5T/AOD7PVx2X0tww+Lfxdss1nHSjAuaerboePebt3QNiPFfMKNZ72ai49ox37wkcU4tJEk3PwlPLA63SFjmjF2m39S3zrPusqyDAkW4T3eJv5r6K3pMw4doLWk9U0eYbErAZfl9Fr6D3PF3TUDmw1jQ5sHUZ1AgnhIha3GU8OWT9YZoLm+yQSWTctBjh3jdTlhbpRLQzxduRqchzF9OhTHXNADG2txE8u9O5d0i9sa6YIqOBdHtWBn4x5LBV8wwZDiypXgbBrBHqCdIRqtPDuaeqZiTMkSWU232uS53LgpNShy/uUrHkul9jcU+lX25Zrp/s9WoC06gL+RKHnPSNvVFxqU3aXNcABeQ4bL5zTyR5M9YWGIMHUT5kD5LndHC72qtQjyCm8vhy/JWPSq7UfwWHTvpeK2GqU7CRw3JXyMOW66TZHTp4d7hOoRckncgbLDNWvp2nFsw9XHRNR42Paruz5oVIbo9b2fNLtdC0JbGWT+IO0Kb2oLXjmiHZLQ6aIjZEcNkObL0lccmRqhQeLKb0N+yKFZ40WUApt2USiKzwhAqI52QKgToWRAKTgowuATCEiUNEAUC1A40eDd2W+A+Sfp1VXYSkdLdth8k7TwzuY+Kxzo9nFdIssPioVJmGYk1XOBi82TeJouYwnUOXqqQ0uaOKK5J9VN7RLl3SWrpI1m+/M+J3S9bN3OO5SLaYRAraUZdUvYWpi3OQ3OJ3K5yEaiKXoSTrkaoY57C0tqPBaZaQ4jSeYvZeOpgkOLiSbme1eZvO6WDidgrmpljuqpHbUDPqqQg2SlOI03pI5rQ0CgACHR9Xpi4Oq5G4lJ5rnjsQ9pLaTSJE02BsydyAjYbo4XcCVeYLoqIuArKD8kXNFXj8r0UGEve6XeDQCL2A7ufBWGXV6FNjdVPW4D2iA75my0FXBUzRAeRDSNzF4TGDw7GjsBkeHzSZMcGqk/uVw5MkXcI39LKLHZ0HUntaxwlsDgF1LOHhrR1TzAA7rBacUgZOkR4W/qhuYOYHd/TgpR6TDJbb/UvLrs8HbVfQoW5xVO1B/68lL+06/8A4T8fyVuaTuC7qX8ZPhsm/g4fQv8AqWf2ZnNatatTLHU4BjnNjKzTujT5tK+mCnHd4o7aDSLtHorwwQgqSMuXqZ5HcmfLP7rViN2+cg/JBd0XqDf4L6fWy9h2keH9Uu/KuTh5p+1El3GfMn5I4cPVLPyl4X0mvljhwBVZisvA3aQueNHLIzBuwrxwKgQ7vWwqYJvCUrVwKR4UOsjMvLlITx/BXlTCdyVq0hy+CV4qG1tlXK8JTNXDA9yE7Cd6m4DqYImyG9GGFPC6fo5LDdTz4N/Epowb4BKSKptKbqQZCsKtK/y7gguprmqBYuWqPVhGNNQ0JTi2wuKaGgSNh8k/RxAPELPMpozaKk8NmyHVuPgv8fU+zPkqQ1QvRSMRJ+KnTwB5JseBoTN1Ot3QPrO5SDHHuTdPAp3DYO9wtEcKMzysrqWXuO8p+jkngFa0THBHDv1xVlBIi5ti+HyZoudla/XaLAGk+yLCJ38ki4u5ev5BEY47QD5T80zT8ATXkddnTGb6r3FrEei9p58x5AaSD4GfVDbUcQJuALWFuKLTF+PyCWpHNw8Jmi6SZOKNKnJZUe5zXaBs3sm+/wA+api+rESxg3sL/BArVSf6qdIzafgioLyDuSXDGqOLrQBqspUy6b3v5+qG2h4+f5JmnT70yilwK5N8sZouaOaa+sjkUmwRyRw5dQoVz5Gw8wohg5DyQOtJtso9dC44M+iDv8/wQBSHCfVEGIBUHVUTiD6I5lLuwLTxPzRX1Uu6oeFlxwtiMoafe+CRqZOO5WdSpKA6oeS6g2VFXKPD1KVrZPxt6/0VvVrH9XQXVYQoa2UFXJzwE+iXGTEm9vRaF2InglqtRDSmHUxBmXsbso1cMCivqXQ3PCajhKrhEpUwisXvS9QpJJDJsrX0SoaE7UKAQoOBRMnQYIFuATAA5Jek6w8EZpTIAzTjkmWPSQcpseqIVlgwSmKar6dRHbXKYUe1ojH+CRbWRWVQiAsg8L1rkmK6n1q4BZMaIRQwc1XsqjipyOS4A89scZUqVQckiHqbK8cQuOLenUEbL3r/ANfgq042yj1pN1wC2p1e9TOIjiJ71UUqpRTU5rjqHX4sc/moCsDx+aSFZSNRcdQ118LnVyUi9/KyGMRHFGzqHalRRFdIvxBS1TFoBofq1+SB9Y8Ukai8dWROoZq4goD3nmgur96G6pKFhoJrhAe4KJcgOqLrDRKoUBy59RBe9BsKRF70Co5c96E6okbGoi8oUr1xUJU2xgAKIHHmuXKQT0vPMrhUPM+q9XInE21nfePqVMV3fePqVy5MmAmK7vvH1KIzEO+871K5cmsAduId953qUelWdPtH1K5cnQAvXO5n1KsKVUxuePFcuTIVh2PMblcHmRc7LlyIA+r8URpsuXIgJsKG51x4rly448LjPqvGmy9XLjjqpsgOK5cgcLVqh5lBa5cuXDEi4xulnVDIuV4uXM45zzO5UHvNrlerkoQJqGdyh6zzK5cgEHUceaG9y5cgwgHuPNKFx5rlynIdEHOPNDLjzXLkg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4" name="Picture 12" descr="A TV Talk Show S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600200"/>
            <a:ext cx="1989638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th-TH" sz="4000" b="1" dirty="0">
                <a:solidFill>
                  <a:srgbClr val="FFC000"/>
                </a:solidFill>
              </a:rPr>
              <a:t>หลักในการเป็นทำงานร่วมกับผู้อื่น</a:t>
            </a:r>
            <a:br>
              <a:rPr lang="th-TH" sz="2400" b="1" dirty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3962400" cy="4572000"/>
          </a:xfrm>
        </p:spPr>
        <p:txBody>
          <a:bodyPr>
            <a:normAutofit fontScale="77500" lnSpcReduction="20000"/>
          </a:bodyPr>
          <a:lstStyle/>
          <a:p>
            <a:r>
              <a:rPr lang="th-TH" dirty="0"/>
              <a:t>อยากก้าวหน้าในการเป็นพิธีกรต้องมี </a:t>
            </a:r>
            <a:r>
              <a:rPr lang="en-US" dirty="0"/>
              <a:t>9 </a:t>
            </a:r>
            <a:r>
              <a:rPr lang="th-TH" dirty="0"/>
              <a:t>มนุษยสัมพันธ์ เพื่อทำงานกับทุกฝ่ายได้ราบรื่น </a:t>
            </a:r>
            <a:r>
              <a:rPr lang="en-US" dirty="0"/>
              <a:t> </a:t>
            </a:r>
            <a:r>
              <a:rPr lang="th-TH" dirty="0"/>
              <a:t>และมี 9 หลักการตลอดการทำงาน</a:t>
            </a:r>
          </a:p>
          <a:p>
            <a:pPr marL="777240" lvl="1" indent="-457200">
              <a:buFont typeface="+mj-lt"/>
              <a:buAutoNum type="arabicPeriod"/>
            </a:pPr>
            <a:r>
              <a:rPr lang="th-TH" dirty="0">
                <a:solidFill>
                  <a:srgbClr val="FFC000"/>
                </a:solidFill>
                <a:cs typeface="+mj-cs"/>
              </a:rPr>
              <a:t>ท่องสคริปต์ทุกหน้า</a:t>
            </a:r>
          </a:p>
          <a:p>
            <a:pPr marL="777240" lvl="1" indent="-457200">
              <a:buFont typeface="+mj-lt"/>
              <a:buAutoNum type="arabicPeriod"/>
            </a:pPr>
            <a:r>
              <a:rPr lang="th-TH" dirty="0">
                <a:solidFill>
                  <a:srgbClr val="FFC000"/>
                </a:solidFill>
                <a:cs typeface="+mj-cs"/>
              </a:rPr>
              <a:t>ทำความเข้าใจจุดประสวค์ของงาน</a:t>
            </a:r>
          </a:p>
          <a:p>
            <a:pPr marL="777240" lvl="1" indent="-457200">
              <a:buFont typeface="+mj-lt"/>
              <a:buAutoNum type="arabicPeriod"/>
            </a:pPr>
            <a:r>
              <a:rPr lang="th-TH" dirty="0">
                <a:solidFill>
                  <a:srgbClr val="FFC000"/>
                </a:solidFill>
                <a:cs typeface="+mj-cs"/>
              </a:rPr>
              <a:t>มาไม่สาย</a:t>
            </a:r>
          </a:p>
          <a:p>
            <a:pPr marL="777240" lvl="1" indent="-457200">
              <a:buFont typeface="+mj-lt"/>
              <a:buAutoNum type="arabicPeriod"/>
            </a:pPr>
            <a:r>
              <a:rPr lang="th-TH" dirty="0">
                <a:solidFill>
                  <a:srgbClr val="FFC000"/>
                </a:solidFill>
                <a:cs typeface="+mj-cs"/>
              </a:rPr>
              <a:t>หน้าไม่หงิก</a:t>
            </a:r>
          </a:p>
          <a:p>
            <a:pPr marL="777240" lvl="1" indent="-457200">
              <a:buFont typeface="+mj-lt"/>
              <a:buAutoNum type="arabicPeriod"/>
            </a:pPr>
            <a:r>
              <a:rPr lang="th-TH" dirty="0">
                <a:solidFill>
                  <a:srgbClr val="FFC000"/>
                </a:solidFill>
                <a:cs typeface="+mj-cs"/>
              </a:rPr>
              <a:t>สวยหล่อ มาพร้อม / พักผ่อนเพียงพอ</a:t>
            </a:r>
          </a:p>
          <a:p>
            <a:pPr marL="777240" lvl="1" indent="-457200">
              <a:buFont typeface="+mj-lt"/>
              <a:buAutoNum type="arabicPeriod"/>
            </a:pPr>
            <a:r>
              <a:rPr lang="th-TH" dirty="0">
                <a:solidFill>
                  <a:srgbClr val="FFC000"/>
                </a:solidFill>
                <a:cs typeface="+mj-cs"/>
              </a:rPr>
              <a:t>อุปกรณ์ส่วนตัวครบ เช่น ชุดชั้นใน รองเท้า ต่างหู </a:t>
            </a:r>
          </a:p>
          <a:p>
            <a:pPr marL="777240" lvl="1" indent="-457200">
              <a:buFont typeface="+mj-lt"/>
              <a:buAutoNum type="arabicPeriod"/>
            </a:pPr>
            <a:r>
              <a:rPr lang="th-TH" dirty="0">
                <a:solidFill>
                  <a:srgbClr val="FFC000"/>
                </a:solidFill>
                <a:cs typeface="+mj-cs"/>
              </a:rPr>
              <a:t>มีไหวพริบแก้ไข</a:t>
            </a:r>
          </a:p>
          <a:p>
            <a:pPr marL="777240" lvl="1" indent="-457200">
              <a:buFont typeface="+mj-lt"/>
              <a:buAutoNum type="arabicPeriod"/>
            </a:pPr>
            <a:r>
              <a:rPr lang="th-TH" dirty="0">
                <a:solidFill>
                  <a:srgbClr val="FFC000"/>
                </a:solidFill>
                <a:cs typeface="+mj-cs"/>
              </a:rPr>
              <a:t>ไม่ขี้บ่น เมื่อเจอเหตุกาณ์ไม่ชอบ</a:t>
            </a:r>
          </a:p>
          <a:p>
            <a:pPr marL="777240" lvl="1" indent="-457200">
              <a:buFont typeface="+mj-lt"/>
              <a:buAutoNum type="arabicPeriod"/>
            </a:pPr>
            <a:r>
              <a:rPr lang="th-TH" dirty="0">
                <a:solidFill>
                  <a:srgbClr val="FFC000"/>
                </a:solidFill>
                <a:cs typeface="+mj-cs"/>
              </a:rPr>
              <a:t>มารยาทงาม กลับเมื่อทีมงานให้กลับเท่านั้น / </a:t>
            </a:r>
            <a:endParaRPr lang="en-US" dirty="0">
              <a:solidFill>
                <a:srgbClr val="FFC000"/>
              </a:solidFill>
              <a:cs typeface="+mj-cs"/>
            </a:endParaRPr>
          </a:p>
        </p:txBody>
      </p:sp>
      <p:sp>
        <p:nvSpPr>
          <p:cNvPr id="65538" name="AutoShape 2" descr="ผลการค้นหารูปภาพสำหรับ พิธีกรมืออาชีพ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0" name="AutoShape 4" descr="ผลการค้นหารูปภาพสำหรับ พิธีกรมืออาชีพ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5542" name="Picture 6" descr="ผลการค้นหารูปภาพสำหรับ พิธีกรมืออาชีพ"/>
          <p:cNvPicPr>
            <a:picLocks noChangeAspect="1" noChangeArrowheads="1"/>
          </p:cNvPicPr>
          <p:nvPr/>
        </p:nvPicPr>
        <p:blipFill>
          <a:blip r:embed="rId2"/>
          <a:srcRect l="58750"/>
          <a:stretch>
            <a:fillRect/>
          </a:stretch>
        </p:blipFill>
        <p:spPr bwMode="auto">
          <a:xfrm>
            <a:off x="5638800" y="2057400"/>
            <a:ext cx="2920999" cy="398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หลักการเป็นพิธีกรทางโทรทัศน์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690372" indent="-571500">
              <a:buFont typeface="+mj-lt"/>
              <a:buAutoNum type="romanUcPeriod"/>
            </a:pPr>
            <a:r>
              <a:rPr lang="th-TH" dirty="0"/>
              <a:t>ไม่ควรหันหลังให้กล้อง สื่อสารกับกล้องหลัก เสมอ</a:t>
            </a:r>
            <a:endParaRPr lang="en-US" dirty="0"/>
          </a:p>
          <a:p>
            <a:pPr marL="690372" indent="-571500">
              <a:buFont typeface="+mj-lt"/>
              <a:buAutoNum type="romanUcPeriod"/>
            </a:pPr>
            <a:r>
              <a:rPr lang="th-TH" dirty="0"/>
              <a:t>พูดจาสุภาพชัด และตรงประเด็น </a:t>
            </a:r>
            <a:endParaRPr lang="en-US" dirty="0"/>
          </a:p>
          <a:p>
            <a:pPr marL="690372" indent="-571500">
              <a:buFont typeface="+mj-lt"/>
              <a:buAutoNum type="romanUcPeriod"/>
            </a:pPr>
            <a:r>
              <a:rPr lang="th-TH" dirty="0"/>
              <a:t>ทำความเข้าใจก่อนว่า รายการนั้นเป็นรายการประเภทใด บันเทิง / วิชาการ และแสดงออกให้เป็นตามที่ทางรายการตั้งเป้าหมาย</a:t>
            </a:r>
            <a:endParaRPr lang="en-US" dirty="0"/>
          </a:p>
          <a:p>
            <a:pPr marL="690372" indent="-571500">
              <a:buFont typeface="+mj-lt"/>
              <a:buAutoNum type="romanUcPeriod"/>
            </a:pPr>
            <a:r>
              <a:rPr lang="th-TH" dirty="0"/>
              <a:t>ให้เกรียติผู้เข้าร่วมรายการทุกคน </a:t>
            </a:r>
            <a:endParaRPr lang="en-US" dirty="0"/>
          </a:p>
          <a:p>
            <a:pPr marL="690372" indent="-571500">
              <a:buFont typeface="+mj-lt"/>
              <a:buAutoNum type="romanUcPeriod"/>
            </a:pPr>
            <a:r>
              <a:rPr lang="th-TH" dirty="0"/>
              <a:t>ขอบคุณและสวัสดีเมื่อ พูดคุยจบแล้วทุกครั้ง</a:t>
            </a:r>
            <a:endParaRPr lang="en-US" dirty="0"/>
          </a:p>
          <a:p>
            <a:pPr marL="690372" indent="-571500">
              <a:buFont typeface="+mj-lt"/>
              <a:buAutoNum type="romanUcPeriod"/>
            </a:pPr>
            <a:r>
              <a:rPr lang="th-TH" dirty="0"/>
              <a:t>การเปิดรายการครั้งแรกถือว่ามีความสำคํญมาก ต้องทำให้คนดูทราบว่าเค้าจะได้ชมอะไร รวมถึงเมื่อปิดรายการต้องบอกว่าจะได้ชมอีกครั้งเมื่อไหร่ วันใดเสมอ</a:t>
            </a:r>
            <a:endParaRPr lang="en-US" dirty="0"/>
          </a:p>
          <a:p>
            <a:pPr marL="690372" indent="-571500">
              <a:buFont typeface="+mj-lt"/>
              <a:buAutoNum type="romanUcPeriod"/>
            </a:pPr>
            <a:r>
              <a:rPr lang="th-TH" dirty="0"/>
              <a:t>การแนะนำตัวเรา เป็นชื่อจริงหรือชื่อเล่น ขึ้นอยู่กับว่าความต้องการของโปรดิวเซอร์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8519" y="3301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>
                <a:solidFill>
                  <a:srgbClr val="FF0000"/>
                </a:solidFill>
              </a:rPr>
              <a:t>คำศัทพ์ที่พิธีกรควรรู้</a:t>
            </a:r>
            <a:br>
              <a:rPr lang="th-TH" dirty="0">
                <a:solidFill>
                  <a:srgbClr val="FF0000"/>
                </a:solidFill>
              </a:rPr>
            </a:br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4101" name="Picture 5" descr="C:\Documents and Settings\Administrator\Desktop\ชีตประกอบการสอน\ผลิตวิทยุ tv\ชีตวิชาเรียนผลิตโทรทัศน์ 1 8 กค ppt_Page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7400626" cy="5550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th-TH" dirty="0"/>
              <a:t>คำศัทพ์เกี่ยวกับการถ่ายภาพที่พิธีกรควรเข้าใจด้วย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905000"/>
            <a:ext cx="447284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ลักษณะของภาพ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457200">
              <a:spcAft>
                <a:spcPts val="0"/>
              </a:spcAft>
            </a:pPr>
            <a:r>
              <a:rPr lang="th-TH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ภาพแบบออฟเจคตีฟ (</a:t>
            </a:r>
            <a:r>
              <a:rPr lang="en-US" sz="2400" b="1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Objective Shot)</a:t>
            </a:r>
            <a:r>
              <a:rPr lang="en-US" sz="2400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400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เป็นการถ่ายภาพในลักษณะแทนสายตาของผู้ชม  ผู้ชมควรจะเห็นอะไรตอนนั้น</a:t>
            </a:r>
          </a:p>
          <a:p>
            <a:pPr marL="457200"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457200">
              <a:spcAft>
                <a:spcPts val="0"/>
              </a:spcAft>
            </a:pPr>
            <a:r>
              <a:rPr lang="th-TH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ภาพแบบซับเจคตีฟ (</a:t>
            </a:r>
            <a:r>
              <a:rPr lang="en-US" sz="2400" b="1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Subjective Shot)</a:t>
            </a:r>
            <a:r>
              <a:rPr lang="en-US" sz="2400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400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เป็นการถ่ายภาพในลักษณะกล้องจะตั้งอยู่ในตำแหน่งแทนสายตาของผู้แสดง</a:t>
            </a:r>
            <a:r>
              <a:rPr lang="en-US" sz="2400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.</a:t>
            </a:r>
            <a:r>
              <a:rPr lang="th-TH" sz="2400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อาจจะใช้ โกโปรติดที่หัวได้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4653136"/>
            <a:ext cx="260985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975" y="2181873"/>
            <a:ext cx="38100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00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4267944" cy="5124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b="1" u="sng" dirty="0"/>
              <a:t>การเคลื่อนกล้อง</a:t>
            </a:r>
            <a:endParaRPr lang="en-US" sz="2000" dirty="0"/>
          </a:p>
          <a:p>
            <a:pPr marL="0" indent="0">
              <a:buNone/>
            </a:pPr>
            <a:r>
              <a:rPr lang="th-TH" sz="2000" b="1" dirty="0"/>
              <a:t>การแพนกล้อง (</a:t>
            </a:r>
            <a:r>
              <a:rPr lang="en-US" sz="2000" b="1" dirty="0"/>
              <a:t>Panning)</a:t>
            </a:r>
            <a:br>
              <a:rPr lang="en-US" sz="2000" dirty="0"/>
            </a:br>
            <a:r>
              <a:rPr lang="th-TH" sz="2000" dirty="0"/>
              <a:t>หมายถึง การเคลื่อนที่ของกล้องตามแนวนอนไปทางซ้าย หรือไปทางขวา โดยกล้องยังอยู่ ณ จุดเดิม </a:t>
            </a:r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r>
              <a:rPr lang="th-TH" sz="2000" b="1" dirty="0"/>
              <a:t>การทิ้ลท์ (</a:t>
            </a:r>
            <a:r>
              <a:rPr lang="en-US" sz="2000" b="1" dirty="0"/>
              <a:t>Tilting)</a:t>
            </a:r>
            <a:br>
              <a:rPr lang="en-US" sz="2000" dirty="0"/>
            </a:br>
            <a:r>
              <a:rPr lang="th-TH" sz="2000" dirty="0"/>
              <a:t>หมายถึง การเคลื่อนกล้องตามแนวดิ่ง จากล่างขึ้นบน และจากบนลงล่าง โดยกล้องยังอยู่ ณ จุดเดิม เพื่อให้เห็นวัตถุตามแนวตั้งเช่น ภาพอาคารสูง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th-TH" sz="2000" b="1" dirty="0"/>
              <a:t>การซูม (</a:t>
            </a:r>
            <a:r>
              <a:rPr lang="en-US" sz="2000" b="1" dirty="0"/>
              <a:t>Zooming)</a:t>
            </a:r>
            <a:br>
              <a:rPr lang="en-US" sz="2000" dirty="0"/>
            </a:br>
            <a:r>
              <a:rPr lang="th-TH" sz="2000" dirty="0"/>
              <a:t>หมายถึง การเปลี่ยนความยาวโฟกัสของเลนส์ ในขณะที่ถ่ายภาพโดยการใช้เลนส์ซูม ทำให้มุมภาพ เปลี่ยนไป ถ้าเปลี่ยนความยาวโฟกัสสั้นลง มุมจะกว้าง แต่ถ้าปรับความยาวโฟกัสให้ยาว มุมภาพจะแคบลง ดังนั้นการซูมจะช่วยเปลี่ยนขนาดของวัตถุให้ใหญ่ขึ้น (</a:t>
            </a:r>
            <a:r>
              <a:rPr lang="en-US" sz="2000" dirty="0"/>
              <a:t>Zoom In) </a:t>
            </a:r>
            <a:r>
              <a:rPr lang="th-TH" sz="2000" dirty="0"/>
              <a:t>หรือเปลี่ยนขนาดของวัตถุให้เล็กลง(</a:t>
            </a:r>
            <a:r>
              <a:rPr lang="en-US" sz="2000" dirty="0"/>
              <a:t>Zoom Out)</a:t>
            </a:r>
            <a:r>
              <a:rPr lang="th-TH" sz="2000" dirty="0"/>
              <a:t>ได้โดยตั้งขาตั้งกล้องไม่ต้องขยับเปลี่ยนตำแหน่งกล้องไป </a:t>
            </a:r>
            <a:endParaRPr lang="en-US" sz="2000" dirty="0"/>
          </a:p>
          <a:p>
            <a:endParaRPr lang="th-TH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903" y="299254"/>
            <a:ext cx="2449278" cy="1632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1240" y="2114923"/>
            <a:ext cx="1986861" cy="1926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0386" y="3614755"/>
            <a:ext cx="1766325" cy="1324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3903" y="4939499"/>
            <a:ext cx="31146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1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เกมทดสอบความกล้า และฝึกสมอง ให้คิดไว </a:t>
            </a:r>
            <a:endParaRPr lang="th-TH" dirty="0">
              <a:solidFill>
                <a:srgbClr val="FFC000"/>
              </a:solidFill>
            </a:endParaRPr>
          </a:p>
          <a:p>
            <a:r>
              <a:rPr lang="th-TH" dirty="0"/>
              <a:t>เปิดเพลง เพลงหยุด และของอยู่ที่ใคร คนนั้นต้องพูดคำว่า ชั้นสวย</a:t>
            </a:r>
          </a:p>
          <a:p>
            <a:r>
              <a:rPr lang="th-TH" dirty="0"/>
              <a:t>ชั้นเว่อ สวัสดีค่ะ ชั้นสวย สวัสดีค่ะ ชั้นรวยมาก  สวัสดีค่ะชั้นรวยมากและสวยมากเว่อมาก  ต่อคำไปเรื่อยๆ ใครพลาดโดนทำโทษ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33436" cy="4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การดอลลี่ (</a:t>
            </a:r>
            <a:r>
              <a:rPr lang="en-US" sz="2400" dirty="0"/>
              <a:t>Dolling)</a:t>
            </a:r>
            <a:br>
              <a:rPr lang="en-US" sz="2400" dirty="0"/>
            </a:br>
            <a:r>
              <a:rPr lang="th-TH" sz="2400" dirty="0"/>
              <a:t>หมายถึง การเคลื่อนกล้อง เข้าหาวัตถุ เรียกว่า </a:t>
            </a:r>
            <a:r>
              <a:rPr lang="en-US" sz="2400" dirty="0"/>
              <a:t>Dolly in </a:t>
            </a:r>
            <a:r>
              <a:rPr lang="th-TH" sz="2400" dirty="0"/>
              <a:t>หรือการเคลื่อนไหวกล้องออกจากวัตถุ เรียกว่า </a:t>
            </a:r>
            <a:r>
              <a:rPr lang="en-US" sz="2400" dirty="0"/>
              <a:t>Dolly out </a:t>
            </a:r>
          </a:p>
          <a:p>
            <a:pPr marL="0" indent="0">
              <a:buNone/>
            </a:pPr>
            <a:r>
              <a:rPr lang="th-TH" sz="2400" dirty="0"/>
              <a:t>การดอลลี่ (</a:t>
            </a:r>
            <a:r>
              <a:rPr lang="en-US" sz="2400" dirty="0"/>
              <a:t>Dolly) </a:t>
            </a:r>
            <a:r>
              <a:rPr lang="th-TH" sz="2400" dirty="0"/>
              <a:t>จะคล้ายซูม (</a:t>
            </a:r>
            <a:r>
              <a:rPr lang="en-US" sz="2400" dirty="0"/>
              <a:t>Zoom) </a:t>
            </a:r>
            <a:r>
              <a:rPr lang="th-TH" sz="2400" dirty="0"/>
              <a:t>ความลึกของภาพจะมากกว่าการซูม</a:t>
            </a:r>
          </a:p>
        </p:txBody>
      </p:sp>
      <p:sp>
        <p:nvSpPr>
          <p:cNvPr id="4" name="Rectangle 3"/>
          <p:cNvSpPr/>
          <p:nvPr/>
        </p:nvSpPr>
        <p:spPr>
          <a:xfrm>
            <a:off x="656812" y="386104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th-TH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การชิพ โฟกัส (</a:t>
            </a:r>
            <a:r>
              <a:rPr lang="en-US" b="1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Shift focus</a:t>
            </a:r>
            <a:r>
              <a:rPr lang="th-TH" b="1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)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                                                                                 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หมายถึง การปรับความคมชัดของภาพ จากจุดหนึ่งไปยังอีกจุดหนึ่ง เพื่อให้ผู้ชมสนใจตรงจุดที่เราโฟกัสนั่นเอง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7852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5472608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2400" b="1" u="sng" dirty="0">
                <a:solidFill>
                  <a:srgbClr val="FFC000"/>
                </a:solidFill>
              </a:rPr>
              <a:t>ขนาดภาพ</a:t>
            </a:r>
            <a:endParaRPr lang="en-US" sz="2400" dirty="0">
              <a:solidFill>
                <a:srgbClr val="FFC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Extreme Long Shot </a:t>
            </a:r>
            <a:r>
              <a:rPr lang="th-TH" sz="2400" b="1" dirty="0">
                <a:solidFill>
                  <a:srgbClr val="FFC000"/>
                </a:solidFill>
              </a:rPr>
              <a:t>( </a:t>
            </a:r>
            <a:r>
              <a:rPr lang="en-US" sz="2400" b="1" dirty="0">
                <a:solidFill>
                  <a:srgbClr val="FFC000"/>
                </a:solidFill>
              </a:rPr>
              <a:t>ELS) </a:t>
            </a:r>
            <a:r>
              <a:rPr lang="th-TH" sz="2400" b="1" dirty="0">
                <a:solidFill>
                  <a:srgbClr val="FFC000"/>
                </a:solidFill>
              </a:rPr>
              <a:t> </a:t>
            </a:r>
            <a:r>
              <a:rPr lang="th-TH" sz="2400" dirty="0">
                <a:solidFill>
                  <a:srgbClr val="FFC000"/>
                </a:solidFill>
              </a:rPr>
              <a:t>เป็นขนาดภาพที่ว้างมาก ส่วนใหญ่จะใช้เพื่อแนะนำสถานที่ แสดงภาพรวมทั้งหมดของฉากนั้นๆ สมัยนี้นิยมใช้โดรน</a:t>
            </a:r>
          </a:p>
          <a:p>
            <a:pPr marL="0" lv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lvl="0" indent="0">
              <a:buNone/>
            </a:pPr>
            <a:r>
              <a:rPr lang="en-US" sz="2400" b="1" dirty="0"/>
              <a:t>Long Shot </a:t>
            </a:r>
            <a:r>
              <a:rPr lang="th-TH" sz="2400" b="1" dirty="0"/>
              <a:t>( </a:t>
            </a:r>
            <a:r>
              <a:rPr lang="en-US" sz="2400" b="1" dirty="0"/>
              <a:t>ELS) </a:t>
            </a:r>
            <a:r>
              <a:rPr lang="th-TH" sz="2400" b="1" dirty="0"/>
              <a:t> </a:t>
            </a:r>
            <a:r>
              <a:rPr lang="th-TH" sz="2400" dirty="0"/>
              <a:t>ภาพกว้าง ที่เจาะจงสถานที่มากขึ้น เพื่อแสดงความสำคัญของภาพ</a:t>
            </a:r>
          </a:p>
          <a:p>
            <a:pPr marL="0" lvl="0" indent="0">
              <a:buNone/>
            </a:pPr>
            <a:endParaRPr lang="th-TH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1800" b="1" dirty="0"/>
              <a:t>Medium Shot </a:t>
            </a:r>
            <a:r>
              <a:rPr lang="th-TH" sz="1800" b="1" dirty="0"/>
              <a:t>(</a:t>
            </a:r>
            <a:r>
              <a:rPr lang="en-US" sz="1800" b="1" dirty="0"/>
              <a:t>MS) </a:t>
            </a:r>
            <a:r>
              <a:rPr lang="th-TH" sz="1800" b="1" dirty="0"/>
              <a:t>ภาพระยะปานกลาง </a:t>
            </a:r>
            <a:r>
              <a:rPr lang="th-TH" sz="1800" dirty="0"/>
              <a:t>เป็นภาพวัตถุในระยะปานกลางเพื่อ ตัดฉากหลังและรายละเอียดอื่นๆที่ไม่จำเป็นออกไป และเน้นเรื่องราวที่เราต้องนำเสนอ รายละเอียดจะเห็นมากมากขึ้น เช่นภาพครึ่งตัว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 </a:t>
            </a:r>
          </a:p>
          <a:p>
            <a:pPr marL="0" indent="0">
              <a:buNone/>
            </a:pPr>
            <a:endParaRPr lang="en-US" sz="1800" dirty="0"/>
          </a:p>
          <a:p>
            <a:pPr marL="0" lvl="0" indent="0">
              <a:buNone/>
            </a:pPr>
            <a:r>
              <a:rPr lang="en-US" sz="1800" b="1" dirty="0"/>
              <a:t>Close Up </a:t>
            </a:r>
            <a:r>
              <a:rPr lang="th-TH" sz="1800" b="1" dirty="0"/>
              <a:t>(</a:t>
            </a:r>
            <a:r>
              <a:rPr lang="en-US" sz="1800" b="1" dirty="0"/>
              <a:t>CU</a:t>
            </a:r>
            <a:r>
              <a:rPr lang="th-TH" sz="1800" b="1" dirty="0"/>
              <a:t>)   ภาพระยะใกล้ </a:t>
            </a:r>
            <a:r>
              <a:rPr lang="th-TH" sz="1800" dirty="0"/>
              <a:t>เป็นภาพที่ตัดฉากหลังออกทั้ง เพื่อเน้นในสิ่งที่เราต้องการนำเสนอ เช่น สีหน้า แผลที่ขา ที่มือกำลังเขียนหนังสือ เป็นต้น ส่วนใหญ่เป็นภาพที่ใช้สื่อด้วยภาษากาย มากกว่าการสื่อด้วยการพูด</a:t>
            </a:r>
            <a:endParaRPr lang="en-US" sz="1800" dirty="0"/>
          </a:p>
          <a:p>
            <a:pPr marL="0" indent="0">
              <a:buNone/>
            </a:pPr>
            <a:endParaRPr lang="th-TH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852" y="804625"/>
            <a:ext cx="1667445" cy="10514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25548"/>
          <a:stretch/>
        </p:blipFill>
        <p:spPr>
          <a:xfrm>
            <a:off x="6125878" y="2296504"/>
            <a:ext cx="1860297" cy="1152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5717" r="7692" b="29509"/>
          <a:stretch/>
        </p:blipFill>
        <p:spPr>
          <a:xfrm>
            <a:off x="6268150" y="3681028"/>
            <a:ext cx="1578380" cy="1504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-401" t="59981" r="3514" b="48"/>
          <a:stretch/>
        </p:blipFill>
        <p:spPr>
          <a:xfrm>
            <a:off x="6300192" y="5704633"/>
            <a:ext cx="1511670" cy="801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5257800"/>
            <a:ext cx="1859441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28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181" y="764704"/>
            <a:ext cx="2384283" cy="1587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6625" b="47942"/>
          <a:stretch/>
        </p:blipFill>
        <p:spPr>
          <a:xfrm>
            <a:off x="1565182" y="2761497"/>
            <a:ext cx="2384283" cy="1560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779" y="742078"/>
            <a:ext cx="2379979" cy="1529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12796"/>
          <a:stretch/>
        </p:blipFill>
        <p:spPr>
          <a:xfrm>
            <a:off x="1565182" y="4901853"/>
            <a:ext cx="2384283" cy="1629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46842" b="37591"/>
          <a:stretch/>
        </p:blipFill>
        <p:spPr>
          <a:xfrm>
            <a:off x="5402779" y="2590272"/>
            <a:ext cx="2379979" cy="17314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2779" y="4823778"/>
            <a:ext cx="2379979" cy="168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40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ผลการค้นหารูปภาพสำหรับ พิธีกร"/>
          <p:cNvPicPr>
            <a:picLocks noChangeAspect="1" noChangeArrowheads="1"/>
          </p:cNvPicPr>
          <p:nvPr/>
        </p:nvPicPr>
        <p:blipFill>
          <a:blip r:embed="rId2">
            <a:lum bright="-57000"/>
          </a:blip>
          <a:srcRect/>
          <a:stretch>
            <a:fillRect/>
          </a:stretch>
        </p:blipFill>
        <p:spPr bwMode="auto">
          <a:xfrm>
            <a:off x="304800" y="1676400"/>
            <a:ext cx="8001000" cy="43338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3581400"/>
            <a:ext cx="4038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>แล้วสคริปต์จำเป็นอย่างไร </a:t>
            </a:r>
          </a:p>
          <a:p>
            <a:r>
              <a:rPr lang="th-TH" dirty="0">
                <a:solidFill>
                  <a:schemeClr val="bg1"/>
                </a:solidFill>
              </a:rPr>
              <a:t>ใครเป็นคนเขียนสคริปต์ </a:t>
            </a:r>
            <a:r>
              <a:rPr lang="en-US" dirty="0">
                <a:solidFill>
                  <a:schemeClr val="bg1"/>
                </a:solidFill>
              </a:rPr>
              <a:t>????</a:t>
            </a:r>
            <a:endParaRPr lang="th-TH" dirty="0">
              <a:solidFill>
                <a:schemeClr val="bg1"/>
              </a:solidFill>
            </a:endParaRPr>
          </a:p>
          <a:p>
            <a:r>
              <a:rPr lang="th-TH" dirty="0">
                <a:solidFill>
                  <a:schemeClr val="bg1"/>
                </a:solidFill>
              </a:rPr>
              <a:t>คนเขียนสคริปต์ได้แก่ ตัวพิธีกรเอง  ทีมสร้างสรรค์ เช่น ครีเอทีฟ โปรดิวเซอร์ </a:t>
            </a:r>
          </a:p>
          <a:p>
            <a:r>
              <a:rPr lang="th-TH" dirty="0">
                <a:solidFill>
                  <a:schemeClr val="bg1"/>
                </a:solidFill>
              </a:rPr>
              <a:t>บางครั้งบทจะมาจากเจ้าของงาน </a:t>
            </a:r>
          </a:p>
          <a:p>
            <a:endParaRPr lang="th-TH" dirty="0"/>
          </a:p>
          <a:p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600200"/>
            <a:ext cx="739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>สคริปต์ / </a:t>
            </a:r>
            <a:r>
              <a:rPr lang="en-US" dirty="0">
                <a:solidFill>
                  <a:schemeClr val="bg1"/>
                </a:solidFill>
              </a:rPr>
              <a:t>SCRIPT  </a:t>
            </a:r>
            <a:r>
              <a:rPr lang="th-TH" sz="4400" dirty="0">
                <a:solidFill>
                  <a:schemeClr val="bg1"/>
                </a:solidFill>
              </a:rPr>
              <a:t>คือ บท</a:t>
            </a:r>
          </a:p>
          <a:p>
            <a:r>
              <a:rPr lang="th-TH" dirty="0">
                <a:solidFill>
                  <a:schemeClr val="bg1"/>
                </a:solidFill>
              </a:rPr>
              <a:t>คือที่เป็นตัวช่วยให้การทำงานและประเด็นของรายการหรืองานกิจกรรมเป็นไปตามที่ตกลงกันไว้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4572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FF0000"/>
                </a:solidFill>
              </a:rPr>
              <a:t>สคริปต์รายการคืออะไร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981200"/>
            <a:ext cx="11449272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/>
              <a:t>สคริปต์จำเป็น และมีลักษณะเฉพาะตัวอย่างไร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Agency FB" pitchFamily="34" charset="0"/>
              </a:rPr>
              <a:t>คือไบเบิ้ลให้ ทำงานร่วมกับทุกฝ่ายได้เข้าใจ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Agency FB" pitchFamily="34" charset="0"/>
              </a:rPr>
              <a:t>พิธีกรไว้ท่องบท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Agency FB" pitchFamily="34" charset="0"/>
              </a:rPr>
              <a:t>เพื่อให้แขกรับเชิญรู้บทบาทตัวเอง ว่าต้องพูด แสดง และทำกิจกรรมอะไร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Agency FB" pitchFamily="34" charset="0"/>
              </a:rPr>
              <a:t>ฝ่ายอุปกรณ์ประกอบ แสงสี บรรยากาศ ทุกฝ่ายจะได้เตรียมงานได้ก่อนถ่ายทำหรือ รันคิวสด 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Agency FB" pitchFamily="34" charset="0"/>
              </a:rPr>
              <a:t>รายการสดสคริปต์ยิ่งจำเป็นมากเพราะผิดคิวไม่ได้ และมีทีมถ่ายทอดสดทำงานอยู่คนลที่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Agency FB" pitchFamily="34" charset="0"/>
              </a:rPr>
              <a:t>เมื่อมีการเปลี่ยนสคริปต์ทุกฝ่ายต้องได้รับสคริตป์ที่อัพเดทเหมือนๆกัน และควรเขียนไว้บนหัวสคริปต์ 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Agency FB" pitchFamily="34" charset="0"/>
              </a:rPr>
              <a:t>ว่าอัพเดทเวลาใด วันใด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Agency FB" pitchFamily="34" charset="0"/>
              </a:rPr>
              <a:t> การมีสคริปต์สามารถเก็บไว้ใช้ในอนาคตได้ และสะดวกขึ้นเมื่อต้องการนำบางอย่างในสคริปต์เก่ามาใช้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Agency FB" pitchFamily="34" charset="0"/>
              </a:rPr>
              <a:t>พิธีกร กับคนเขียนสคริปต์เป็นคนเดียวกันก็ได้ </a:t>
            </a:r>
          </a:p>
          <a:p>
            <a:endParaRPr lang="th-TH" sz="1100" dirty="0">
              <a:solidFill>
                <a:srgbClr val="FFC000"/>
              </a:solidFill>
            </a:endParaRPr>
          </a:p>
          <a:p>
            <a:endParaRPr lang="th-TH" sz="36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548680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C000"/>
                </a:solidFill>
              </a:rPr>
              <a:t>สคริปต์  </a:t>
            </a:r>
            <a:r>
              <a:rPr lang="en-US" dirty="0">
                <a:solidFill>
                  <a:srgbClr val="FFC000"/>
                </a:solidFill>
              </a:rPr>
              <a:t>SCRIPT  </a:t>
            </a:r>
            <a:r>
              <a:rPr lang="th-TH" dirty="0">
                <a:solidFill>
                  <a:srgbClr val="FFC000"/>
                </a:solidFill>
              </a:rPr>
              <a:t>คือ บท</a:t>
            </a:r>
          </a:p>
          <a:p>
            <a:r>
              <a:rPr lang="th-TH" dirty="0">
                <a:solidFill>
                  <a:srgbClr val="FFC000"/>
                </a:solidFill>
              </a:rPr>
              <a:t>ที่เป็นตัวช่วยให้การทำงานและประเด็นของรายการหรืองานกิจกรรมเป็นไปตามที่ตกลงกันไว้</a:t>
            </a:r>
          </a:p>
        </p:txBody>
      </p:sp>
      <p:sp>
        <p:nvSpPr>
          <p:cNvPr id="12290" name="AutoShape 2" descr="ผลการค้นหารูปภาพสำหรับ พิธีก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ผลการค้นหารูปภาพสำหรับ พิธีก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https://positioningmag.com/wp-content/uploads/2017/10/open_gu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54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สคริปต์สามารถเปลี่ยนแปลงได้หรือไม่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5560640" cy="1926779"/>
          </a:xfrm>
        </p:spPr>
        <p:txBody>
          <a:bodyPr/>
          <a:lstStyle/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</a:rPr>
              <a:t>มีคำถามว่าเมื่อมีสคริปต์แล้วพิธีกรเปลี่ยนได้ไหม</a:t>
            </a:r>
          </a:p>
          <a:p>
            <a:endParaRPr lang="th-TH" dirty="0">
              <a:solidFill>
                <a:srgbClr val="FF0000"/>
              </a:solidFill>
            </a:endParaRPr>
          </a:p>
          <a:p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590800"/>
            <a:ext cx="5257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th-TH" sz="2400" dirty="0"/>
              <a:t>ประเด็นหรือคำพูดบางคำเปลี่ยนได้</a:t>
            </a:r>
          </a:p>
          <a:p>
            <a:pPr marL="514350" indent="-514350"/>
            <a:r>
              <a:rPr lang="th-TH" sz="2400" dirty="0"/>
              <a:t> ตามสถานการณ์เพื่อเหมาะ</a:t>
            </a:r>
          </a:p>
          <a:p>
            <a:pPr marL="514350" indent="-514350"/>
            <a:r>
              <a:rPr lang="th-TH" sz="2400" dirty="0"/>
              <a:t>( เข้าปากผู้พูด)หรือกระทั่งอัดรายการเสร็จ  </a:t>
            </a:r>
          </a:p>
          <a:p>
            <a:pPr marL="514350" indent="-514350"/>
            <a:r>
              <a:rPr lang="th-TH" sz="2400" dirty="0"/>
              <a:t>ก็มาปรับในช่วงการลงเสียงบรรยายได้อีกครั้ง</a:t>
            </a:r>
          </a:p>
          <a:p>
            <a:pPr marL="514350" indent="-514350"/>
            <a:r>
              <a:rPr lang="th-TH" dirty="0">
                <a:solidFill>
                  <a:srgbClr val="FFC000"/>
                </a:solidFill>
              </a:rPr>
              <a:t>แต่ ชื่อคน เวลา / ชื่องาน ห้ามเปลี่ยนหากไม่มีใครแจ้งมา</a:t>
            </a:r>
          </a:p>
          <a:p>
            <a:pPr marL="514350" indent="-514350"/>
            <a:r>
              <a:rPr lang="th-TH" sz="2400" dirty="0"/>
              <a:t>รวมทั้งประเด็นงานกิจกรรมที่เป็นทางการมักไม่เปลี่ยนเช่นงานประชุมงานพิธีเป็นต้น</a:t>
            </a:r>
          </a:p>
          <a:p>
            <a:pPr marL="514350" indent="-514350"/>
            <a:r>
              <a:rPr lang="th-TH" sz="2400" dirty="0"/>
              <a:t>หากต้องการปรับสคริตป์ให้ปรึกษาผู้ที่ทำสคริปต์มาให้ก่อนเสมอ</a:t>
            </a:r>
          </a:p>
        </p:txBody>
      </p:sp>
      <p:sp>
        <p:nvSpPr>
          <p:cNvPr id="15362" name="AutoShape 2" descr="https://mpics.mgronline.com/pics/Images/55700000761820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pics.mgronline.com/pics/Images/55700000761820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514600"/>
            <a:ext cx="235446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562600" y="563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/>
              <a:t>พิธีกรทอล์กโชว์อารมณ์ดีอย่าง</a:t>
            </a:r>
            <a:r>
              <a:rPr lang="th-TH" sz="1800" b="1" dirty="0"/>
              <a:t> เอลเลน เดอเจเนอเรส </a:t>
            </a:r>
          </a:p>
          <a:p>
            <a:r>
              <a:rPr lang="th-TH" sz="1800" dirty="0"/>
              <a:t>อันดับ 5 โดยปีที่แล้วสามารถทำรายได้ไปมากถึง 70 ล้านเหรียญ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3910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625609"/>
          </a:xfrm>
        </p:spPr>
        <p:txBody>
          <a:bodyPr/>
          <a:lstStyle/>
          <a:p>
            <a:pPr marL="0" indent="0">
              <a:buNone/>
            </a:pPr>
            <a:r>
              <a:rPr lang="th-TH" sz="4000" dirty="0"/>
              <a:t>สคริปต์โดยทั่วไป มี 4 รูปแบบได้แก่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ชนิดสมบูรณ์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ชนิดกึ่งสมบูรณ์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ชนิดโครงร่างสคริปต์ แบบ รันเพียงลำดับ (ใช้ในงานข่าว ) </a:t>
            </a:r>
            <a:r>
              <a:rPr lang="en-US" dirty="0"/>
              <a:t> </a:t>
            </a:r>
            <a:r>
              <a:rPr lang="th-TH" dirty="0"/>
              <a:t>(</a:t>
            </a:r>
            <a:r>
              <a:rPr lang="en-US" dirty="0"/>
              <a:t>RUNDOWN </a:t>
            </a:r>
            <a:r>
              <a:rPr lang="th-TH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ชนิดโครงร่างสคริปต์(</a:t>
            </a:r>
            <a:r>
              <a:rPr lang="en-US" dirty="0"/>
              <a:t> CUE SHEET</a:t>
            </a:r>
            <a:r>
              <a:rPr lang="th-TH" dirty="0"/>
              <a:t>)</a:t>
            </a:r>
            <a:r>
              <a:rPr lang="en-US" dirty="0"/>
              <a:t> </a:t>
            </a:r>
            <a:r>
              <a:rPr lang="th-TH" dirty="0"/>
              <a:t>ใช้ในงานโทรทัศน์ วิทยุ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80112" y="980728"/>
            <a:ext cx="1743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แบบฝึกหัด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381000"/>
            <a:ext cx="2422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dirty="0">
                <a:solidFill>
                  <a:schemeClr val="bg1"/>
                </a:solidFill>
              </a:rPr>
              <a:t>รูปแบบสคริปต์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2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pic>
        <p:nvPicPr>
          <p:cNvPr id="4" name="Content Placeholder 3" descr="C:\Documents and Settings\Administrator\Desktop\ชีตประกอบการสอน\ผลิตวิทยุ tv\ชีตวิชาเรียนผลิตโทรทัศน์ 1 8 กค ppt_Page_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22581" r="5520"/>
          <a:stretch/>
        </p:blipFill>
        <p:spPr bwMode="auto">
          <a:xfrm>
            <a:off x="381000" y="762000"/>
            <a:ext cx="8554271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2349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การลงมือเขียน</a:t>
            </a:r>
            <a:r>
              <a:rPr lang="en-US" dirty="0"/>
              <a:t>Script </a:t>
            </a:r>
            <a:r>
              <a:rPr lang="th-TH" dirty="0"/>
              <a:t>จะเริ่มจากรูปแบบที่ 4 คือ</a:t>
            </a:r>
            <a:br>
              <a:rPr lang="th-TH" dirty="0"/>
            </a:br>
            <a:r>
              <a:rPr lang="th-TH" dirty="0"/>
              <a:t> </a:t>
            </a:r>
            <a:r>
              <a:rPr lang="en-US" dirty="0"/>
              <a:t>CUE SHEET </a:t>
            </a:r>
            <a:r>
              <a:rPr lang="th-TH" dirty="0"/>
              <a:t> หรือโครงสคริตป์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362200"/>
            <a:ext cx="8555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เพราะคือสคริตป์แรกที่เป็นโครงร่างของรายการทั้งหมด การเขียนทีละคิว เพื่อให้เห็นภาพรวมของรายการ</a:t>
            </a:r>
          </a:p>
          <a:p>
            <a:r>
              <a:rPr lang="th-TH" sz="2400" dirty="0"/>
              <a:t>หรือกิจกรรมพิเศษที่จะจัดขึ้น นิยมทำเป็นลำดับข้อและ ใส่เวลากำกับในแต่ละข้อ</a:t>
            </a:r>
          </a:p>
          <a:p>
            <a:r>
              <a:rPr lang="th-TH" sz="2400" dirty="0"/>
              <a:t>เพือให้ทราบเวลารวมทั้งหมด ในคิวชีต หรือโครงสคริปต์จะประกอบด้วย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810000"/>
            <a:ext cx="84625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th-TH" dirty="0"/>
              <a:t>ส่วนหัว ชื่อรายการ /เวลาออกอากาศ</a:t>
            </a:r>
          </a:p>
          <a:p>
            <a:pPr marL="514350" indent="-514350"/>
            <a:r>
              <a:rPr lang="th-TH" dirty="0"/>
              <a:t>ส่วนเนื้อ ลำดับ และเนื้อหา รวมทั้งเวลาโดยคาดเดาใส่เป็นคิว ไล่ไป 1-20 แล้วแต่เวลาออกอากาศ</a:t>
            </a:r>
          </a:p>
        </p:txBody>
      </p:sp>
    </p:spTree>
    <p:extLst>
      <p:ext uri="{BB962C8B-B14F-4D97-AF65-F5344CB8AC3E}">
        <p14:creationId xmlns:p14="http://schemas.microsoft.com/office/powerpoint/2010/main" val="167802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ฝึกผสมคำ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แดง  แดงมาก แดงแปร๊ด แดงเว่อเว่อ แดงที่สุด</a:t>
            </a:r>
          </a:p>
          <a:p>
            <a:r>
              <a:rPr lang="th-TH" dirty="0"/>
              <a:t>อร่อย อร่อยเว่อวัง อร่อยลิ้น  อร่อยฟ้าประทาน</a:t>
            </a:r>
          </a:p>
          <a:p>
            <a:r>
              <a:rPr lang="th-TH" dirty="0"/>
              <a:t>จืด ....</a:t>
            </a:r>
          </a:p>
          <a:p>
            <a:r>
              <a:rPr lang="th-TH" dirty="0"/>
              <a:t>กร่อย</a:t>
            </a:r>
          </a:p>
          <a:p>
            <a:r>
              <a:rPr lang="th-TH" dirty="0"/>
              <a:t>สนุก</a:t>
            </a:r>
          </a:p>
          <a:p>
            <a:r>
              <a:rPr lang="th-TH" dirty="0"/>
              <a:t>รีบ ...</a:t>
            </a:r>
          </a:p>
          <a:p>
            <a:r>
              <a:rPr lang="th-TH" dirty="0"/>
              <a:t>ที่สุด</a:t>
            </a:r>
          </a:p>
          <a:p>
            <a:r>
              <a:rPr lang="th-TH" dirty="0"/>
              <a:t>มันใช่</a:t>
            </a:r>
          </a:p>
          <a:p>
            <a:pPr>
              <a:buNone/>
            </a:pPr>
            <a:r>
              <a:rPr lang="th-TH" dirty="0"/>
              <a:t> ผู้สอนจะโยนคำแรกไป ใครตอบไม่ได้ ออกมาโดนทำโทษ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/>
          </a:bodyPr>
          <a:lstStyle/>
          <a:p>
            <a:r>
              <a:rPr lang="th-TH" dirty="0"/>
              <a:t>ตัวอย่างคิวชีตรายการทั่วไป ( รายการชนิดแบบอัดเทป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62484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1800" b="1" dirty="0"/>
              <a:t>รายการ เต้นกินรำกิน</a:t>
            </a:r>
          </a:p>
          <a:p>
            <a:pPr marL="0" indent="0">
              <a:buNone/>
            </a:pPr>
            <a:r>
              <a:rPr lang="th-TH" sz="1800" b="1" dirty="0"/>
              <a:t>ออกอากาศ </a:t>
            </a:r>
            <a:r>
              <a:rPr lang="en-US" sz="1800" b="1" dirty="0"/>
              <a:t> 10.30 </a:t>
            </a:r>
            <a:r>
              <a:rPr lang="th-TH" sz="1800" b="1" dirty="0"/>
              <a:t>– </a:t>
            </a:r>
            <a:r>
              <a:rPr lang="en-US" sz="1800" b="1" dirty="0"/>
              <a:t>11.00</a:t>
            </a:r>
            <a:r>
              <a:rPr lang="th-TH" sz="1800" b="1" dirty="0"/>
              <a:t> น</a:t>
            </a:r>
            <a:r>
              <a:rPr lang="en-US" sz="1800" b="1" dirty="0"/>
              <a:t>.</a:t>
            </a:r>
            <a:endParaRPr lang="th-TH" sz="1800" b="1" dirty="0"/>
          </a:p>
          <a:p>
            <a:pPr marL="0" indent="0">
              <a:buNone/>
            </a:pPr>
            <a:r>
              <a:rPr lang="th-TH" sz="1800" b="1" dirty="0"/>
              <a:t>ความยาว </a:t>
            </a:r>
            <a:r>
              <a:rPr lang="en-US" sz="1800" b="1" dirty="0"/>
              <a:t>30 </a:t>
            </a:r>
            <a:r>
              <a:rPr lang="th-TH" sz="1800" b="1" dirty="0"/>
              <a:t>นาที ( เนื้อรายการ </a:t>
            </a:r>
            <a:r>
              <a:rPr lang="en-US" sz="1800" b="1" dirty="0"/>
              <a:t>24 </a:t>
            </a:r>
            <a:r>
              <a:rPr lang="th-TH" sz="1800" b="1" dirty="0"/>
              <a:t>นาที )</a:t>
            </a:r>
          </a:p>
          <a:p>
            <a:pPr marL="0" indent="0">
              <a:buNone/>
            </a:pPr>
            <a:r>
              <a:rPr lang="en-US" sz="2800" dirty="0"/>
              <a:t>---------------------------------------------------</a:t>
            </a:r>
            <a:endParaRPr lang="th-TH" sz="2800" dirty="0"/>
          </a:p>
          <a:p>
            <a:pPr marL="0" indent="0">
              <a:buNone/>
            </a:pPr>
            <a:r>
              <a:rPr lang="th-TH" sz="2800" dirty="0"/>
              <a:t>ช่วงที่ </a:t>
            </a:r>
            <a:r>
              <a:rPr lang="en-US" sz="2800" dirty="0"/>
              <a:t> 1  </a:t>
            </a:r>
            <a:r>
              <a:rPr lang="th-TH" sz="2800" dirty="0"/>
              <a:t>( </a:t>
            </a:r>
            <a:r>
              <a:rPr lang="en-US" sz="2800" dirty="0"/>
              <a:t>8 </a:t>
            </a:r>
            <a:r>
              <a:rPr lang="th-TH" sz="2800" dirty="0"/>
              <a:t>นาที)</a:t>
            </a:r>
            <a:endParaRPr lang="en-US" sz="2800" dirty="0"/>
          </a:p>
          <a:p>
            <a:pPr marL="0" indent="0">
              <a:buNone/>
            </a:pPr>
            <a:r>
              <a:rPr lang="en-US" sz="2000" dirty="0"/>
              <a:t>1 Interlude </a:t>
            </a:r>
            <a:endParaRPr lang="th-TH" sz="2000" dirty="0"/>
          </a:p>
          <a:p>
            <a:pPr marL="0" indent="0">
              <a:buNone/>
            </a:pPr>
            <a:r>
              <a:rPr lang="en-US" sz="2400" dirty="0"/>
              <a:t>2</a:t>
            </a:r>
            <a:r>
              <a:rPr lang="th-TH" sz="2400" dirty="0"/>
              <a:t> พิธีกรเปิดหน้าที่อาคาซ่า</a:t>
            </a:r>
          </a:p>
          <a:p>
            <a:pPr marL="0" indent="0">
              <a:buNone/>
            </a:pPr>
            <a:r>
              <a:rPr lang="en-US" sz="2400" dirty="0"/>
              <a:t>3</a:t>
            </a:r>
            <a:r>
              <a:rPr lang="th-TH" sz="2400" dirty="0"/>
              <a:t> โชว์สั้นๆ</a:t>
            </a:r>
          </a:p>
          <a:p>
            <a:pPr marL="0" indent="0">
              <a:buNone/>
            </a:pPr>
            <a:r>
              <a:rPr lang="en-US" sz="2400" dirty="0"/>
              <a:t>4 </a:t>
            </a:r>
            <a:r>
              <a:rPr lang="th-TH" sz="2400" dirty="0"/>
              <a:t>ไปหลังเวทีดูการเตรียมตัว</a:t>
            </a:r>
          </a:p>
          <a:p>
            <a:pPr marL="0" indent="0">
              <a:buNone/>
            </a:pPr>
            <a:r>
              <a:rPr lang="en-US" sz="2400" dirty="0"/>
              <a:t>5 </a:t>
            </a:r>
            <a:r>
              <a:rPr lang="th-TH" sz="2400" dirty="0"/>
              <a:t>ตัวอย่างรายการช่วงหน้า</a:t>
            </a:r>
          </a:p>
          <a:p>
            <a:pPr marL="0" indent="0">
              <a:buNone/>
            </a:pPr>
            <a:r>
              <a:rPr lang="en-US" sz="2400" dirty="0"/>
              <a:t>6 Interlude</a:t>
            </a:r>
            <a:endParaRPr lang="th-TH" sz="2400" dirty="0"/>
          </a:p>
          <a:p>
            <a:pPr marL="0" indent="0">
              <a:buNone/>
            </a:pPr>
            <a:r>
              <a:rPr lang="en-US" sz="2800" dirty="0"/>
              <a:t> ---------------- </a:t>
            </a:r>
            <a:r>
              <a:rPr lang="th-TH" sz="2800" dirty="0"/>
              <a:t>โฆษณาช่วงที่ </a:t>
            </a:r>
            <a:r>
              <a:rPr lang="en-US" sz="2800" dirty="0"/>
              <a:t> 1 ----------------------</a:t>
            </a:r>
          </a:p>
          <a:p>
            <a:pPr marL="0" indent="0">
              <a:buNone/>
            </a:pPr>
            <a:endParaRPr lang="th-TH" sz="1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85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4000" dirty="0"/>
              <a:t>ช่วงที่  </a:t>
            </a:r>
            <a:r>
              <a:rPr lang="en-US" sz="4000" dirty="0"/>
              <a:t>2 </a:t>
            </a:r>
            <a:r>
              <a:rPr lang="th-TH" sz="4000" dirty="0"/>
              <a:t>( </a:t>
            </a:r>
            <a:r>
              <a:rPr lang="en-US" sz="4000" dirty="0"/>
              <a:t>7</a:t>
            </a:r>
            <a:r>
              <a:rPr lang="th-TH" sz="4000" dirty="0"/>
              <a:t>นาที)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7 </a:t>
            </a:r>
            <a:r>
              <a:rPr lang="en-US" sz="3600" dirty="0"/>
              <a:t>Interlude</a:t>
            </a:r>
            <a:endParaRPr lang="th-TH" sz="3600" dirty="0"/>
          </a:p>
          <a:p>
            <a:pPr marL="0" indent="0">
              <a:buNone/>
            </a:pPr>
            <a:r>
              <a:rPr lang="en-US" sz="3600" dirty="0"/>
              <a:t>8 </a:t>
            </a:r>
            <a:r>
              <a:rPr lang="th-TH" dirty="0"/>
              <a:t>พิธีกรไปหลังเวทีพูดคุยกับดาวที่อาคาซ่า และอยากออกไปโชว์บ้าง</a:t>
            </a:r>
          </a:p>
          <a:p>
            <a:pPr marL="0" indent="0">
              <a:buNone/>
            </a:pPr>
            <a:r>
              <a:rPr lang="en-US" dirty="0"/>
              <a:t>9 </a:t>
            </a:r>
            <a:r>
              <a:rPr lang="th-TH" dirty="0"/>
              <a:t> โชว์ของพิธีกรร่วมกับนักแสดงจริง</a:t>
            </a:r>
          </a:p>
          <a:p>
            <a:pPr marL="0" indent="0">
              <a:buNone/>
            </a:pPr>
            <a:r>
              <a:rPr lang="en-US" dirty="0"/>
              <a:t>10 </a:t>
            </a:r>
            <a:r>
              <a:rPr lang="th-TH" dirty="0"/>
              <a:t> </a:t>
            </a:r>
            <a:r>
              <a:rPr lang="en-US" dirty="0" err="1"/>
              <a:t>vp</a:t>
            </a:r>
            <a:r>
              <a:rPr lang="en-US" dirty="0"/>
              <a:t>  </a:t>
            </a:r>
            <a:r>
              <a:rPr lang="th-TH" dirty="0"/>
              <a:t>ผู้ชม</a:t>
            </a:r>
          </a:p>
          <a:p>
            <a:pPr marL="0" indent="0">
              <a:buNone/>
            </a:pPr>
            <a:r>
              <a:rPr lang="en-US" dirty="0"/>
              <a:t>11 </a:t>
            </a:r>
            <a:r>
              <a:rPr lang="th-TH" dirty="0"/>
              <a:t>ปิดช่วง และตัวอย่างช่วงหน้า</a:t>
            </a:r>
          </a:p>
          <a:p>
            <a:pPr marL="0" indent="0">
              <a:buNone/>
            </a:pPr>
            <a:r>
              <a:rPr lang="en-US" dirty="0"/>
              <a:t>--------------- </a:t>
            </a:r>
            <a:r>
              <a:rPr lang="th-TH" dirty="0"/>
              <a:t>โฆษณาช่วงที่ </a:t>
            </a:r>
            <a:r>
              <a:rPr lang="en-US" dirty="0"/>
              <a:t> </a:t>
            </a:r>
            <a:r>
              <a:rPr lang="th-TH" dirty="0"/>
              <a:t> </a:t>
            </a:r>
            <a:r>
              <a:rPr lang="en-US" dirty="0"/>
              <a:t>2 ------------------------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sz="2800" dirty="0">
                <a:solidFill>
                  <a:srgbClr val="FFC000"/>
                </a:solidFill>
              </a:rPr>
              <a:t>หมายเหตุ ( โดยปกติรายการ </a:t>
            </a:r>
            <a:r>
              <a:rPr lang="en-US" sz="2800" dirty="0">
                <a:solidFill>
                  <a:srgbClr val="FFC000"/>
                </a:solidFill>
              </a:rPr>
              <a:t> 30 </a:t>
            </a:r>
            <a:r>
              <a:rPr lang="th-TH" sz="2800" dirty="0">
                <a:solidFill>
                  <a:srgbClr val="FFC000"/>
                </a:solidFill>
              </a:rPr>
              <a:t>นาที จะมี เนื้อรายการ </a:t>
            </a:r>
            <a:r>
              <a:rPr lang="en-US" sz="2800" dirty="0">
                <a:solidFill>
                  <a:srgbClr val="FFC000"/>
                </a:solidFill>
              </a:rPr>
              <a:t>3 </a:t>
            </a:r>
            <a:r>
              <a:rPr lang="th-TH" sz="2800" dirty="0">
                <a:solidFill>
                  <a:srgbClr val="FFC000"/>
                </a:solidFill>
              </a:rPr>
              <a:t> ช่วง )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5482952" cy="4375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/>
              <a:t>ช่วงที่</a:t>
            </a:r>
            <a:r>
              <a:rPr lang="en-US" b="1" dirty="0"/>
              <a:t> 3 </a:t>
            </a:r>
            <a:r>
              <a:rPr lang="th-TH" b="1" dirty="0"/>
              <a:t>( </a:t>
            </a:r>
            <a:r>
              <a:rPr lang="en-US" b="1" dirty="0"/>
              <a:t>14 </a:t>
            </a:r>
            <a:r>
              <a:rPr lang="th-TH" b="1" dirty="0"/>
              <a:t>นาที )</a:t>
            </a:r>
          </a:p>
          <a:p>
            <a:pPr marL="0" indent="0">
              <a:buNone/>
            </a:pPr>
            <a:r>
              <a:rPr lang="en-US" sz="2800" dirty="0"/>
              <a:t>12</a:t>
            </a:r>
            <a:r>
              <a:rPr lang="th-TH" sz="2800" dirty="0"/>
              <a:t> </a:t>
            </a:r>
            <a:r>
              <a:rPr lang="en-US" sz="2800" dirty="0"/>
              <a:t>  Interlude</a:t>
            </a:r>
            <a:endParaRPr lang="th-TH" sz="2800" dirty="0"/>
          </a:p>
          <a:p>
            <a:pPr marL="0" indent="0">
              <a:buNone/>
            </a:pPr>
            <a:r>
              <a:rPr lang="en-US" sz="2800" dirty="0"/>
              <a:t>13  </a:t>
            </a:r>
            <a:r>
              <a:rPr lang="th-TH" sz="2800" dirty="0"/>
              <a:t>พิธีกรให้ดาวอาคาซ่าพาไปหาอาหารแซ่บกินหลังเลิกงาน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14  </a:t>
            </a:r>
            <a:r>
              <a:rPr lang="th-TH" sz="2800" dirty="0"/>
              <a:t> ไปร้าน</a:t>
            </a:r>
            <a:r>
              <a:rPr lang="th-TH" dirty="0"/>
              <a:t>ข้าวต้ม</a:t>
            </a:r>
            <a:r>
              <a:rPr lang="th-TH" sz="2800" dirty="0"/>
              <a:t>ชื่อดัง ( ร้านอร่อยเว่อ ) คุยเรื่องชีวิตและไลฟ์สไตล์</a:t>
            </a:r>
          </a:p>
          <a:p>
            <a:pPr marL="0" indent="0">
              <a:buNone/>
            </a:pPr>
            <a:r>
              <a:rPr lang="en-US" sz="2800" dirty="0"/>
              <a:t>15  </a:t>
            </a:r>
            <a:r>
              <a:rPr lang="th-TH" sz="2800" dirty="0"/>
              <a:t>แขกและพิธีกรพากันไปดูมวย </a:t>
            </a:r>
          </a:p>
          <a:p>
            <a:pPr marL="0" indent="0">
              <a:buNone/>
            </a:pPr>
            <a:r>
              <a:rPr lang="th-TH" sz="2800" dirty="0"/>
              <a:t> </a:t>
            </a:r>
            <a:r>
              <a:rPr lang="en-US" sz="2800" dirty="0"/>
              <a:t>16</a:t>
            </a:r>
            <a:r>
              <a:rPr lang="th-TH" sz="2800" dirty="0"/>
              <a:t>  ปิดรายการ</a:t>
            </a:r>
          </a:p>
          <a:p>
            <a:pPr marL="0" indent="0">
              <a:buNone/>
            </a:pPr>
            <a:r>
              <a:rPr lang="th-TH" sz="2800" dirty="0"/>
              <a:t> </a:t>
            </a:r>
            <a:r>
              <a:rPr lang="en-US" sz="2800" dirty="0"/>
              <a:t>17</a:t>
            </a:r>
            <a:r>
              <a:rPr lang="th-TH" sz="2800" dirty="0"/>
              <a:t>  ตัวอย่างรายการเทปต่อไป</a:t>
            </a:r>
          </a:p>
        </p:txBody>
      </p:sp>
    </p:spTree>
    <p:extLst>
      <p:ext uri="{BB962C8B-B14F-4D97-AF65-F5344CB8AC3E}">
        <p14:creationId xmlns:p14="http://schemas.microsoft.com/office/powerpoint/2010/main" val="38307817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854771"/>
          </a:xfrm>
        </p:spPr>
        <p:txBody>
          <a:bodyPr>
            <a:normAutofit/>
          </a:bodyPr>
          <a:lstStyle/>
          <a:p>
            <a:r>
              <a:rPr lang="th-TH" dirty="0"/>
              <a:t>มอบหมายให้ลองฝึกเขียนโครงสคริปต์รายบุคคลในสมุดของตนเอง</a:t>
            </a:r>
          </a:p>
          <a:p>
            <a:pPr marL="0" indent="0">
              <a:buNone/>
            </a:pPr>
            <a:r>
              <a:rPr lang="th-TH" dirty="0"/>
              <a:t>โดยตั้งชื่อรายการอะไรก็ได้ มีเนื้อรายการ</a:t>
            </a:r>
            <a:r>
              <a:rPr lang="en-US" dirty="0"/>
              <a:t> 3 </a:t>
            </a:r>
            <a:r>
              <a:rPr lang="th-TH" dirty="0"/>
              <a:t>ช่วงตามแบบตัวอย่าง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0152" y="692696"/>
            <a:ext cx="1743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แบบฝึกหัด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0479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973151"/>
              </p:ext>
            </p:extLst>
          </p:nvPr>
        </p:nvGraphicFramePr>
        <p:xfrm>
          <a:off x="762000" y="1066800"/>
          <a:ext cx="3843807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22365" imgH="7980735" progId="Word.Document.12">
                  <p:embed/>
                </p:oleObj>
              </mc:Choice>
              <mc:Fallback>
                <p:oleObj name="Document" r:id="rId2" imgW="5422365" imgH="7980735" progId="Word.Document.12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66800"/>
                        <a:ext cx="3843807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533400"/>
            <a:ext cx="76290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>จากนั้นให้นำโครงกสคริปต์มาขยายเป็นสคริป์กึ่งสมบูรณ์และสมบูรณ์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th-TH" dirty="0">
                <a:solidFill>
                  <a:schemeClr val="bg1"/>
                </a:solidFill>
              </a:rPr>
              <a:t>โดยจะตีตาราหรือ</a:t>
            </a:r>
          </a:p>
          <a:p>
            <a:r>
              <a:rPr lang="th-TH" dirty="0">
                <a:solidFill>
                  <a:schemeClr val="bg1"/>
                </a:solidFill>
              </a:rPr>
              <a:t>ไม่ตีตารางก็ได้ ซึ่งลักษณะดังกล่าวสามารถใช้เป็นสคริปต์พิธีกรรายการทั่วไปได้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729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29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ลงมือผลิตสคริปต์รายบุคคล</a:t>
            </a:r>
            <a:r>
              <a:rPr lang="en-US" dirty="0"/>
              <a:t> </a:t>
            </a:r>
            <a:r>
              <a:rPr lang="th-TH" dirty="0"/>
              <a:t> </a:t>
            </a:r>
            <a:br>
              <a:rPr lang="th-TH" dirty="0"/>
            </a:br>
            <a:r>
              <a:rPr lang="th-TH" dirty="0"/>
              <a:t>โดยการเขียนเอง ให้ถูกตามแบบฟอร์มที่สอนไปและนำมาส่งในคาบหน้า</a:t>
            </a:r>
            <a:br>
              <a:rPr lang="th-TH" dirty="0"/>
            </a:b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3447178" y="836712"/>
            <a:ext cx="1743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แบบฝึกหัด</a:t>
            </a:r>
          </a:p>
        </p:txBody>
      </p:sp>
    </p:spTree>
    <p:extLst>
      <p:ext uri="{BB962C8B-B14F-4D97-AF65-F5344CB8AC3E}">
        <p14:creationId xmlns:p14="http://schemas.microsoft.com/office/powerpoint/2010/main" val="12653388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สคริปต์งานกิจกรรม</a:t>
            </a:r>
            <a:br>
              <a:rPr lang="th-TH" dirty="0"/>
            </a:br>
            <a:br>
              <a:rPr lang="th-TH" dirty="0"/>
            </a:br>
            <a:r>
              <a:rPr lang="th-TH" dirty="0"/>
              <a:t>แจกให้ดาวน์โหลดในเฟซ</a:t>
            </a:r>
            <a:br>
              <a:rPr lang="th-TH" dirty="0"/>
            </a:br>
            <a:r>
              <a:rPr lang="th-TH" dirty="0"/>
              <a:t>และสอนการเป็นพิธีกรและเขียนสคริปต์งานกิจกรรมในห้องเรียนซึ่งมีขั้นตอนคล้ายกันคือเริ่มจากโครงกสคริปต์ก่อน</a:t>
            </a:r>
          </a:p>
        </p:txBody>
      </p:sp>
    </p:spTree>
    <p:extLst>
      <p:ext uri="{BB962C8B-B14F-4D97-AF65-F5344CB8AC3E}">
        <p14:creationId xmlns:p14="http://schemas.microsoft.com/office/powerpoint/2010/main" val="41041244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79" y="5032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การเป็นพิธีการในงานสัมมนาและงานกิจกรรมหรือการประชุมทำอย่างไร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79" y="1646237"/>
            <a:ext cx="8232583" cy="494089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dirty="0"/>
              <a:t>แนะนำตนเอง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แนะนำกิจกรรม / ชื่องาน /ถ้าเป็นงานประชุดให้อ่านตาม หมายประชุมตามลำดับไปตั้งแต่ งาน ผู้เข้าประชุมหัวข้อประชุมและกล่าวปิดประชุม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ลำดับการ/ กำหนดการ อะไร โดยใคร / เวลางานวันนั้นโดยย่อ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ถ้าเป็นงานบันเทิงให้เล่าความน่าสนใจในงานในช่วงต่างๆ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ทำหน้าที่ เชิญผู้มีเกรียติร่วมงานในส่วนต่างๆ 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ทำหน้าที่เชิญผู้เปิดพิธีการ 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ทำหน้าที่ให้ผู้ชมสนุกสนานและมีส่วนร่วมในงาน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ลงไปทำกิจกรรมร่วมกับคนในงาน หรือที่จัดไว้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ถ้ามีกล้องบันทึกภาพให้พูดสนทนากับกล้องตามที่วางแผนไว้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เป็นกล่าวขอบคุณเมื่อจบและท้กทายทุกคนเมื่อเริ่มต้นงานกิจกรรม 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แต่งกาย เสื้อผ้าหน้าผม วางบุคลืกให้เข้ากับ ตีมงานเสมอ 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มีน่าเชื่อถือในงานทางการ และบันเทิงสุดสุดในงานสไตล์กันเอง</a:t>
            </a:r>
          </a:p>
          <a:p>
            <a:endParaRPr lang="th-TH" dirty="0"/>
          </a:p>
          <a:p>
            <a:pPr>
              <a:buNone/>
            </a:pPr>
            <a:r>
              <a:rPr lang="th-TH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th-TH" dirty="0"/>
              <a:t>ให้ดูสคริปต์ข่าว และฝึกเขียนตามที่แจกให้ทางอีเมล์</a:t>
            </a:r>
            <a:br>
              <a:rPr lang="th-TH" dirty="0"/>
            </a:br>
            <a:r>
              <a:rPr lang="th-TH" dirty="0"/>
              <a:t>จากนั้นซ้อมและสอบอ่านข่าวเป็นคู่ (20คะแนน )</a:t>
            </a:r>
            <a:endParaRPr lang="en-US" dirty="0"/>
          </a:p>
        </p:txBody>
      </p:sp>
      <p:sp>
        <p:nvSpPr>
          <p:cNvPr id="38914" name="AutoShape 2" descr="ผลการค้นหารูปภาพสำหรับ spe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AutoShape 4" descr="ผลการค้นหารูปภาพสำหรับ spe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การฝึกอ่านคำควบกล้ำ</a:t>
            </a:r>
          </a:p>
          <a:p>
            <a:r>
              <a:rPr lang="th-TH" dirty="0"/>
              <a:t>การฝึกอ่านคำภาษาอังกฤษ</a:t>
            </a:r>
          </a:p>
          <a:p>
            <a:r>
              <a:rPr lang="th-TH" dirty="0"/>
              <a:t>การอ่านโดยใช้ อารมรณ์และเว้นวรรคตอน</a:t>
            </a:r>
          </a:p>
          <a:p>
            <a:r>
              <a:rPr lang="th-TH" dirty="0"/>
              <a:t>แจกบทซ้อมการอ่าน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mybreakfastclub.files.wordpress.com/2009/11/justintimberlakwenn_468x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57166"/>
            <a:ext cx="4871632" cy="364331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7158" y="4067502"/>
            <a:ext cx="6000792" cy="214757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514600"/>
            <a:ext cx="79486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  ความหมายของพิธีกร  </a:t>
            </a:r>
          </a:p>
          <a:p>
            <a:r>
              <a:rPr lang="th-TH" dirty="0"/>
              <a:t>   กำเนิดมาจากคำว่า</a:t>
            </a:r>
          </a:p>
          <a:p>
            <a:r>
              <a:rPr lang="th-TH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master of ceremonies</a:t>
            </a:r>
            <a:r>
              <a:rPr lang="th-TH" sz="2400" dirty="0">
                <a:solidFill>
                  <a:schemeClr val="tx2">
                    <a:lumMod val="50000"/>
                  </a:schemeClr>
                </a:solidFill>
              </a:rPr>
              <a:t> (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MC</a:t>
            </a:r>
            <a:r>
              <a:rPr lang="th-TH" dirty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th-TH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/>
              <a:t> </a:t>
            </a:r>
            <a:r>
              <a:rPr lang="th-TH" dirty="0"/>
              <a:t> แปลว่า โฆษก,ผู้ดำเนินรายการ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4572000"/>
            <a:ext cx="601158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HOST</a:t>
            </a:r>
            <a:r>
              <a:rPr lang="en-US" dirty="0"/>
              <a:t> </a:t>
            </a:r>
            <a:r>
              <a:rPr lang="th-TH" dirty="0"/>
              <a:t>เป็นผู้จัดรายการ เป็นพิธีกร ตรงกับคำว่าเจ้าของบ้านอัน </a:t>
            </a:r>
          </a:p>
          <a:p>
            <a:r>
              <a:rPr lang="th-TH" dirty="0"/>
              <a:t>หมายถึงการเป็นพิธีกรต้องเป็นเจ้าบ้านเจ้าของรายการที่ดี </a:t>
            </a:r>
          </a:p>
          <a:p>
            <a:r>
              <a:rPr lang="th-TH" dirty="0"/>
              <a:t>เอาอยู่และทำให้แขกรับเชญที่มาและเนื้อหาส่งไปถึงผุ้ชมผู้ฟังได้เข้าใจ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4929222" cy="49292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12 </a:t>
            </a:r>
            <a:r>
              <a:rPr lang="th-TH" dirty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57818" y="1428736"/>
            <a:ext cx="8229600" cy="452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</a:rPr>
              <a:t>ฝึกการใช้ภาษา</a:t>
            </a:r>
            <a:r>
              <a:rPr lang="en-US" sz="2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</a:rPr>
              <a:t> – </a:t>
            </a:r>
            <a:endParaRPr lang="th-TH" sz="2800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ea typeface="+mj-ea"/>
            </a:endParaRPr>
          </a:p>
          <a:p>
            <a:pPr>
              <a:buNone/>
            </a:pPr>
            <a:r>
              <a:rPr lang="th-TH" sz="2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</a:rPr>
              <a:t>จำเป็นต้องมีการออกเสียง</a:t>
            </a:r>
          </a:p>
          <a:p>
            <a:pPr>
              <a:buNone/>
            </a:pPr>
            <a:r>
              <a:rPr lang="th-TH" sz="2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</a:rPr>
              <a:t>ที่ถูกต้องตามวรรณยุกต์ </a:t>
            </a:r>
          </a:p>
          <a:p>
            <a:pPr>
              <a:buNone/>
            </a:pPr>
            <a:r>
              <a:rPr lang="th-TH" sz="2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</a:rPr>
              <a:t>ทั้งไทยและอังกฤษ </a:t>
            </a:r>
            <a:endParaRPr lang="en-US" sz="1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857232"/>
            <a:ext cx="7726127" cy="5188348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หวยก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95400"/>
            <a:ext cx="8394032" cy="373380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1434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คำบางคำที่ควรระมัดระวังเป็นพิเศษ</a:t>
            </a:r>
            <a:br>
              <a:rPr lang="th-TH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dirty="0"/>
              <a:t>   หมายกำหนดการ       เป็นการแจ้งขั้นตอนพระราชพิธี</a:t>
            </a:r>
          </a:p>
          <a:p>
            <a:pPr>
              <a:buNone/>
            </a:pPr>
            <a:r>
              <a:rPr lang="th-TH" dirty="0"/>
              <a:t>   กำหนดการ              เป็นการแจ้งขั้นตอนของพิธีการอื่นๆ  </a:t>
            </a:r>
          </a:p>
          <a:p>
            <a:pPr>
              <a:buNone/>
            </a:pPr>
            <a:r>
              <a:rPr lang="th-TH" dirty="0"/>
              <a:t>                                 นอกจากหมายกำหนดการ</a:t>
            </a:r>
          </a:p>
          <a:p>
            <a:pPr>
              <a:buNone/>
            </a:pPr>
            <a:r>
              <a:rPr lang="th-TH" dirty="0"/>
              <a:t>   พระบรมฉายาลักษณ์   ใช้เรียกภาพถ่าย</a:t>
            </a:r>
          </a:p>
          <a:p>
            <a:pPr>
              <a:buNone/>
            </a:pPr>
            <a:r>
              <a:rPr lang="th-TH" dirty="0"/>
              <a:t>   พระบรมสาทิสลักษณ์  ใช้เรียกภาพวาด</a:t>
            </a:r>
          </a:p>
          <a:p>
            <a:pPr>
              <a:buNone/>
            </a:pPr>
            <a:r>
              <a:rPr lang="th-TH" dirty="0"/>
              <a:t>                              พระคุณท่าน  ใช้เรียกพระสงฆ์ทั่วไป</a:t>
            </a:r>
          </a:p>
          <a:p>
            <a:pPr>
              <a:buNone/>
            </a:pPr>
            <a:r>
              <a:rPr lang="th-TH" dirty="0"/>
              <a:t>   ไว้อาลัย                  ใช้ในโอกาสไว้อาลัยผู้เสียชีวิต</a:t>
            </a:r>
          </a:p>
          <a:p>
            <a:pPr>
              <a:buNone/>
            </a:pPr>
            <a:r>
              <a:rPr lang="th-TH" dirty="0"/>
              <a:t>   อาลัย                    ใช้ในโอกาสอื่นๆ เช่น การย้าย</a:t>
            </a:r>
          </a:p>
          <a:p>
            <a:pPr>
              <a:buNone/>
            </a:pPr>
            <a:r>
              <a:rPr lang="th-TH" dirty="0"/>
              <a:t>   มหาบังสุกุล            ใช้เรียนผ้าบังสุกุล ซึ่งประธานเป็นคนทอด</a:t>
            </a:r>
          </a:p>
          <a:p>
            <a:pPr>
              <a:buNone/>
            </a:pPr>
            <a:r>
              <a:rPr lang="th-TH" dirty="0"/>
              <a:t>   แต่งงาน                 งานมงคลสมรส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rujun111.files.wordpress.com/2010/06/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2806" y="364980"/>
            <a:ext cx="4671375" cy="608160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4291" tIns="32146" rIns="64291" bIns="32146"/>
          <a:lstStyle/>
          <a:p>
            <a:endParaRPr lang="en-US"/>
          </a:p>
        </p:txBody>
      </p:sp>
      <p:pic>
        <p:nvPicPr>
          <p:cNvPr id="216066" name="Picture 2" descr="http://i1.ytimg.com/vi/oX7_nVRfvV0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9589" y="967738"/>
            <a:ext cx="6077812" cy="455836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http://krujun111.files.wordpress.com/2010/06/f2.jpg?w=4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8669" y="1218887"/>
            <a:ext cx="6547409" cy="416907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-5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643050"/>
            <a:ext cx="63500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การดำเนินรายการโทรทัศน์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ในการดำเนินรายการโทรทัศน์นั้นต้องคำนึงถึงหลักเกณฑต่อไปนี้</a:t>
            </a:r>
          </a:p>
          <a:p>
            <a:endParaRPr lang="th-TH" dirty="0"/>
          </a:p>
          <a:p>
            <a:r>
              <a:rPr lang="th-TH" dirty="0"/>
              <a:t>1. ประเภทของรายการ / วิชาการ หรือบันเทิง</a:t>
            </a:r>
          </a:p>
          <a:p>
            <a:r>
              <a:rPr lang="th-TH" dirty="0"/>
              <a:t>2. ผู้ร่วมจัดรายการ </a:t>
            </a:r>
          </a:p>
          <a:p>
            <a:r>
              <a:rPr lang="th-TH" dirty="0"/>
              <a:t>3. เวลาออกอากาศ</a:t>
            </a:r>
          </a:p>
          <a:p>
            <a:r>
              <a:rPr lang="th-TH" dirty="0"/>
              <a:t>4.จรรยาบรรณของสื่อมวลชนในการทำรายการ </a:t>
            </a:r>
          </a:p>
          <a:p>
            <a:r>
              <a:rPr lang="th-TH" dirty="0"/>
              <a:t>5. แขกรับเชิญและผู้ร่วมแสดงในรายการ</a:t>
            </a:r>
          </a:p>
          <a:p>
            <a:r>
              <a:rPr lang="th-TH" dirty="0"/>
              <a:t>6. ความพร้อมในการมาจัดรายการ 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จรรยาบรรณของพิธีกร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การรับผิดชอบต่อสังคม มีวิจารณญาณว่าอะไรเป็นประโยชน์ต่อสังคม สร้างและพัฒนาสังคม อะไรเป็นการทำร้ายสังคม บ่อนทำลายสังคม</a:t>
            </a:r>
          </a:p>
          <a:p>
            <a:r>
              <a:rPr lang="th-TH" b="1" dirty="0"/>
              <a:t>พูดภาษาไทยให้ถูกต้อง</a:t>
            </a:r>
          </a:p>
          <a:p>
            <a:r>
              <a:rPr lang="th-TH" b="1" dirty="0"/>
              <a:t>อากับกิริยาแบบให้เกรียติคนอื่น</a:t>
            </a:r>
          </a:p>
          <a:p>
            <a:r>
              <a:rPr lang="th-TH" b="1" dirty="0"/>
              <a:t>ไม่ล้อปมด้อยคนอื่น</a:t>
            </a:r>
          </a:p>
          <a:p>
            <a:r>
              <a:rPr lang="th-TH" b="1" dirty="0"/>
              <a:t>แต่งกายให้เหมาะสม</a:t>
            </a:r>
          </a:p>
          <a:p>
            <a:r>
              <a:rPr lang="th-TH" b="1" dirty="0"/>
              <a:t>ไหว้และท้กทายทั้งแบบไทยและสากลให้ถูกต้อง</a:t>
            </a:r>
          </a:p>
          <a:p>
            <a:r>
              <a:rPr lang="th-TH" b="1" dirty="0"/>
              <a:t>ไม่เอาความลับของผู้สนทนาด้วยไปเมาท์ เปิดเผยต่อ</a:t>
            </a:r>
            <a:endParaRPr lang="en-US" dirty="0"/>
          </a:p>
          <a:p>
            <a:r>
              <a:rPr lang="th-TH" dirty="0"/>
              <a:t> 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5580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581400"/>
            <a:ext cx="2819400" cy="304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h-TH" sz="2800" dirty="0"/>
              <a:t>พิธีกรรายการทอล์กโชว์อันดับ 1 ของโลก และผู้หญิงที่ร่ำรวยที่สุดของอเมริกา</a:t>
            </a:r>
          </a:p>
          <a:p>
            <a:pPr>
              <a:buNone/>
            </a:pPr>
            <a:r>
              <a:rPr lang="th-TH" sz="2800" b="1" dirty="0"/>
              <a:t>โอปราห์วินฟรีย์</a:t>
            </a:r>
            <a:r>
              <a:rPr lang="th-TH" sz="2800" dirty="0"/>
              <a:t>เธอคือผู้หญิงที่ร่ำรวยที่สุดในอเมริกาและพิธีกรรายการทอล์คโชว์อันดับหนึ่งของโลก(</a:t>
            </a:r>
            <a:r>
              <a:rPr lang="en-US" sz="2800" dirty="0" err="1"/>
              <a:t>TheOprahWinfreyShow</a:t>
            </a:r>
            <a:r>
              <a:rPr lang="en-US" sz="2800" dirty="0"/>
              <a:t>)</a:t>
            </a:r>
            <a:r>
              <a:rPr lang="th-TH" sz="2800" dirty="0"/>
              <a:t>คำพูดของเธอทรงอิทธิพลต่อคนอเมริกันมากที่สุด</a:t>
            </a:r>
          </a:p>
          <a:p>
            <a:endParaRPr lang="en-US" dirty="0"/>
          </a:p>
        </p:txBody>
      </p:sp>
      <p:sp>
        <p:nvSpPr>
          <p:cNvPr id="135170" name="AutoShape 2" descr="โอปราห์ วินฟรีย์ - Oprah Winfr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72" name="AutoShape 4" descr="โอปราห์ วินฟรีย์ - Oprah Winfr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74" name="AutoShape 6" descr="โอปราห์ วินฟรีย์ - Oprah Winfr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3000" y="3124200"/>
            <a:ext cx="4191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/>
              <a:t>พ่อแม่แยกทางกันตั้งแต่เด็ก แถมเธอยังถูกล่วงละเมิดทางเพศจนตั้งครรภ์ตั้งแต่อายุได้เพียง 14 ปี เติบโตมาในย่านที่มีอาชญากรรมและยาเสพย์ติดแผ่ระบาดอย่างหนัก  เธอสามารถอ่านหนังสือได้ตั้งแต่อายุได้เพียง 2 ขวบพอขึ้นชั้นปีที่ 2 ของมหา’ลัย เธอก็ได้กลายเป็นผู้ประกาศข่าวของช่อง </a:t>
            </a:r>
            <a:r>
              <a:rPr lang="en-US" sz="1600" dirty="0"/>
              <a:t>Nashville </a:t>
            </a:r>
            <a:r>
              <a:rPr lang="th-TH" sz="1600" dirty="0"/>
              <a:t>ซึ่งเธอได้กลายเป็นผู้หญิงเชื้อสายอเมริกัน-แอฟริกัน คนแรกที่ได้เข้ารับตำแหน่งนี้ </a:t>
            </a:r>
            <a:r>
              <a:rPr lang="en-US" sz="1600" dirty="0"/>
              <a:t> </a:t>
            </a:r>
            <a:endParaRPr lang="th-TH" sz="1600" dirty="0"/>
          </a:p>
          <a:p>
            <a:r>
              <a:rPr lang="en-US" sz="1600" dirty="0"/>
              <a:t>“The Oprah Winfrey Show” </a:t>
            </a:r>
            <a:r>
              <a:rPr lang="th-TH" sz="1600" dirty="0"/>
              <a:t>ซึ่งออกอากาศเป็นครั้งแรกเมื่อวันที่ 8 กันยายน ปี 1986 ซึ่งถูกถ่ายทอดไปมากกว่า 120 ช่อง 126 ประเทศทั่วโลก และกลายเป็นรายการที่มีเรทติ้งทีวีสูงที่สุดในประวัติศาสตร์ของทีวีสหรัฐฯและสิ่งที่ทำให้ </a:t>
            </a:r>
            <a:r>
              <a:rPr lang="en-US" sz="1600" dirty="0"/>
              <a:t>Oprah </a:t>
            </a:r>
            <a:r>
              <a:rPr lang="th-TH" sz="1600" dirty="0"/>
              <a:t>ประสบความสำเร็จในการเป็นพิธีกรอย่างรวดเร็วนั่นก็เป็นเพราะ ผู้ชมรับรู้และรู้สึกได้ถึงความจริงใจ ที่เธอมีต่องาน ด้วยการสนทนาแบบเป็นกันเองและเป็นธรรมชาติ จึงทำให้ใครต่อใคร ต่างก็รู้สึกว่า เหมือนได้คุยกับเพื่อนสักคนนึง ที่พร้อมจะรับฟังและพูดคุย เธอจึงกลายเป็น เพื่อนหญิงของคนทั่วโลก ทำให้ทุกคน ณ เวลานั้น ต่างก็เข้ามาดูรายการของเธอ</a:t>
            </a:r>
            <a:endParaRPr lang="en-US" sz="1600" dirty="0"/>
          </a:p>
        </p:txBody>
      </p:sp>
      <p:pic>
        <p:nvPicPr>
          <p:cNvPr id="135176" name="Picture 8" descr="โอปราห์ วินฟรีย์ ชีวิตจริงยิ่งกว่าละค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5397500" cy="28336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248400" y="1981200"/>
            <a:ext cx="2675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 </a:t>
            </a:r>
            <a:r>
              <a:rPr lang="th-TH" dirty="0"/>
              <a:t>ตัวจริงเช่น โอปรา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</a:t>
            </a:r>
            <a:r>
              <a:rPr lang="th-TH" dirty="0"/>
              <a:t> 9-10-11-12ฝึกปฏิบัติและสอบสลับกัน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week </a:t>
            </a:r>
            <a:r>
              <a:rPr lang="th-TH" dirty="0"/>
              <a:t>9 ฝึกอ่านข่าว</a:t>
            </a:r>
            <a:br>
              <a:rPr lang="th-TH" dirty="0"/>
            </a:br>
            <a:r>
              <a:rPr lang="en-US" dirty="0"/>
              <a:t>week 11</a:t>
            </a:r>
            <a:r>
              <a:rPr lang="th-TH" dirty="0"/>
              <a:t> สอบอ่านข่าว</a:t>
            </a:r>
            <a:br>
              <a:rPr lang="en-US" dirty="0"/>
            </a:br>
            <a:r>
              <a:rPr lang="en-US" dirty="0"/>
              <a:t>week 12,13 </a:t>
            </a:r>
            <a:r>
              <a:rPr lang="th-TH" dirty="0"/>
              <a:t> ฝึกและสอบอีเวทนท์</a:t>
            </a:r>
          </a:p>
          <a:p>
            <a:pPr>
              <a:buNone/>
            </a:pPr>
            <a:r>
              <a:rPr lang="th-TH" dirty="0"/>
              <a:t>    </a:t>
            </a:r>
            <a:r>
              <a:rPr lang="en-US" dirty="0"/>
              <a:t>week 14-15 </a:t>
            </a:r>
            <a:r>
              <a:rPr lang="th-TH" dirty="0"/>
              <a:t>ส่งโปรเจค / ส่งบทและส่งงาน</a:t>
            </a:r>
            <a:br>
              <a:rPr lang="th-TH" dirty="0"/>
            </a:br>
            <a:r>
              <a:rPr lang="en-US" dirty="0"/>
              <a:t>  17 </a:t>
            </a:r>
            <a:r>
              <a:rPr lang="th-TH" dirty="0"/>
              <a:t>สอบปลายภาค</a:t>
            </a:r>
          </a:p>
        </p:txBody>
      </p:sp>
    </p:spTree>
    <p:extLst>
      <p:ext uri="{BB962C8B-B14F-4D97-AF65-F5344CB8AC3E}">
        <p14:creationId xmlns:p14="http://schemas.microsoft.com/office/powerpoint/2010/main" val="17203968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งานโปรเจค์ปลายภาค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ให้ป็นพิธีกรรายการโทรทัศน์ราย </a:t>
            </a:r>
            <a:r>
              <a:rPr lang="en-US" dirty="0"/>
              <a:t>3</a:t>
            </a:r>
            <a:r>
              <a:rPr lang="th-TH" dirty="0"/>
              <a:t> คน </a:t>
            </a:r>
          </a:p>
          <a:p>
            <a:r>
              <a:rPr lang="th-TH" dirty="0"/>
              <a:t>ทำรายการส่งบนออนไลน์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76600"/>
            <a:ext cx="6096000" cy="381000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th-TH" dirty="0"/>
              <a:t>รางวัล</a:t>
            </a:r>
          </a:p>
          <a:p>
            <a:pPr fontAlgn="base">
              <a:buNone/>
            </a:pPr>
            <a:r>
              <a:rPr lang="en-US" sz="2000" dirty="0"/>
              <a:t>Daytime Emmy Awards 16 </a:t>
            </a:r>
            <a:r>
              <a:rPr lang="th-TH" sz="2000" dirty="0"/>
              <a:t>ครั้ง</a:t>
            </a:r>
          </a:p>
          <a:p>
            <a:pPr fontAlgn="base">
              <a:buNone/>
            </a:pPr>
            <a:r>
              <a:rPr lang="th-TH" sz="2000" dirty="0"/>
              <a:t>รายการทอร์คโชว์ยอดเยี่ยม 9 ครั้ง สำหรับรายการ “</a:t>
            </a:r>
            <a:r>
              <a:rPr lang="en-US" sz="2000" dirty="0"/>
              <a:t>The Oprah Winfrey Show” (</a:t>
            </a:r>
            <a:r>
              <a:rPr lang="th-TH" sz="2000" dirty="0"/>
              <a:t>ปีที่ได้รับรางวัล : 1987, 1988, 1989, 1991, 1992, 1994, 1995, 1996 และ 1997)</a:t>
            </a:r>
          </a:p>
          <a:p>
            <a:pPr fontAlgn="base">
              <a:buNone/>
            </a:pPr>
            <a:r>
              <a:rPr lang="th-TH" sz="2000" dirty="0"/>
              <a:t>พิธีกรรายการทอร์คโชว์ยอดเยี่ยม 7 ครั้ง ในปี 1987, 1991, 1992, 1993, 1994, 1995 และ 1998</a:t>
            </a:r>
          </a:p>
          <a:p>
            <a:pPr fontAlgn="base">
              <a:buNone/>
            </a:pPr>
            <a:r>
              <a:rPr lang="th-TH" sz="2000" dirty="0"/>
              <a:t>รางวัล </a:t>
            </a:r>
            <a:r>
              <a:rPr lang="en-US" sz="2000" dirty="0"/>
              <a:t>Lifetime Achievement Award </a:t>
            </a:r>
            <a:r>
              <a:rPr lang="th-TH" sz="2000" dirty="0"/>
              <a:t>ในปี 1998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3400" y="1600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dirty="0"/>
              <a:t>ปี 2004 เธอจึงเซอร์ไพรส์ ด้วยการแจกรถรุ่น </a:t>
            </a:r>
            <a:r>
              <a:rPr lang="en-US" sz="2000" dirty="0"/>
              <a:t>Pontiac G6 </a:t>
            </a:r>
            <a:r>
              <a:rPr lang="th-TH" sz="2000" dirty="0"/>
              <a:t>จำนวน 276 คัน ให้กับผู้ร่วมรายการทุกคน  โดยมูลค่ารวมทั้งหมดอยู่ที่ประมาณ 8 ล้านดอลล่าร์ฯ หรือเฉลี่ยแล้วจะตกคันละประมาณ 1 ล้านบาทเลยทีเดียว</a:t>
            </a:r>
            <a:endParaRPr lang="en-US" sz="2000" dirty="0"/>
          </a:p>
        </p:txBody>
      </p:sp>
      <p:pic>
        <p:nvPicPr>
          <p:cNvPr id="136194" name="Picture 2" descr="โอปราห์ วินฟรีย์ ชีวิตจริงยิ่งกว่าละค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3773713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1371600"/>
            <a:ext cx="7929618" cy="485778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4" name="Picture 4" descr="http://www.bloggang.com/data/laxal/picture/1192758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3" y="2346346"/>
            <a:ext cx="2633658" cy="351154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610600" cy="1296619"/>
          </a:xfrm>
        </p:spPr>
        <p:txBody>
          <a:bodyPr/>
          <a:lstStyle/>
          <a:p>
            <a:pPr>
              <a:buNone/>
            </a:pPr>
            <a:r>
              <a:rPr lang="th-TH" dirty="0">
                <a:solidFill>
                  <a:srgbClr val="FFC000"/>
                </a:solidFill>
                <a:latin typeface="+mj-lt"/>
              </a:rPr>
              <a:t>คำว่า 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DJ  </a:t>
            </a:r>
            <a:r>
              <a:rPr lang="th-TH" b="1" dirty="0">
                <a:solidFill>
                  <a:srgbClr val="FFC000"/>
                </a:solidFill>
                <a:latin typeface="+mj-lt"/>
              </a:rPr>
              <a:t>(</a:t>
            </a:r>
            <a:r>
              <a:rPr lang="en-US" b="1" dirty="0">
                <a:solidFill>
                  <a:srgbClr val="FFC000"/>
                </a:solidFill>
                <a:latin typeface="+mj-lt"/>
              </a:rPr>
              <a:t>DISC  JOCKY</a:t>
            </a:r>
            <a:r>
              <a:rPr lang="th-TH" b="1" dirty="0">
                <a:solidFill>
                  <a:srgbClr val="FFC000"/>
                </a:solidFill>
                <a:latin typeface="+mj-lt"/>
              </a:rPr>
              <a:t>)</a:t>
            </a:r>
            <a:r>
              <a:rPr lang="en-US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th-TH" b="1" dirty="0">
                <a:solidFill>
                  <a:srgbClr val="FFC000"/>
                </a:solidFill>
                <a:latin typeface="+mj-lt"/>
              </a:rPr>
              <a:t>จุดเริ่มต้นของพิธีการรายการเพลงยุค 80 จากนั้นพัฒนามาเป็น  </a:t>
            </a:r>
            <a:r>
              <a:rPr lang="en-US" b="1" dirty="0">
                <a:solidFill>
                  <a:srgbClr val="FFC000"/>
                </a:solidFill>
                <a:latin typeface="+mj-lt"/>
              </a:rPr>
              <a:t>VJ – MC – PRETTY MC 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22" name="Picture 2" descr="https://encrypted-tbn3.gstatic.com/images?q=tbn:ANd9GcQDyFLFABafddLUhtoEXIZlfcnRb9kP4nch4ScGpLhiQpY0RYF-K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09800"/>
            <a:ext cx="3690966" cy="241639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43438" y="5857892"/>
            <a:ext cx="3615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+mj-lt"/>
              </a:rPr>
              <a:t> </a:t>
            </a:r>
            <a:r>
              <a:rPr lang="en-US" b="1" dirty="0">
                <a:solidFill>
                  <a:srgbClr val="FFC000"/>
                </a:solidFill>
                <a:latin typeface="+mj-lt"/>
              </a:rPr>
              <a:t>VJ</a:t>
            </a:r>
            <a:r>
              <a:rPr lang="th-TH" b="1" dirty="0">
                <a:solidFill>
                  <a:srgbClr val="FFC000"/>
                </a:solidFill>
                <a:latin typeface="+mj-lt"/>
              </a:rPr>
              <a:t>ลูกเกด</a:t>
            </a:r>
            <a:r>
              <a:rPr lang="en-US" b="1" dirty="0">
                <a:solidFill>
                  <a:srgbClr val="FFC000"/>
                </a:solidFill>
                <a:latin typeface="+mj-lt"/>
              </a:rPr>
              <a:t> (Video Jockey) </a:t>
            </a:r>
            <a:endParaRPr lang="th-TH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19600" y="1371600"/>
            <a:ext cx="4267200" cy="480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1371600"/>
            <a:ext cx="3886200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r>
              <a:rPr lang="th-TH" dirty="0"/>
              <a:t>พิธีกรในงานโดยทั่วไปมีรูปแบบใดบ้าง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581400" cy="639763"/>
          </a:xfrm>
        </p:spPr>
        <p:txBody>
          <a:bodyPr/>
          <a:lstStyle/>
          <a:p>
            <a:pPr>
              <a:buNone/>
            </a:pPr>
            <a:r>
              <a:rPr lang="th-TH" dirty="0"/>
              <a:t>	</a:t>
            </a:r>
            <a:r>
              <a:rPr lang="th-TH" sz="2800" dirty="0"/>
              <a:t> </a:t>
            </a:r>
            <a:r>
              <a:rPr lang="th-TH" sz="3200" dirty="0"/>
              <a:t>งานแบบเป็นทางการ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1676400"/>
            <a:ext cx="2351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/>
              <a:t>งานไม่เป็นทางการ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85800" y="25908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/>
              <a:t>รายการ ข่าว </a:t>
            </a:r>
          </a:p>
          <a:p>
            <a:r>
              <a:rPr lang="th-TH" dirty="0"/>
              <a:t>รายการสัมภาษณ์ </a:t>
            </a:r>
          </a:p>
          <a:p>
            <a:r>
              <a:rPr lang="th-TH" dirty="0"/>
              <a:t>รายการสารคดี</a:t>
            </a:r>
          </a:p>
          <a:p>
            <a:r>
              <a:rPr lang="th-TH" dirty="0"/>
              <a:t>ในการประชุม สัมนา อบรม ต่างๆ</a:t>
            </a:r>
          </a:p>
          <a:p>
            <a:r>
              <a:rPr lang="th-TH" dirty="0"/>
              <a:t>พิธีกรในการนำเสนองานแก่ลูกค้า </a:t>
            </a:r>
          </a:p>
          <a:p>
            <a:r>
              <a:rPr lang="th-TH" dirty="0"/>
              <a:t>พิธีกรงานกิจกรรมทางราชการ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25146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/>
              <a:t>งานกิจกรรมรื่นเริง งานแต่งงาน งานชวช </a:t>
            </a:r>
          </a:p>
          <a:p>
            <a:r>
              <a:rPr lang="th-TH" dirty="0"/>
              <a:t>พิธีกรสัมนากลุ่มย่อย</a:t>
            </a:r>
          </a:p>
          <a:p>
            <a:r>
              <a:rPr lang="th-TH" dirty="0"/>
              <a:t>พิธีกรรายการบันเทิง</a:t>
            </a:r>
          </a:p>
          <a:p>
            <a:r>
              <a:rPr lang="th-TH" dirty="0"/>
              <a:t>พิธีกรบนเวทีในการแสดงต่างๆคอนเสริต์ เวทีประกวดนางงาม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682</TotalTime>
  <Words>3375</Words>
  <Application>Microsoft Office PowerPoint</Application>
  <PresentationFormat>On-screen Show (4:3)</PresentationFormat>
  <Paragraphs>303</Paragraphs>
  <Slides>61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4" baseType="lpstr">
      <vt:lpstr>Agency FB</vt:lpstr>
      <vt:lpstr>Angsana New</vt:lpstr>
      <vt:lpstr>Arial</vt:lpstr>
      <vt:lpstr>BrowalliaUPC</vt:lpstr>
      <vt:lpstr>Calibri</vt:lpstr>
      <vt:lpstr>Corbel</vt:lpstr>
      <vt:lpstr>Tahoma</vt:lpstr>
      <vt:lpstr>Times New Roman</vt:lpstr>
      <vt:lpstr>Wingdings</vt:lpstr>
      <vt:lpstr>Wingdings 2</vt:lpstr>
      <vt:lpstr>Wingdings 3</vt:lpstr>
      <vt:lpstr>Module</vt:lpstr>
      <vt:lpstr>Document</vt:lpstr>
      <vt:lpstr>การเป็นพิธีกรและผู้ดำเนินรายการ</vt:lpstr>
      <vt:lpstr>เกณฑ์และงานที่ต้องสอบ</vt:lpstr>
      <vt:lpstr>Week 1</vt:lpstr>
      <vt:lpstr>ฝึกผสมคำ</vt:lpstr>
      <vt:lpstr>PowerPoint Presentation</vt:lpstr>
      <vt:lpstr>PowerPoint Presentation</vt:lpstr>
      <vt:lpstr>PowerPoint Presentation</vt:lpstr>
      <vt:lpstr>PowerPoint Presentation</vt:lpstr>
      <vt:lpstr>พิธีกรในงานโดยทั่วไปมีรูปแบบใดบ้าง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แบบฝึกหัด</vt:lpstr>
      <vt:lpstr> </vt:lpstr>
      <vt:lpstr>PowerPoint Presentation</vt:lpstr>
      <vt:lpstr>PowerPoint Presentation</vt:lpstr>
      <vt:lpstr>PowerPoint Presentation</vt:lpstr>
      <vt:lpstr>PowerPoint Presentation</vt:lpstr>
      <vt:lpstr>โดยทีมงานในการผลิตรายการ / ทีมงานอีเวนท์ ทีมงานสามารถแบ่ง 2 กลุ่ม คือ</vt:lpstr>
      <vt:lpstr>PowerPoint Presentation</vt:lpstr>
      <vt:lpstr>PowerPoint Presentation</vt:lpstr>
      <vt:lpstr>PowerPoint Presentation</vt:lpstr>
      <vt:lpstr>หลักในการเป็นทำงานร่วมกับผู้อื่น </vt:lpstr>
      <vt:lpstr>หลักการเป็นพิธีกรทางโทรทัศน์ </vt:lpstr>
      <vt:lpstr>คำศัทพ์ที่พิธีกรควรรู้ </vt:lpstr>
      <vt:lpstr>คำศัทพ์เกี่ยวกับการถ่ายภาพที่พิธีกรควรเข้าใจด้วย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สคริปต์สามารถเปลี่ยนแปลงได้หรือไม่</vt:lpstr>
      <vt:lpstr>PowerPoint Presentation</vt:lpstr>
      <vt:lpstr>PowerPoint Presentation</vt:lpstr>
      <vt:lpstr>การลงมือเขียนScript จะเริ่มจากรูปแบบที่ 4 คือ  CUE SHEET  หรือโครงสคริตป์</vt:lpstr>
      <vt:lpstr>ตัวอย่างคิวชีตรายการทั่วไป ( รายการชนิดแบบอัดเทป )</vt:lpstr>
      <vt:lpstr>PowerPoint Presentation</vt:lpstr>
      <vt:lpstr>PowerPoint Presentation</vt:lpstr>
      <vt:lpstr>PowerPoint Presentation</vt:lpstr>
      <vt:lpstr>PowerPoint Presentation</vt:lpstr>
      <vt:lpstr>ลงมือผลิตสคริปต์รายบุคคล   โดยการเขียนเอง ให้ถูกตามแบบฟอร์มที่สอนไปและนำมาส่งในคาบหน้า </vt:lpstr>
      <vt:lpstr>สคริปต์งานกิจกรรม  แจกให้ดาวน์โหลดในเฟซ และสอนการเป็นพิธีกรและเขียนสคริปต์งานกิจกรรมในห้องเรียนซึ่งมีขั้นตอนคล้ายกันคือเริ่มจากโครงกสคริปต์ก่อน</vt:lpstr>
      <vt:lpstr>การเป็นพิธีการในงานสัมมนาและงานกิจกรรมหรือการประชุมทำอย่างไร</vt:lpstr>
      <vt:lpstr>ให้ดูสคริปต์ข่าว และฝึกเขียนตามที่แจกให้ทางอีเมล์ จากนั้นซ้อมและสอบอ่านข่าวเป็นคู่ (20คะแนน )</vt:lpstr>
      <vt:lpstr>PowerPoint Presentation</vt:lpstr>
      <vt:lpstr>WEEK 12  </vt:lpstr>
      <vt:lpstr>PowerPoint Presentation</vt:lpstr>
      <vt:lpstr>PowerPoint Presentation</vt:lpstr>
      <vt:lpstr>คำบางคำที่ควรระมัดระวังเป็นพิเศษ </vt:lpstr>
      <vt:lpstr>PowerPoint Presentation</vt:lpstr>
      <vt:lpstr>PowerPoint Presentation</vt:lpstr>
      <vt:lpstr>PowerPoint Presentation</vt:lpstr>
      <vt:lpstr>PowerPoint Presentation</vt:lpstr>
      <vt:lpstr>การดำเนินรายการโทรทัศน์</vt:lpstr>
      <vt:lpstr>จรรยาบรรณของพิธีกร</vt:lpstr>
      <vt:lpstr>Week  9-10-11-12ฝึกปฏิบัติและสอบสลับกัน</vt:lpstr>
      <vt:lpstr>งานโปรเจค์ปลายภาค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HomeUser</dc:creator>
  <cp:lastModifiedBy>ปิยะนุช คณานับ</cp:lastModifiedBy>
  <cp:revision>145</cp:revision>
  <dcterms:created xsi:type="dcterms:W3CDTF">2012-07-19T08:13:51Z</dcterms:created>
  <dcterms:modified xsi:type="dcterms:W3CDTF">2026-02-16T04:29:56Z</dcterms:modified>
</cp:coreProperties>
</file>