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64" r:id="rId5"/>
    <p:sldId id="263" r:id="rId6"/>
    <p:sldId id="262" r:id="rId7"/>
    <p:sldId id="261" r:id="rId8"/>
    <p:sldId id="260" r:id="rId9"/>
    <p:sldId id="259" r:id="rId10"/>
    <p:sldId id="258" r:id="rId11"/>
    <p:sldId id="266" r:id="rId12"/>
    <p:sldId id="274" r:id="rId13"/>
    <p:sldId id="273" r:id="rId14"/>
    <p:sldId id="272" r:id="rId15"/>
    <p:sldId id="271" r:id="rId16"/>
    <p:sldId id="270" r:id="rId17"/>
    <p:sldId id="269" r:id="rId18"/>
    <p:sldId id="268" r:id="rId19"/>
    <p:sldId id="26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n.wikipedia.org/wiki/Sound_effec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Camera_control_unit" TargetMode="External"/><Relationship Id="rId2" Type="http://schemas.openxmlformats.org/officeDocument/2006/relationships/hyperlink" Target="https://en.wikipedia.org/wiki/Production_control_ro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Floor_manager" TargetMode="External"/><Relationship Id="rId2" Type="http://schemas.openxmlformats.org/officeDocument/2006/relationships/hyperlink" Target="https://en.wikipedia.org/wiki/Professional_video_camera" TargetMode="External"/><Relationship Id="rId1" Type="http://schemas.openxmlformats.org/officeDocument/2006/relationships/slideLayout" Target="../slideLayouts/slideLayout2.xml"/><Relationship Id="rId6" Type="http://schemas.openxmlformats.org/officeDocument/2006/relationships/hyperlink" Target="https://en.wikipedia.org/wiki/Video_tape_recorder" TargetMode="External"/><Relationship Id="rId5" Type="http://schemas.openxmlformats.org/officeDocument/2006/relationships/hyperlink" Target="https://en.wikipedia.org/w/index.php?title=Astons&amp;action=edit&amp;redlink=1" TargetMode="External"/><Relationship Id="rId4" Type="http://schemas.openxmlformats.org/officeDocument/2006/relationships/hyperlink" Target="https://en.wikipedia.org/wiki/Digital_on-screen_graphic"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Broadcast_automation" TargetMode="External"/><Relationship Id="rId2" Type="http://schemas.openxmlformats.org/officeDocument/2006/relationships/hyperlink" Target="https://en.wikipedia.org/wiki/Video_monitor" TargetMode="External"/><Relationship Id="rId1" Type="http://schemas.openxmlformats.org/officeDocument/2006/relationships/slideLayout" Target="../slideLayouts/slideLayout2.xml"/><Relationship Id="rId4" Type="http://schemas.openxmlformats.org/officeDocument/2006/relationships/hyperlink" Target="https://en.wikipedia.org/wiki/Video_server"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Television_news" TargetMode="External"/><Relationship Id="rId2" Type="http://schemas.openxmlformats.org/officeDocument/2006/relationships/hyperlink" Target="https://en.wikipedia.org/wiki/Video_tap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pedia.org/wiki/Vision_mixer" TargetMode="External"/><Relationship Id="rId2" Type="http://schemas.openxmlformats.org/officeDocument/2006/relationships/hyperlink" Target="https://en.wikipedia.org/wiki/Technical_director"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Key_grip" TargetMode="External"/><Relationship Id="rId3" Type="http://schemas.openxmlformats.org/officeDocument/2006/relationships/hyperlink" Target="https://en.wikipedia.org/wiki/Unit_production_manager" TargetMode="External"/><Relationship Id="rId7" Type="http://schemas.openxmlformats.org/officeDocument/2006/relationships/hyperlink" Target="https://en.wikipedia.org/wiki/Dolly_grip" TargetMode="External"/><Relationship Id="rId2" Type="http://schemas.openxmlformats.org/officeDocument/2006/relationships/hyperlink" Target="https://en.wikipedia.org/wiki/Cinematographer" TargetMode="External"/><Relationship Id="rId1" Type="http://schemas.openxmlformats.org/officeDocument/2006/relationships/slideLayout" Target="../slideLayouts/slideLayout2.xml"/><Relationship Id="rId6" Type="http://schemas.openxmlformats.org/officeDocument/2006/relationships/hyperlink" Target="https://en.wikipedia.org/wiki/Gaffer_(motion_picture_industry)" TargetMode="External"/><Relationship Id="rId5" Type="http://schemas.openxmlformats.org/officeDocument/2006/relationships/hyperlink" Target="https://en.wikipedia.org/wiki/Boom_operator_(media)" TargetMode="External"/><Relationship Id="rId4" Type="http://schemas.openxmlformats.org/officeDocument/2006/relationships/hyperlink" Target="https://en.wikipedia.org/wiki/Technical_director" TargetMode="External"/><Relationship Id="rId9" Type="http://schemas.openxmlformats.org/officeDocument/2006/relationships/hyperlink" Target="https://en.wikipedia.org/wiki/Stunt_coordinator"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Production_sound_mixer" TargetMode="External"/><Relationship Id="rId2" Type="http://schemas.openxmlformats.org/officeDocument/2006/relationships/hyperlink" Target="https://en.wikipedia.org/wiki/Sound_engineer" TargetMode="External"/><Relationship Id="rId1" Type="http://schemas.openxmlformats.org/officeDocument/2006/relationships/slideLayout" Target="../slideLayouts/slideLayout2.xml"/><Relationship Id="rId5" Type="http://schemas.openxmlformats.org/officeDocument/2006/relationships/hyperlink" Target="https://en.wikipedia.org/wiki/Wireless_microphone" TargetMode="External"/><Relationship Id="rId4" Type="http://schemas.openxmlformats.org/officeDocument/2006/relationships/hyperlink" Target="https://en.wikipedia.org/wiki/Microphon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Director_of_photography" TargetMode="External"/><Relationship Id="rId2" Type="http://schemas.openxmlformats.org/officeDocument/2006/relationships/hyperlink" Target="https://en.wikipedia.org/wiki/Cinematograph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Digital_on-screen_graphics" TargetMode="External"/><Relationship Id="rId7" Type="http://schemas.openxmlformats.org/officeDocument/2006/relationships/image" Target="../media/image3.jpeg"/><Relationship Id="rId2" Type="http://schemas.openxmlformats.org/officeDocument/2006/relationships/hyperlink" Target="https://en.wikipedia.org/wiki/Operator_(profession)" TargetMode="External"/><Relationship Id="rId1" Type="http://schemas.openxmlformats.org/officeDocument/2006/relationships/slideLayout" Target="../slideLayouts/slideLayout2.xml"/><Relationship Id="rId6" Type="http://schemas.openxmlformats.org/officeDocument/2006/relationships/hyperlink" Target="https://en.wikipedia.org/wiki/Broadcast_designer" TargetMode="External"/><Relationship Id="rId5" Type="http://schemas.openxmlformats.org/officeDocument/2006/relationships/hyperlink" Target="https://en.wikipedia.org/wiki/Character_generator" TargetMode="External"/><Relationship Id="rId4" Type="http://schemas.openxmlformats.org/officeDocument/2006/relationships/hyperlink" Target="https://en.wikipedia.org/wiki/Lower_third"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Talkback_(record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Broadcast_designe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Stagecraft" TargetMode="External"/><Relationship Id="rId2" Type="http://schemas.openxmlformats.org/officeDocument/2006/relationships/hyperlink" Target="https://en.wikipedia.org/wiki/Production_manager_(theat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Multiple-camera_setu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r>
              <a:rPr lang="en-US" dirty="0"/>
              <a:t>television production</a:t>
            </a:r>
          </a:p>
        </p:txBody>
      </p:sp>
      <p:sp>
        <p:nvSpPr>
          <p:cNvPr id="3" name="Subtitle 2"/>
          <p:cNvSpPr>
            <a:spLocks noGrp="1"/>
          </p:cNvSpPr>
          <p:nvPr>
            <p:ph type="subTitle" idx="1"/>
          </p:nvPr>
        </p:nvSpPr>
        <p:spPr/>
        <p:txBody>
          <a:bodyPr/>
          <a:lstStyle/>
          <a:p>
            <a:r>
              <a:rPr lang="en-US" dirty="0"/>
              <a:t>lectures and </a:t>
            </a:r>
            <a:r>
              <a:rPr lang="en-US" dirty="0" smtClean="0"/>
              <a:t>practice</a:t>
            </a:r>
          </a:p>
          <a:p>
            <a:r>
              <a:rPr lang="en-US" dirty="0"/>
              <a:t>Credit : https://en.wikipedia.org/wiki/Television_crew</a:t>
            </a:r>
            <a:endParaRPr lang="en-US" dirty="0"/>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endParaRPr lang="en-US" dirty="0"/>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Production manager</a:t>
            </a:r>
          </a:p>
          <a:p>
            <a:pPr marL="0" indent="0">
              <a:buNone/>
            </a:pPr>
            <a:r>
              <a:rPr lang="en-US" dirty="0"/>
              <a:t>The </a:t>
            </a:r>
            <a:r>
              <a:rPr lang="en-US" b="1" dirty="0"/>
              <a:t>production manager</a:t>
            </a:r>
            <a:r>
              <a:rPr lang="en-US" dirty="0"/>
              <a:t> makes deals concerned with business about the crew, and organizes the technical needs of the production. This would involve many things ranging from gaining the correct equipment with the exact technical requirements; to arranging accommodation for the cast and crew. The production manager reports their expenses and needs to the Line Producer.</a:t>
            </a:r>
            <a:endParaRPr lang="en-US" dirty="0"/>
          </a:p>
        </p:txBody>
      </p:sp>
    </p:spTree>
    <p:extLst>
      <p:ext uri="{BB962C8B-B14F-4D97-AF65-F5344CB8AC3E}">
        <p14:creationId xmlns:p14="http://schemas.microsoft.com/office/powerpoint/2010/main" val="787792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Production assistant</a:t>
            </a:r>
          </a:p>
          <a:p>
            <a:pPr marL="0" indent="0">
              <a:buNone/>
            </a:pPr>
            <a:r>
              <a:rPr lang="en-US" dirty="0"/>
              <a:t>The </a:t>
            </a:r>
            <a:r>
              <a:rPr lang="en-US" b="1" dirty="0"/>
              <a:t>production assistant (PA)</a:t>
            </a:r>
            <a:r>
              <a:rPr lang="en-US" dirty="0"/>
              <a:t> occupies a prompting role in the Gallery or Control Room. They communicate with the broadcasting channel during a live television broadcast, counting down time-to-transmission aloud to the crew via the studio microphone. They also count down time remaining for sections of a </a:t>
            </a:r>
            <a:r>
              <a:rPr lang="en-US" dirty="0" err="1"/>
              <a:t>programme</a:t>
            </a:r>
            <a:r>
              <a:rPr lang="en-US" dirty="0"/>
              <a:t>, such as an interview or an advertising break. Prior to a production, the PA prepares and times the script, noting pre-recorded inserts, </a:t>
            </a:r>
            <a:r>
              <a:rPr lang="en-US" dirty="0">
                <a:hlinkClick r:id="rId2" tooltip="Sound effect"/>
              </a:rPr>
              <a:t>sound effects</a:t>
            </a:r>
            <a:r>
              <a:rPr lang="en-US" dirty="0"/>
              <a:t>, etc.—and clears copyright and other administrative issues.</a:t>
            </a:r>
            <a:endParaRPr lang="en-US" dirty="0"/>
          </a:p>
        </p:txBody>
      </p:sp>
    </p:spTree>
    <p:extLst>
      <p:ext uri="{BB962C8B-B14F-4D97-AF65-F5344CB8AC3E}">
        <p14:creationId xmlns:p14="http://schemas.microsoft.com/office/powerpoint/2010/main" val="3912576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Technical </a:t>
            </a:r>
            <a:r>
              <a:rPr lang="en-US" b="1" dirty="0" smtClean="0"/>
              <a:t>director</a:t>
            </a:r>
          </a:p>
          <a:p>
            <a:pPr marL="0" indent="0">
              <a:buNone/>
            </a:pPr>
            <a:r>
              <a:rPr lang="en-US" dirty="0"/>
              <a:t>In a </a:t>
            </a:r>
            <a:r>
              <a:rPr lang="en-US" dirty="0">
                <a:hlinkClick r:id="rId2" tooltip="Production control room"/>
              </a:rPr>
              <a:t>production control room</a:t>
            </a:r>
            <a:r>
              <a:rPr lang="en-US" dirty="0"/>
              <a:t> (PCR), the </a:t>
            </a:r>
            <a:r>
              <a:rPr lang="en-US" b="1" dirty="0"/>
              <a:t>technical director</a:t>
            </a:r>
            <a:r>
              <a:rPr lang="en-US" dirty="0"/>
              <a:t> (</a:t>
            </a:r>
            <a:r>
              <a:rPr lang="en-US" b="1" dirty="0"/>
              <a:t>TD</a:t>
            </a:r>
            <a:r>
              <a:rPr lang="en-US" dirty="0"/>
              <a:t>) has overall responsibility for the operation of the production. The technical director ensures that all equipment in the PCR operates correctly. They also match the quality and the output of all the cameras on the studio floor through the </a:t>
            </a:r>
            <a:r>
              <a:rPr lang="en-US" dirty="0">
                <a:hlinkClick r:id="rId3" tooltip="Camera control unit"/>
              </a:rPr>
              <a:t>camera control units</a:t>
            </a:r>
            <a:r>
              <a:rPr lang="en-US" dirty="0"/>
              <a:t> (CCU) (vision engineering). The TD supervises the other crew members in the PCR. The technical director also coordinates the working of the whole crew, and handles technical problem before, during, or after the shooting of a project.</a:t>
            </a:r>
            <a:endParaRPr lang="en-US" b="1" dirty="0"/>
          </a:p>
          <a:p>
            <a:pPr marL="0" indent="0">
              <a:buNone/>
            </a:pPr>
            <a:endParaRPr lang="en-US" dirty="0"/>
          </a:p>
        </p:txBody>
      </p:sp>
    </p:spTree>
    <p:extLst>
      <p:ext uri="{BB962C8B-B14F-4D97-AF65-F5344CB8AC3E}">
        <p14:creationId xmlns:p14="http://schemas.microsoft.com/office/powerpoint/2010/main" val="4099404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828800"/>
            <a:ext cx="9905999" cy="5029199"/>
          </a:xfrm>
        </p:spPr>
        <p:txBody>
          <a:bodyPr/>
          <a:lstStyle/>
          <a:p>
            <a:pPr marL="0" indent="0">
              <a:buNone/>
            </a:pPr>
            <a:r>
              <a:rPr lang="en-US" b="1" dirty="0"/>
              <a:t>Television director – director</a:t>
            </a:r>
          </a:p>
          <a:p>
            <a:pPr marL="0" indent="0">
              <a:buNone/>
            </a:pPr>
            <a:r>
              <a:rPr lang="en-US" dirty="0"/>
              <a:t>Unlike the film counterpart, a director in television usually refers to the gallery (or control room) director, who is responsible for the creative look of a production through selecting which shots to use at any given moment. The director views the action on the studio floor through a bank of screens, each linked to one of the </a:t>
            </a:r>
            <a:r>
              <a:rPr lang="en-US" dirty="0">
                <a:hlinkClick r:id="rId2" tooltip="Professional video camera"/>
              </a:rPr>
              <a:t>cameras</a:t>
            </a:r>
            <a:r>
              <a:rPr lang="en-US" dirty="0"/>
              <a:t>, while issuing instructions down to the </a:t>
            </a:r>
            <a:r>
              <a:rPr lang="en-US" dirty="0">
                <a:hlinkClick r:id="rId3" tooltip="Floor manager"/>
              </a:rPr>
              <a:t>floor manager</a:t>
            </a:r>
            <a:r>
              <a:rPr lang="en-US" dirty="0"/>
              <a:t>. They also control the gallery area, calling for sound rolls, </a:t>
            </a:r>
            <a:r>
              <a:rPr lang="en-US" dirty="0">
                <a:hlinkClick r:id="rId4" tooltip="Digital on-screen graphic"/>
              </a:rPr>
              <a:t>digital on-screen graphics</a:t>
            </a:r>
            <a:r>
              <a:rPr lang="en-US" dirty="0"/>
              <a:t> (</a:t>
            </a:r>
            <a:r>
              <a:rPr lang="en-US" i="1" dirty="0">
                <a:hlinkClick r:id="rId5" tooltip="Astons (page does not exist)"/>
              </a:rPr>
              <a:t>Astons</a:t>
            </a:r>
            <a:r>
              <a:rPr lang="en-US" dirty="0"/>
              <a:t>) and video rolls </a:t>
            </a:r>
            <a:r>
              <a:rPr lang="en-US" dirty="0">
                <a:hlinkClick r:id="rId6" tooltip="Video tape recorder"/>
              </a:rPr>
              <a:t>video tape recorder</a:t>
            </a:r>
            <a:r>
              <a:rPr lang="en-US" dirty="0"/>
              <a:t> (</a:t>
            </a:r>
            <a:r>
              <a:rPr lang="en-US" i="1" dirty="0"/>
              <a:t>VT's</a:t>
            </a:r>
            <a:r>
              <a:rPr lang="en-US" dirty="0"/>
              <a:t>). Some directors also work more closely with on-camera talent and others also act as both producer and director.</a:t>
            </a:r>
            <a:endParaRPr lang="en-US" dirty="0"/>
          </a:p>
        </p:txBody>
      </p:sp>
    </p:spTree>
    <p:extLst>
      <p:ext uri="{BB962C8B-B14F-4D97-AF65-F5344CB8AC3E}">
        <p14:creationId xmlns:p14="http://schemas.microsoft.com/office/powerpoint/2010/main" val="749705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714500"/>
            <a:ext cx="9905999" cy="5143500"/>
          </a:xfrm>
        </p:spPr>
        <p:txBody>
          <a:bodyPr>
            <a:normAutofit lnSpcReduction="10000"/>
          </a:bodyPr>
          <a:lstStyle/>
          <a:p>
            <a:pPr marL="0" indent="0">
              <a:buNone/>
            </a:pPr>
            <a:r>
              <a:rPr lang="en-US" b="1" dirty="0"/>
              <a:t>Presentation officer/Video control operator/vision engineering</a:t>
            </a:r>
          </a:p>
          <a:p>
            <a:pPr marL="0" indent="0">
              <a:buNone/>
            </a:pPr>
            <a:r>
              <a:rPr lang="en-US" dirty="0"/>
              <a:t>A </a:t>
            </a:r>
            <a:r>
              <a:rPr lang="en-US" b="1" dirty="0"/>
              <a:t>video control operator</a:t>
            </a:r>
            <a:r>
              <a:rPr lang="en-US" dirty="0"/>
              <a:t> (typically credited as </a:t>
            </a:r>
            <a:r>
              <a:rPr lang="en-US" i="1" dirty="0"/>
              <a:t>video control</a:t>
            </a:r>
            <a:r>
              <a:rPr lang="en-US" dirty="0"/>
              <a:t>, and sometimes as a </a:t>
            </a:r>
            <a:r>
              <a:rPr lang="en-US" i="1" dirty="0"/>
              <a:t>video engineer</a:t>
            </a:r>
            <a:r>
              <a:rPr lang="en-US" dirty="0"/>
              <a:t> or </a:t>
            </a:r>
            <a:r>
              <a:rPr lang="en-US" i="1" dirty="0"/>
              <a:t>video operator</a:t>
            </a:r>
            <a:r>
              <a:rPr lang="en-US" dirty="0"/>
              <a:t>) controls the video console to regulate transmission of content—everything from test patterns to live and recorded telecasts. Video control operators view the action on set through </a:t>
            </a:r>
            <a:r>
              <a:rPr lang="en-US" dirty="0">
                <a:hlinkClick r:id="rId2" tooltip="Video monitor"/>
              </a:rPr>
              <a:t>video monitors</a:t>
            </a:r>
            <a:r>
              <a:rPr lang="en-US" dirty="0"/>
              <a:t> and set switches and observe dials on the video console to control contrast, framing, brilliance, color balance, and the fidelity of the transmitted image. They monitor the program to ensure broadcast technical quality, and review the program to determine that the signal functions properly and is ready for transmission on schedule. Video control operators and video tape operators are used only in television productions recorded on video tape because of the growing use of </a:t>
            </a:r>
            <a:r>
              <a:rPr lang="en-US" dirty="0">
                <a:hlinkClick r:id="rId3" tooltip="Broadcast automation"/>
              </a:rPr>
              <a:t>broadcast automation</a:t>
            </a:r>
            <a:r>
              <a:rPr lang="en-US" dirty="0"/>
              <a:t> with </a:t>
            </a:r>
            <a:r>
              <a:rPr lang="en-US" dirty="0">
                <a:hlinkClick r:id="rId4" tooltip="Video server"/>
              </a:rPr>
              <a:t>video servers</a:t>
            </a:r>
            <a:r>
              <a:rPr lang="en-US" dirty="0"/>
              <a:t>.</a:t>
            </a:r>
            <a:endParaRPr lang="en-US" dirty="0"/>
          </a:p>
        </p:txBody>
      </p:sp>
    </p:spTree>
    <p:extLst>
      <p:ext uri="{BB962C8B-B14F-4D97-AF65-F5344CB8AC3E}">
        <p14:creationId xmlns:p14="http://schemas.microsoft.com/office/powerpoint/2010/main" val="550310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885950"/>
            <a:ext cx="9905999" cy="3905251"/>
          </a:xfrm>
        </p:spPr>
        <p:txBody>
          <a:bodyPr/>
          <a:lstStyle/>
          <a:p>
            <a:pPr marL="0" indent="0">
              <a:buNone/>
            </a:pPr>
            <a:r>
              <a:rPr lang="en-US" b="1" dirty="0"/>
              <a:t>Camera control unit operator</a:t>
            </a:r>
          </a:p>
          <a:p>
            <a:pPr marL="0" indent="0">
              <a:buNone/>
            </a:pPr>
            <a:r>
              <a:rPr lang="en-US" dirty="0"/>
              <a:t>A </a:t>
            </a:r>
            <a:r>
              <a:rPr lang="en-US" b="1" dirty="0"/>
              <a:t>Camera control unit operator</a:t>
            </a:r>
            <a:r>
              <a:rPr lang="en-US" dirty="0"/>
              <a:t> (typically credited as </a:t>
            </a:r>
            <a:r>
              <a:rPr lang="en-US" i="1" dirty="0"/>
              <a:t>CCU operator</a:t>
            </a:r>
            <a:r>
              <a:rPr lang="en-US" dirty="0"/>
              <a:t>) controls the camera control unit, which is a series of camera remote controls for exposure, white balance, and contrast, to regulate the picture quality between multiple cameras.</a:t>
            </a:r>
            <a:endParaRPr lang="en-US" dirty="0"/>
          </a:p>
        </p:txBody>
      </p:sp>
    </p:spTree>
    <p:extLst>
      <p:ext uri="{BB962C8B-B14F-4D97-AF65-F5344CB8AC3E}">
        <p14:creationId xmlns:p14="http://schemas.microsoft.com/office/powerpoint/2010/main" val="2997416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1752600"/>
            <a:ext cx="9905999" cy="5105399"/>
          </a:xfrm>
        </p:spPr>
        <p:txBody>
          <a:bodyPr>
            <a:normAutofit fontScale="92500" lnSpcReduction="20000"/>
          </a:bodyPr>
          <a:lstStyle/>
          <a:p>
            <a:pPr marL="0" indent="0">
              <a:buNone/>
            </a:pPr>
            <a:r>
              <a:rPr lang="en-US" b="1" dirty="0"/>
              <a:t>Video tape operator</a:t>
            </a:r>
          </a:p>
          <a:p>
            <a:pPr marL="0" indent="0">
              <a:buNone/>
            </a:pPr>
            <a:r>
              <a:rPr lang="en-US" dirty="0"/>
              <a:t>The </a:t>
            </a:r>
            <a:r>
              <a:rPr lang="en-US" b="1" dirty="0"/>
              <a:t>video tape operator</a:t>
            </a:r>
            <a:r>
              <a:rPr lang="en-US" dirty="0"/>
              <a:t> (</a:t>
            </a:r>
            <a:r>
              <a:rPr lang="en-US" b="1" dirty="0"/>
              <a:t>VT operator</a:t>
            </a:r>
            <a:r>
              <a:rPr lang="en-US" dirty="0"/>
              <a:t> or </a:t>
            </a:r>
            <a:r>
              <a:rPr lang="en-US" b="1" dirty="0"/>
              <a:t>VTR operator</a:t>
            </a:r>
            <a:r>
              <a:rPr lang="en-US" dirty="0"/>
              <a:t>) cues and prepares video inserts into a program. A VT operator sets up and operates </a:t>
            </a:r>
            <a:r>
              <a:rPr lang="en-US" dirty="0">
                <a:hlinkClick r:id="rId2" tooltip="Video tape"/>
              </a:rPr>
              <a:t>video tape</a:t>
            </a:r>
            <a:r>
              <a:rPr lang="en-US" dirty="0"/>
              <a:t> equipment to record and play back the program, reads the program log to ascertain when to record the program, and when it airs. They also select sources, such as satellite or studio, for the program, and select the video recording equipment to use. They are heavily used in sports programming, and in all video taped productions, including </a:t>
            </a:r>
            <a:r>
              <a:rPr lang="en-US" dirty="0">
                <a:hlinkClick r:id="rId3" tooltip="Television news"/>
              </a:rPr>
              <a:t>television news</a:t>
            </a:r>
            <a:r>
              <a:rPr lang="en-US" dirty="0"/>
              <a:t> programming, and sometimes sitcoms, if they are shot on video tape), they are also responsible for action replays and quickly editing highlights while a show is in progress. As the title suggests, video tape operators only work in video taped production. Although, VTR operator's still work on digital productions. It is a name that has just stuck to the playback operator. They can also be on set editors to give the director and director of photography the ability to see how what they shot cuts together.</a:t>
            </a:r>
            <a:endParaRPr lang="en-US" dirty="0"/>
          </a:p>
        </p:txBody>
      </p:sp>
    </p:spTree>
    <p:extLst>
      <p:ext uri="{BB962C8B-B14F-4D97-AF65-F5344CB8AC3E}">
        <p14:creationId xmlns:p14="http://schemas.microsoft.com/office/powerpoint/2010/main" val="781277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a:xfrm>
            <a:off x="1141412" y="2249486"/>
            <a:ext cx="9905999" cy="4132263"/>
          </a:xfrm>
        </p:spPr>
        <p:txBody>
          <a:bodyPr>
            <a:normAutofit/>
          </a:bodyPr>
          <a:lstStyle/>
          <a:p>
            <a:pPr marL="0" indent="0">
              <a:buNone/>
            </a:pPr>
            <a:r>
              <a:rPr lang="en-US" b="1" dirty="0"/>
              <a:t>Vision mixer</a:t>
            </a:r>
          </a:p>
          <a:p>
            <a:pPr marL="0" indent="0">
              <a:buNone/>
            </a:pPr>
            <a:r>
              <a:rPr lang="en-US" dirty="0"/>
              <a:t>The </a:t>
            </a:r>
            <a:r>
              <a:rPr lang="en-US" b="1" dirty="0"/>
              <a:t>vision mixer</a:t>
            </a:r>
            <a:r>
              <a:rPr lang="en-US" dirty="0"/>
              <a:t>, or </a:t>
            </a:r>
            <a:r>
              <a:rPr lang="en-US" b="1" dirty="0">
                <a:hlinkClick r:id="rId2" tooltip="Technical director"/>
              </a:rPr>
              <a:t>technical director</a:t>
            </a:r>
            <a:r>
              <a:rPr lang="en-US" dirty="0"/>
              <a:t> (</a:t>
            </a:r>
            <a:r>
              <a:rPr lang="en-US" b="1" dirty="0"/>
              <a:t>TD</a:t>
            </a:r>
            <a:r>
              <a:rPr lang="en-US" dirty="0"/>
              <a:t>) in the United States, switches between video sources—such as camera shots and video inserts. They also maintain </a:t>
            </a:r>
            <a:r>
              <a:rPr lang="en-US" dirty="0" err="1"/>
              <a:t>colour</a:t>
            </a:r>
            <a:r>
              <a:rPr lang="en-US" dirty="0"/>
              <a:t> and contrast balance between the studio cameras. The term </a:t>
            </a:r>
            <a:r>
              <a:rPr lang="en-US" dirty="0">
                <a:hlinkClick r:id="rId3" tooltip="Vision mixer"/>
              </a:rPr>
              <a:t>vision mixer</a:t>
            </a:r>
            <a:r>
              <a:rPr lang="en-US" dirty="0"/>
              <a:t> is also used to describe the equipment operated by the technical director / vision mixer person, which can be a source of confusion. In the united states, the equipment is called the </a:t>
            </a:r>
            <a:r>
              <a:rPr lang="en-US" b="1" dirty="0"/>
              <a:t>video switcher</a:t>
            </a:r>
            <a:r>
              <a:rPr lang="en-US" dirty="0"/>
              <a:t> or </a:t>
            </a:r>
            <a:r>
              <a:rPr lang="en-US" b="1" dirty="0"/>
              <a:t>production switcher</a:t>
            </a:r>
            <a:r>
              <a:rPr lang="en-US" dirty="0"/>
              <a:t>, so the confusion does not arise.</a:t>
            </a:r>
            <a:endParaRPr lang="en-US" dirty="0"/>
          </a:p>
        </p:txBody>
      </p:sp>
    </p:spTree>
    <p:extLst>
      <p:ext uri="{BB962C8B-B14F-4D97-AF65-F5344CB8AC3E}">
        <p14:creationId xmlns:p14="http://schemas.microsoft.com/office/powerpoint/2010/main" val="1148189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77018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television production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20920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a:t>television production</a:t>
            </a:r>
          </a:p>
        </p:txBody>
      </p:sp>
      <p:sp>
        <p:nvSpPr>
          <p:cNvPr id="3" name="Content Placeholder 2"/>
          <p:cNvSpPr>
            <a:spLocks noGrp="1"/>
          </p:cNvSpPr>
          <p:nvPr>
            <p:ph idx="1"/>
          </p:nvPr>
        </p:nvSpPr>
        <p:spPr/>
        <p:txBody>
          <a:bodyPr/>
          <a:lstStyle/>
          <a:p>
            <a:pPr marL="0" indent="0">
              <a:buNone/>
            </a:pPr>
            <a:r>
              <a:rPr lang="en-US" dirty="0"/>
              <a:t>Everything that happens as part of shooting the film is part of the </a:t>
            </a:r>
            <a:r>
              <a:rPr lang="en-US" i="1" dirty="0"/>
              <a:t>production stage</a:t>
            </a:r>
            <a:r>
              <a:rPr lang="en-US" dirty="0"/>
              <a:t>. The crew in this stage include the </a:t>
            </a:r>
            <a:r>
              <a:rPr lang="en-US" dirty="0">
                <a:hlinkClick r:id="rId2" tooltip="Cinematographer"/>
              </a:rPr>
              <a:t>cinematographer</a:t>
            </a:r>
            <a:r>
              <a:rPr lang="en-US" dirty="0"/>
              <a:t>, </a:t>
            </a:r>
            <a:r>
              <a:rPr lang="en-US" dirty="0">
                <a:hlinkClick r:id="rId3" tooltip="Unit production manager"/>
              </a:rPr>
              <a:t>production manager</a:t>
            </a:r>
            <a:r>
              <a:rPr lang="en-US" dirty="0"/>
              <a:t>, </a:t>
            </a:r>
            <a:r>
              <a:rPr lang="en-US" dirty="0">
                <a:hlinkClick r:id="rId4" tooltip="Technical director"/>
              </a:rPr>
              <a:t>technical director</a:t>
            </a:r>
            <a:r>
              <a:rPr lang="en-US" dirty="0"/>
              <a:t>, </a:t>
            </a:r>
            <a:r>
              <a:rPr lang="en-US" dirty="0">
                <a:hlinkClick r:id="rId5" tooltip="Boom operator (media)"/>
              </a:rPr>
              <a:t>boom operator</a:t>
            </a:r>
            <a:r>
              <a:rPr lang="en-US" dirty="0"/>
              <a:t>, </a:t>
            </a:r>
            <a:r>
              <a:rPr lang="en-US" dirty="0">
                <a:hlinkClick r:id="rId6" tooltip="Gaffer (motion picture industry)"/>
              </a:rPr>
              <a:t>gaffer</a:t>
            </a:r>
            <a:r>
              <a:rPr lang="en-US" dirty="0"/>
              <a:t>, </a:t>
            </a:r>
            <a:r>
              <a:rPr lang="en-US" dirty="0">
                <a:hlinkClick r:id="rId7" tooltip="Dolly grip"/>
              </a:rPr>
              <a:t>dolly grip</a:t>
            </a:r>
            <a:r>
              <a:rPr lang="en-US" dirty="0"/>
              <a:t>, </a:t>
            </a:r>
            <a:r>
              <a:rPr lang="en-US" dirty="0">
                <a:hlinkClick r:id="rId8" tooltip="Key grip"/>
              </a:rPr>
              <a:t>key grip</a:t>
            </a:r>
            <a:r>
              <a:rPr lang="en-US" dirty="0"/>
              <a:t>, and </a:t>
            </a:r>
            <a:r>
              <a:rPr lang="en-US" dirty="0">
                <a:hlinkClick r:id="rId9" tooltip="Stunt coordinator"/>
              </a:rPr>
              <a:t>stunt coordinator</a:t>
            </a:r>
            <a:r>
              <a:rPr lang="en-US" dirty="0"/>
              <a:t>.</a:t>
            </a:r>
            <a:endParaRPr lang="en-US" dirty="0"/>
          </a:p>
        </p:txBody>
      </p:sp>
    </p:spTree>
    <p:extLst>
      <p:ext uri="{BB962C8B-B14F-4D97-AF65-F5344CB8AC3E}">
        <p14:creationId xmlns:p14="http://schemas.microsoft.com/office/powerpoint/2010/main" val="2057360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normAutofit fontScale="92500" lnSpcReduction="20000"/>
          </a:bodyPr>
          <a:lstStyle/>
          <a:p>
            <a:pPr marL="0" indent="0">
              <a:buNone/>
            </a:pPr>
            <a:r>
              <a:rPr lang="en-US" b="1" dirty="0"/>
              <a:t>Boom operator</a:t>
            </a:r>
          </a:p>
          <a:p>
            <a:pPr marL="0" indent="0">
              <a:buNone/>
            </a:pPr>
            <a:r>
              <a:rPr lang="en-US" dirty="0"/>
              <a:t>The </a:t>
            </a:r>
            <a:r>
              <a:rPr lang="en-US" b="1" dirty="0"/>
              <a:t>boom operator</a:t>
            </a:r>
            <a:r>
              <a:rPr lang="en-US" dirty="0"/>
              <a:t> is part of the sound crew, and an assistant to the </a:t>
            </a:r>
            <a:r>
              <a:rPr lang="en-US" dirty="0">
                <a:hlinkClick r:id="rId2" tooltip="Sound engineer"/>
              </a:rPr>
              <a:t>sound engineer</a:t>
            </a:r>
            <a:r>
              <a:rPr lang="en-US" dirty="0"/>
              <a:t> or </a:t>
            </a:r>
            <a:r>
              <a:rPr lang="en-US" dirty="0">
                <a:hlinkClick r:id="rId3" tooltip="Production sound mixer"/>
              </a:rPr>
              <a:t>production sound mixer</a:t>
            </a:r>
            <a:r>
              <a:rPr lang="en-US" dirty="0"/>
              <a:t>. The boom operator's main responsibility is </a:t>
            </a:r>
            <a:r>
              <a:rPr lang="en-US" dirty="0">
                <a:hlinkClick r:id="rId4" tooltip="Microphone"/>
              </a:rPr>
              <a:t>microphone</a:t>
            </a:r>
            <a:r>
              <a:rPr lang="en-US" dirty="0"/>
              <a:t> placement, sometimes using a "</a:t>
            </a:r>
            <a:r>
              <a:rPr lang="en-US" dirty="0" err="1"/>
              <a:t>fishpole</a:t>
            </a:r>
            <a:r>
              <a:rPr lang="en-US" dirty="0"/>
              <a:t>" with a microphone attached to the end—and sometimes using a "boom" (most often a "fisher boom"). The fisher boom is a piece of equipment that the operator stands on that lets him precisely control the microphone at a greater distance from the actors. They also place </a:t>
            </a:r>
            <a:r>
              <a:rPr lang="en-US" dirty="0">
                <a:hlinkClick r:id="rId5" tooltip="Wireless microphone"/>
              </a:rPr>
              <a:t>wireless microphones</a:t>
            </a:r>
            <a:r>
              <a:rPr lang="en-US" dirty="0"/>
              <a:t> on actors when necessary. The boom operator strives to keep the microphone boom near the action, but away from the camera frame so it never appears onscreen. They work closely with the production sound mixer, or sound recordist, to record all sound while filming including background noises, dialogue, sound effects, and silence.</a:t>
            </a:r>
            <a:endParaRPr lang="en-US" dirty="0"/>
          </a:p>
        </p:txBody>
      </p:sp>
    </p:spTree>
    <p:extLst>
      <p:ext uri="{BB962C8B-B14F-4D97-AF65-F5344CB8AC3E}">
        <p14:creationId xmlns:p14="http://schemas.microsoft.com/office/powerpoint/2010/main" val="3614714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1809750"/>
            <a:ext cx="9905999" cy="5048250"/>
          </a:xfrm>
        </p:spPr>
        <p:txBody>
          <a:bodyPr/>
          <a:lstStyle/>
          <a:p>
            <a:pPr marL="0" indent="0">
              <a:buNone/>
            </a:pPr>
            <a:r>
              <a:rPr lang="en-US" b="1" dirty="0"/>
              <a:t>Camera </a:t>
            </a:r>
            <a:r>
              <a:rPr lang="en-US" b="1" dirty="0" smtClean="0"/>
              <a:t>operator/cinematographer/videographer</a:t>
            </a:r>
          </a:p>
          <a:p>
            <a:pPr marL="0" indent="0">
              <a:buNone/>
            </a:pPr>
            <a:r>
              <a:rPr lang="en-US" dirty="0"/>
              <a:t>As the head member of the camera crew, the </a:t>
            </a:r>
            <a:r>
              <a:rPr lang="en-US" b="1" dirty="0"/>
              <a:t>camera operator</a:t>
            </a:r>
            <a:r>
              <a:rPr lang="en-US" dirty="0"/>
              <a:t> uses the camera as instructed by the Director. They ensure the required action is correctly filmed in the frame, and must react instinctively as the proceedings take place. If the camera operator is also a </a:t>
            </a:r>
            <a:r>
              <a:rPr lang="en-US" b="1" dirty="0">
                <a:hlinkClick r:id="rId2" tooltip="Cinematographer"/>
              </a:rPr>
              <a:t>cinematographer</a:t>
            </a:r>
            <a:r>
              <a:rPr lang="en-US" dirty="0"/>
              <a:t>, they also help establish the theme and appearance of the show. The cinematographer—or </a:t>
            </a:r>
            <a:r>
              <a:rPr lang="en-US" dirty="0">
                <a:hlinkClick r:id="rId3" tooltip="Director of photography"/>
              </a:rPr>
              <a:t>director of photography</a:t>
            </a:r>
            <a:r>
              <a:rPr lang="en-US" dirty="0"/>
              <a:t> (DP)—regulates lighting for every scene, frames some shots, chooses lenses, decides on film stock, and strives to match the project's visual appearance to the director's vision. However, the cinematographer does not usually move the camera on the set, as this is usually the exclusive role of a camera operator.</a:t>
            </a:r>
            <a:endParaRPr lang="en-US" b="1" dirty="0"/>
          </a:p>
          <a:p>
            <a:pPr marL="0" indent="0">
              <a:buNone/>
            </a:pPr>
            <a:endParaRPr lang="en-US" dirty="0"/>
          </a:p>
        </p:txBody>
      </p:sp>
    </p:spTree>
    <p:extLst>
      <p:ext uri="{BB962C8B-B14F-4D97-AF65-F5344CB8AC3E}">
        <p14:creationId xmlns:p14="http://schemas.microsoft.com/office/powerpoint/2010/main" val="3902109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Character generator operator/Aston/Duet </a:t>
            </a:r>
            <a:r>
              <a:rPr lang="en-US" b="1" dirty="0" err="1"/>
              <a:t>operato</a:t>
            </a:r>
            <a:endParaRPr lang="en-US" b="1" dirty="0"/>
          </a:p>
          <a:p>
            <a:pPr marL="0" indent="0">
              <a:buNone/>
            </a:pPr>
            <a:r>
              <a:rPr lang="en-US" dirty="0"/>
              <a:t>The </a:t>
            </a:r>
            <a:r>
              <a:rPr lang="en-US" b="1" dirty="0"/>
              <a:t>character generator (CG) </a:t>
            </a:r>
            <a:r>
              <a:rPr lang="en-US" b="1" dirty="0">
                <a:hlinkClick r:id="rId2" tooltip="Operator (profession)"/>
              </a:rPr>
              <a:t>Operator</a:t>
            </a:r>
            <a:r>
              <a:rPr lang="en-US" dirty="0"/>
              <a:t> prepares and displays </a:t>
            </a:r>
            <a:r>
              <a:rPr lang="en-US" dirty="0">
                <a:hlinkClick r:id="rId3" tooltip="Digital on-screen graphics"/>
              </a:rPr>
              <a:t>digital on-screen graphics</a:t>
            </a:r>
            <a:r>
              <a:rPr lang="en-US" dirty="0"/>
              <a:t> (DOG or BUG) and </a:t>
            </a:r>
            <a:r>
              <a:rPr lang="en-US" dirty="0">
                <a:hlinkClick r:id="rId4" tooltip="Lower third"/>
              </a:rPr>
              <a:t>lower third</a:t>
            </a:r>
            <a:r>
              <a:rPr lang="en-US" dirty="0"/>
              <a:t> graphics on the </a:t>
            </a:r>
            <a:r>
              <a:rPr lang="en-US" dirty="0">
                <a:hlinkClick r:id="rId5" tooltip="Character generator"/>
              </a:rPr>
              <a:t>character generator</a:t>
            </a:r>
            <a:r>
              <a:rPr lang="en-US" dirty="0"/>
              <a:t> that were created by the </a:t>
            </a:r>
            <a:r>
              <a:rPr lang="en-US" dirty="0">
                <a:hlinkClick r:id="rId6" tooltip="Broadcast designer"/>
              </a:rPr>
              <a:t>broadcast designer</a:t>
            </a:r>
            <a:r>
              <a:rPr lang="en-US" dirty="0"/>
              <a:t>.</a:t>
            </a:r>
            <a:endParaRPr lang="en-US" dirty="0"/>
          </a:p>
        </p:txBody>
      </p:sp>
      <p:pic>
        <p:nvPicPr>
          <p:cNvPr id="1026" name="Picture 2" descr="https://upload.wikimedia.org/wikipedia/commons/thumb/4/48/Aston_ethos_big.jpg/480px-Aston_ethos_big.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2623" y="4295535"/>
            <a:ext cx="3203575" cy="2162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356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normAutofit fontScale="92500"/>
          </a:bodyPr>
          <a:lstStyle/>
          <a:p>
            <a:pPr marL="0" indent="0">
              <a:buNone/>
            </a:pPr>
            <a:r>
              <a:rPr lang="en-US" b="1" dirty="0"/>
              <a:t>Floor </a:t>
            </a:r>
            <a:r>
              <a:rPr lang="en-US" b="1" dirty="0" smtClean="0"/>
              <a:t>manager</a:t>
            </a:r>
          </a:p>
          <a:p>
            <a:pPr marL="0" indent="0">
              <a:buNone/>
            </a:pPr>
            <a:r>
              <a:rPr lang="en-US" dirty="0"/>
              <a:t>The </a:t>
            </a:r>
            <a:r>
              <a:rPr lang="en-US" b="1" dirty="0"/>
              <a:t>floor manager</a:t>
            </a:r>
            <a:r>
              <a:rPr lang="en-US" dirty="0"/>
              <a:t> represents the director on the studio floor, and gives instructions and direction to crew, cast, and guests. It is closest to the role of an assistant director, as the job frequently entails barking orders to keep a production on schedule. The floor manager is always in direct contact with the director via </a:t>
            </a:r>
            <a:r>
              <a:rPr lang="en-US" i="1" dirty="0">
                <a:hlinkClick r:id="rId2" tooltip="Talkback (recording)"/>
              </a:rPr>
              <a:t>talkback</a:t>
            </a:r>
            <a:r>
              <a:rPr lang="en-US" dirty="0"/>
              <a:t> in the gallery. The floor manager also checks that the floor is clear and safe for the performance, checks that scenery and set pieces are ready, turns on appropriate lights, makes announcements to staff and audience, helps maintain quietness and order, calls cues, and prompts talents as required. They also provide cues, timing and other information to the presenters and talents.</a:t>
            </a:r>
            <a:endParaRPr lang="en-US" b="1" dirty="0"/>
          </a:p>
          <a:p>
            <a:endParaRPr lang="en-US" dirty="0"/>
          </a:p>
        </p:txBody>
      </p:sp>
    </p:spTree>
    <p:extLst>
      <p:ext uri="{BB962C8B-B14F-4D97-AF65-F5344CB8AC3E}">
        <p14:creationId xmlns:p14="http://schemas.microsoft.com/office/powerpoint/2010/main" val="349695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a:xfrm>
            <a:off x="1141412" y="2249486"/>
            <a:ext cx="9905999" cy="4608513"/>
          </a:xfrm>
        </p:spPr>
        <p:txBody>
          <a:bodyPr/>
          <a:lstStyle/>
          <a:p>
            <a:pPr marL="0" indent="0">
              <a:buNone/>
            </a:pPr>
            <a:r>
              <a:rPr lang="en-US" b="1" dirty="0"/>
              <a:t>Graphics coordinator</a:t>
            </a:r>
          </a:p>
          <a:p>
            <a:pPr marL="0" indent="0">
              <a:buNone/>
            </a:pPr>
            <a:r>
              <a:rPr lang="en-US" dirty="0"/>
              <a:t>The </a:t>
            </a:r>
            <a:r>
              <a:rPr lang="en-US" b="1" dirty="0"/>
              <a:t>graphics coordinator</a:t>
            </a:r>
            <a:r>
              <a:rPr lang="en-US" dirty="0"/>
              <a:t> (</a:t>
            </a:r>
            <a:r>
              <a:rPr lang="en-US" b="1" dirty="0"/>
              <a:t>GC</a:t>
            </a:r>
            <a:r>
              <a:rPr lang="en-US" dirty="0"/>
              <a:t>) decides what graphic content should be displayed on-air—such as on a </a:t>
            </a:r>
            <a:r>
              <a:rPr lang="en-US" dirty="0" err="1"/>
              <a:t>fullpage</a:t>
            </a:r>
            <a:r>
              <a:rPr lang="en-US" dirty="0"/>
              <a:t> (a full-screen graphic) or a lower third (a bar graphic in the lower third of the screen). The GC should not be confused with the Duet operator, who usually operates the Duet and is part of a television crew, or a </a:t>
            </a:r>
            <a:r>
              <a:rPr lang="en-US" dirty="0">
                <a:hlinkClick r:id="rId2" tooltip="Broadcast designer"/>
              </a:rPr>
              <a:t>Broadcast designer</a:t>
            </a:r>
            <a:r>
              <a:rPr lang="en-US" dirty="0"/>
              <a:t> who physically creates the graphics.</a:t>
            </a:r>
            <a:endParaRPr lang="en-US" dirty="0"/>
          </a:p>
        </p:txBody>
      </p:sp>
    </p:spTree>
    <p:extLst>
      <p:ext uri="{BB962C8B-B14F-4D97-AF65-F5344CB8AC3E}">
        <p14:creationId xmlns:p14="http://schemas.microsoft.com/office/powerpoint/2010/main" val="2975549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p:txBody>
          <a:bodyPr/>
          <a:lstStyle/>
          <a:p>
            <a:pPr marL="0" indent="0">
              <a:buNone/>
            </a:pPr>
            <a:r>
              <a:rPr lang="en-US" b="1" dirty="0"/>
              <a:t>Stage manager</a:t>
            </a:r>
          </a:p>
          <a:p>
            <a:pPr marL="0" indent="0">
              <a:buNone/>
            </a:pPr>
            <a:r>
              <a:rPr lang="en-US" dirty="0"/>
              <a:t>Stage managers organize and coordinate theatrical productions. The job encompasses a variety of activities, including organizing the production and coordinating communications between various personnel (e.g., between director and backstage crew, or actors and </a:t>
            </a:r>
            <a:r>
              <a:rPr lang="en-US" dirty="0">
                <a:hlinkClick r:id="rId2" tooltip="Production manager (theatre)"/>
              </a:rPr>
              <a:t>production management</a:t>
            </a:r>
            <a:r>
              <a:rPr lang="en-US" dirty="0"/>
              <a:t>). Stage management is a sub-discipline of </a:t>
            </a:r>
            <a:r>
              <a:rPr lang="en-US" dirty="0">
                <a:hlinkClick r:id="rId3" tooltip="Stagecraft"/>
              </a:rPr>
              <a:t>stagecraft</a:t>
            </a:r>
            <a:r>
              <a:rPr lang="en-US" dirty="0"/>
              <a:t>.</a:t>
            </a:r>
            <a:endParaRPr lang="en-US" dirty="0"/>
          </a:p>
        </p:txBody>
      </p:sp>
    </p:spTree>
    <p:extLst>
      <p:ext uri="{BB962C8B-B14F-4D97-AF65-F5344CB8AC3E}">
        <p14:creationId xmlns:p14="http://schemas.microsoft.com/office/powerpoint/2010/main" val="411093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t>
            </a:r>
            <a:r>
              <a:rPr lang="en-US" dirty="0"/>
              <a:t>production</a:t>
            </a:r>
          </a:p>
        </p:txBody>
      </p:sp>
      <p:sp>
        <p:nvSpPr>
          <p:cNvPr id="3" name="Content Placeholder 2"/>
          <p:cNvSpPr>
            <a:spLocks noGrp="1"/>
          </p:cNvSpPr>
          <p:nvPr>
            <p:ph idx="1"/>
          </p:nvPr>
        </p:nvSpPr>
        <p:spPr/>
        <p:txBody>
          <a:bodyPr/>
          <a:lstStyle/>
          <a:p>
            <a:pPr marL="0" indent="0">
              <a:buNone/>
            </a:pPr>
            <a:r>
              <a:rPr lang="en-US" b="1" dirty="0"/>
              <a:t>Gallery/control room team</a:t>
            </a:r>
          </a:p>
          <a:p>
            <a:pPr marL="0" indent="0">
              <a:buNone/>
            </a:pPr>
            <a:r>
              <a:rPr lang="en-US" dirty="0"/>
              <a:t>These crew positions are only used on a </a:t>
            </a:r>
            <a:r>
              <a:rPr lang="en-US" i="1" dirty="0">
                <a:hlinkClick r:id="rId2" tooltip="Multiple-camera setup"/>
              </a:rPr>
              <a:t>multiple-camera setup</a:t>
            </a:r>
            <a:r>
              <a:rPr lang="en-US" dirty="0"/>
              <a:t> production. The </a:t>
            </a:r>
            <a:r>
              <a:rPr lang="en-US" i="1" dirty="0"/>
              <a:t>gallery</a:t>
            </a:r>
            <a:r>
              <a:rPr lang="en-US" dirty="0"/>
              <a:t>, or </a:t>
            </a:r>
            <a:r>
              <a:rPr lang="en-US" i="1" dirty="0"/>
              <a:t>production control room</a:t>
            </a:r>
            <a:r>
              <a:rPr lang="en-US" dirty="0"/>
              <a:t>, is a separate darkened area away from the studio floor, where the action can be viewed on multiple monitors and controlled from a single source.</a:t>
            </a:r>
            <a:endParaRPr lang="en-US" dirty="0"/>
          </a:p>
        </p:txBody>
      </p:sp>
    </p:spTree>
    <p:extLst>
      <p:ext uri="{BB962C8B-B14F-4D97-AF65-F5344CB8AC3E}">
        <p14:creationId xmlns:p14="http://schemas.microsoft.com/office/powerpoint/2010/main" val="2379661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27</TotalTime>
  <Words>233</Words>
  <Application>Microsoft Office PowerPoint</Application>
  <PresentationFormat>Widescreen</PresentationFormat>
  <Paragraphs>52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Tw Cen MT</vt:lpstr>
      <vt:lpstr>Circuit</vt:lpstr>
      <vt:lpstr> television production</vt:lpstr>
      <vt:lpstr> 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lpstr>television production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19</cp:revision>
  <dcterms:created xsi:type="dcterms:W3CDTF">2023-02-12T06:18:08Z</dcterms:created>
  <dcterms:modified xsi:type="dcterms:W3CDTF">2023-02-13T14:55:30Z</dcterms:modified>
</cp:coreProperties>
</file>