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8288000" cy="10287000"/>
  <p:notesSz cx="6858000" cy="9144000"/>
  <p:embeddedFontLst>
    <p:embeddedFont>
      <p:font typeface="Helvetica Thai Bold" charset="1" panose="020B0800040000020004"/>
      <p:regular r:id="rId38"/>
    </p:embeddedFont>
    <p:embeddedFont>
      <p:font typeface="Barlow Semi-Bold" charset="1" panose="00000700000000000000"/>
      <p:regular r:id="rId39"/>
    </p:embeddedFont>
    <p:embeddedFont>
      <p:font typeface="Helvetica Thai" charset="1" panose="020B0500040000020004"/>
      <p:regular r:id="rId40"/>
    </p:embeddedFont>
    <p:embeddedFont>
      <p:font typeface="Barlow Bold" charset="1" panose="0000080000000000000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0.png" Type="http://schemas.openxmlformats.org/officeDocument/2006/relationships/image"/><Relationship Id="rId5" Target="../media/image41.png" Type="http://schemas.openxmlformats.org/officeDocument/2006/relationships/image"/><Relationship Id="rId6" Target="../media/image42.svg" Type="http://schemas.openxmlformats.org/officeDocument/2006/relationships/image"/><Relationship Id="rId7" Target="../media/image43.png" Type="http://schemas.openxmlformats.org/officeDocument/2006/relationships/image"/><Relationship Id="rId8" Target="../media/image4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3.png" Type="http://schemas.openxmlformats.org/officeDocument/2006/relationships/image"/><Relationship Id="rId7" Target="../media/image4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4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8.png" Type="http://schemas.openxmlformats.org/officeDocument/2006/relationships/image"/><Relationship Id="rId7" Target="../media/image49.png" Type="http://schemas.openxmlformats.org/officeDocument/2006/relationships/image"/><Relationship Id="rId8" Target="../media/image4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50.png" Type="http://schemas.openxmlformats.org/officeDocument/2006/relationships/image"/><Relationship Id="rId7" Target="../media/image4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5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5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5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4.png" Type="http://schemas.openxmlformats.org/officeDocument/2006/relationships/image"/><Relationship Id="rId7" Target="../media/image54.png" Type="http://schemas.openxmlformats.org/officeDocument/2006/relationships/image"/><Relationship Id="rId8" Target="../media/image5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55.png" Type="http://schemas.openxmlformats.org/officeDocument/2006/relationships/image"/><Relationship Id="rId7" Target="../media/image56.png" Type="http://schemas.openxmlformats.org/officeDocument/2006/relationships/image"/><Relationship Id="rId8" Target="../media/image5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5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5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4.png" Type="http://schemas.openxmlformats.org/officeDocument/2006/relationships/image"/><Relationship Id="rId7" Target="../media/image59.png" Type="http://schemas.openxmlformats.org/officeDocument/2006/relationships/image"/><Relationship Id="rId8" Target="../media/image58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60.png" Type="http://schemas.openxmlformats.org/officeDocument/2006/relationships/image"/><Relationship Id="rId7" Target="../media/image58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61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62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63.png" Type="http://schemas.openxmlformats.org/officeDocument/2006/relationships/image"/><Relationship Id="rId5" Target="../media/image41.png" Type="http://schemas.openxmlformats.org/officeDocument/2006/relationships/image"/><Relationship Id="rId6" Target="../media/image42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64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6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66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67.png" Type="http://schemas.openxmlformats.org/officeDocument/2006/relationships/image"/><Relationship Id="rId9" Target="../media/image68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9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14" Target="../media/image29.png" Type="http://schemas.openxmlformats.org/officeDocument/2006/relationships/image"/><Relationship Id="rId15" Target="../media/image3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pn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3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3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0.png" Type="http://schemas.openxmlformats.org/officeDocument/2006/relationships/image"/><Relationship Id="rId5" Target="../media/image41.png" Type="http://schemas.openxmlformats.org/officeDocument/2006/relationships/image"/><Relationship Id="rId6" Target="../media/image4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791364"/>
            <a:ext cx="10311997" cy="8495636"/>
          </a:xfrm>
          <a:custGeom>
            <a:avLst/>
            <a:gdLst/>
            <a:ahLst/>
            <a:cxnLst/>
            <a:rect r="r" b="b" t="t" l="l"/>
            <a:pathLst>
              <a:path h="8495636" w="10311997">
                <a:moveTo>
                  <a:pt x="0" y="0"/>
                </a:moveTo>
                <a:lnTo>
                  <a:pt x="10311997" y="0"/>
                </a:lnTo>
                <a:lnTo>
                  <a:pt x="10311997" y="8495636"/>
                </a:lnTo>
                <a:lnTo>
                  <a:pt x="0" y="84956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888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311997" y="2571750"/>
            <a:ext cx="7883872" cy="257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7"/>
              </a:lnSpc>
              <a:spcBef>
                <a:spcPct val="0"/>
              </a:spcBef>
            </a:pPr>
            <a:r>
              <a:rPr lang="en-US" b="true" sz="5655">
                <a:solidFill>
                  <a:srgbClr val="000000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บทที่ 9</a:t>
            </a:r>
          </a:p>
          <a:p>
            <a:pPr algn="ctr">
              <a:lnSpc>
                <a:spcPts val="6787"/>
              </a:lnSpc>
              <a:spcBef>
                <a:spcPct val="0"/>
              </a:spcBef>
            </a:pPr>
            <a:r>
              <a:rPr lang="en-US" b="true" sz="5655">
                <a:solidFill>
                  <a:srgbClr val="000000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สมุดรายวันเฉพาะและ</a:t>
            </a:r>
          </a:p>
          <a:p>
            <a:pPr algn="ctr">
              <a:lnSpc>
                <a:spcPts val="6787"/>
              </a:lnSpc>
              <a:spcBef>
                <a:spcPct val="0"/>
              </a:spcBef>
            </a:pPr>
            <a:r>
              <a:rPr lang="en-US" b="true" sz="5655">
                <a:solidFill>
                  <a:srgbClr val="000000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สมุดบัญชีแยกประเภทย่อย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620450" y="9286336"/>
            <a:ext cx="1047614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01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36790"/>
            <a:ext cx="2162838" cy="2057400"/>
          </a:xfrm>
          <a:custGeom>
            <a:avLst/>
            <a:gdLst/>
            <a:ahLst/>
            <a:cxnLst/>
            <a:rect r="r" b="b" t="t" l="l"/>
            <a:pathLst>
              <a:path h="2057400" w="2162838">
                <a:moveTo>
                  <a:pt x="0" y="0"/>
                </a:moveTo>
                <a:lnTo>
                  <a:pt x="2162838" y="0"/>
                </a:lnTo>
                <a:lnTo>
                  <a:pt x="216283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189" y="2555786"/>
            <a:ext cx="4469320" cy="1551833"/>
          </a:xfrm>
          <a:custGeom>
            <a:avLst/>
            <a:gdLst/>
            <a:ahLst/>
            <a:cxnLst/>
            <a:rect r="r" b="b" t="t" l="l"/>
            <a:pathLst>
              <a:path h="1551833" w="4469320">
                <a:moveTo>
                  <a:pt x="0" y="0"/>
                </a:moveTo>
                <a:lnTo>
                  <a:pt x="4469320" y="0"/>
                </a:lnTo>
                <a:lnTo>
                  <a:pt x="4469320" y="1551834"/>
                </a:lnTo>
                <a:lnTo>
                  <a:pt x="0" y="15518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06" t="-4533" r="-1199" b="-154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1361">
            <a:off x="1474606" y="4495337"/>
            <a:ext cx="2493063" cy="990992"/>
          </a:xfrm>
          <a:custGeom>
            <a:avLst/>
            <a:gdLst/>
            <a:ahLst/>
            <a:cxnLst/>
            <a:rect r="r" b="b" t="t" l="l"/>
            <a:pathLst>
              <a:path h="990992" w="2493063">
                <a:moveTo>
                  <a:pt x="0" y="0"/>
                </a:moveTo>
                <a:lnTo>
                  <a:pt x="2493062" y="0"/>
                </a:lnTo>
                <a:lnTo>
                  <a:pt x="2493062" y="990992"/>
                </a:lnTo>
                <a:lnTo>
                  <a:pt x="0" y="99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45834" y="1534567"/>
            <a:ext cx="13183778" cy="7495211"/>
          </a:xfrm>
          <a:custGeom>
            <a:avLst/>
            <a:gdLst/>
            <a:ahLst/>
            <a:cxnLst/>
            <a:rect r="r" b="b" t="t" l="l"/>
            <a:pathLst>
              <a:path h="7495211" w="13183778">
                <a:moveTo>
                  <a:pt x="0" y="0"/>
                </a:moveTo>
                <a:lnTo>
                  <a:pt x="13183778" y="0"/>
                </a:lnTo>
                <a:lnTo>
                  <a:pt x="13183778" y="7495211"/>
                </a:lnTo>
                <a:lnTo>
                  <a:pt x="0" y="74952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70" t="-1883" r="0" b="-156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851957" y="9574457"/>
            <a:ext cx="2436043" cy="712543"/>
          </a:xfrm>
          <a:custGeom>
            <a:avLst/>
            <a:gdLst/>
            <a:ahLst/>
            <a:cxnLst/>
            <a:rect r="r" b="b" t="t" l="l"/>
            <a:pathLst>
              <a:path h="712543" w="2436043">
                <a:moveTo>
                  <a:pt x="0" y="0"/>
                </a:moveTo>
                <a:lnTo>
                  <a:pt x="2436043" y="0"/>
                </a:lnTo>
                <a:lnTo>
                  <a:pt x="2436043" y="712543"/>
                </a:lnTo>
                <a:lnTo>
                  <a:pt x="0" y="7125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620450" y="9295861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36790"/>
            <a:ext cx="2162838" cy="2057400"/>
          </a:xfrm>
          <a:custGeom>
            <a:avLst/>
            <a:gdLst/>
            <a:ahLst/>
            <a:cxnLst/>
            <a:rect r="r" b="b" t="t" l="l"/>
            <a:pathLst>
              <a:path h="2057400" w="2162838">
                <a:moveTo>
                  <a:pt x="0" y="0"/>
                </a:moveTo>
                <a:lnTo>
                  <a:pt x="2162838" y="0"/>
                </a:lnTo>
                <a:lnTo>
                  <a:pt x="216283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1361">
            <a:off x="2736058" y="6039847"/>
            <a:ext cx="2493063" cy="990992"/>
          </a:xfrm>
          <a:custGeom>
            <a:avLst/>
            <a:gdLst/>
            <a:ahLst/>
            <a:cxnLst/>
            <a:rect r="r" b="b" t="t" l="l"/>
            <a:pathLst>
              <a:path h="990992" w="2493063">
                <a:moveTo>
                  <a:pt x="0" y="0"/>
                </a:moveTo>
                <a:lnTo>
                  <a:pt x="2493062" y="0"/>
                </a:lnTo>
                <a:lnTo>
                  <a:pt x="2493062" y="990992"/>
                </a:lnTo>
                <a:lnTo>
                  <a:pt x="0" y="9909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906" y="2194190"/>
            <a:ext cx="5812590" cy="3304560"/>
          </a:xfrm>
          <a:custGeom>
            <a:avLst/>
            <a:gdLst/>
            <a:ahLst/>
            <a:cxnLst/>
            <a:rect r="r" b="b" t="t" l="l"/>
            <a:pathLst>
              <a:path h="3304560" w="5812590">
                <a:moveTo>
                  <a:pt x="0" y="0"/>
                </a:moveTo>
                <a:lnTo>
                  <a:pt x="5812590" y="0"/>
                </a:lnTo>
                <a:lnTo>
                  <a:pt x="5812590" y="3304560"/>
                </a:lnTo>
                <a:lnTo>
                  <a:pt x="0" y="33045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70" t="-1883" r="0" b="-156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172871" y="243391"/>
            <a:ext cx="11683020" cy="9155540"/>
          </a:xfrm>
          <a:custGeom>
            <a:avLst/>
            <a:gdLst/>
            <a:ahLst/>
            <a:cxnLst/>
            <a:rect r="r" b="b" t="t" l="l"/>
            <a:pathLst>
              <a:path h="9155540" w="11683020">
                <a:moveTo>
                  <a:pt x="0" y="0"/>
                </a:moveTo>
                <a:lnTo>
                  <a:pt x="11683021" y="0"/>
                </a:lnTo>
                <a:lnTo>
                  <a:pt x="11683021" y="9155540"/>
                </a:lnTo>
                <a:lnTo>
                  <a:pt x="0" y="91555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164" r="0" b="-2716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620450" y="9295861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480096" y="4183137"/>
            <a:ext cx="2063916" cy="1154562"/>
            <a:chOff x="0" y="0"/>
            <a:chExt cx="1049143" cy="5868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8892" y="0"/>
              <a:ext cx="1011359" cy="586894"/>
            </a:xfrm>
            <a:custGeom>
              <a:avLst/>
              <a:gdLst/>
              <a:ahLst/>
              <a:cxnLst/>
              <a:rect r="r" b="b" t="t" l="l"/>
              <a:pathLst>
                <a:path h="586894" w="1011359">
                  <a:moveTo>
                    <a:pt x="259330" y="0"/>
                  </a:moveTo>
                  <a:lnTo>
                    <a:pt x="955229" y="0"/>
                  </a:lnTo>
                  <a:cubicBezTo>
                    <a:pt x="972508" y="0"/>
                    <a:pt x="988720" y="8358"/>
                    <a:pt x="998742" y="22434"/>
                  </a:cubicBezTo>
                  <a:cubicBezTo>
                    <a:pt x="1008764" y="36510"/>
                    <a:pt x="1011359" y="54564"/>
                    <a:pt x="1005705" y="70893"/>
                  </a:cubicBezTo>
                  <a:lnTo>
                    <a:pt x="851596" y="516001"/>
                  </a:lnTo>
                  <a:cubicBezTo>
                    <a:pt x="836904" y="558435"/>
                    <a:pt x="796934" y="586894"/>
                    <a:pt x="752029" y="586894"/>
                  </a:cubicBezTo>
                  <a:lnTo>
                    <a:pt x="56130" y="586894"/>
                  </a:lnTo>
                  <a:cubicBezTo>
                    <a:pt x="38850" y="586894"/>
                    <a:pt x="22638" y="578536"/>
                    <a:pt x="12616" y="564460"/>
                  </a:cubicBezTo>
                  <a:cubicBezTo>
                    <a:pt x="2594" y="550384"/>
                    <a:pt x="0" y="532330"/>
                    <a:pt x="5653" y="516001"/>
                  </a:cubicBezTo>
                  <a:lnTo>
                    <a:pt x="159763" y="70893"/>
                  </a:lnTo>
                  <a:cubicBezTo>
                    <a:pt x="174454" y="28459"/>
                    <a:pt x="214425" y="0"/>
                    <a:pt x="2593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01600" y="-38100"/>
              <a:ext cx="845943" cy="624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-6179" y="4650567"/>
            <a:ext cx="2845608" cy="1154562"/>
            <a:chOff x="0" y="0"/>
            <a:chExt cx="1446497" cy="5868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3702" y="0"/>
              <a:ext cx="1419093" cy="586894"/>
            </a:xfrm>
            <a:custGeom>
              <a:avLst/>
              <a:gdLst/>
              <a:ahLst/>
              <a:cxnLst/>
              <a:rect r="r" b="b" t="t" l="l"/>
              <a:pathLst>
                <a:path h="586894" w="1419093">
                  <a:moveTo>
                    <a:pt x="243911" y="0"/>
                  </a:moveTo>
                  <a:lnTo>
                    <a:pt x="1378382" y="0"/>
                  </a:lnTo>
                  <a:cubicBezTo>
                    <a:pt x="1390915" y="0"/>
                    <a:pt x="1402673" y="6062"/>
                    <a:pt x="1409942" y="16272"/>
                  </a:cubicBezTo>
                  <a:cubicBezTo>
                    <a:pt x="1417211" y="26481"/>
                    <a:pt x="1419093" y="39576"/>
                    <a:pt x="1414992" y="51418"/>
                  </a:cubicBezTo>
                  <a:lnTo>
                    <a:pt x="1247398" y="535476"/>
                  </a:lnTo>
                  <a:cubicBezTo>
                    <a:pt x="1236742" y="566252"/>
                    <a:pt x="1207751" y="586894"/>
                    <a:pt x="1175182" y="586894"/>
                  </a:cubicBezTo>
                  <a:lnTo>
                    <a:pt x="40711" y="586894"/>
                  </a:lnTo>
                  <a:cubicBezTo>
                    <a:pt x="28178" y="586894"/>
                    <a:pt x="16420" y="580832"/>
                    <a:pt x="9151" y="570622"/>
                  </a:cubicBezTo>
                  <a:cubicBezTo>
                    <a:pt x="1882" y="560413"/>
                    <a:pt x="0" y="547318"/>
                    <a:pt x="4101" y="535476"/>
                  </a:cubicBezTo>
                  <a:lnTo>
                    <a:pt x="171695" y="51418"/>
                  </a:lnTo>
                  <a:cubicBezTo>
                    <a:pt x="182351" y="20642"/>
                    <a:pt x="211342" y="0"/>
                    <a:pt x="243911" y="0"/>
                  </a:cubicBezTo>
                  <a:close/>
                </a:path>
              </a:pathLst>
            </a:custGeom>
            <a:solidFill>
              <a:srgbClr val="E8E6E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1243297" cy="624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241186" y="4896576"/>
            <a:ext cx="2849680" cy="1389069"/>
            <a:chOff x="0" y="0"/>
            <a:chExt cx="1448567" cy="7061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1473" y="0"/>
              <a:ext cx="1425621" cy="706100"/>
            </a:xfrm>
            <a:custGeom>
              <a:avLst/>
              <a:gdLst/>
              <a:ahLst/>
              <a:cxnLst/>
              <a:rect r="r" b="b" t="t" l="l"/>
              <a:pathLst>
                <a:path h="706100" w="1425621">
                  <a:moveTo>
                    <a:pt x="1179559" y="0"/>
                  </a:moveTo>
                  <a:lnTo>
                    <a:pt x="42862" y="0"/>
                  </a:lnTo>
                  <a:cubicBezTo>
                    <a:pt x="30013" y="0"/>
                    <a:pt x="17911" y="6038"/>
                    <a:pt x="10183" y="16303"/>
                  </a:cubicBezTo>
                  <a:cubicBezTo>
                    <a:pt x="2455" y="26568"/>
                    <a:pt x="0" y="39868"/>
                    <a:pt x="3554" y="52216"/>
                  </a:cubicBezTo>
                  <a:lnTo>
                    <a:pt x="176700" y="653884"/>
                  </a:lnTo>
                  <a:cubicBezTo>
                    <a:pt x="185598" y="684804"/>
                    <a:pt x="213888" y="706100"/>
                    <a:pt x="246062" y="706100"/>
                  </a:cubicBezTo>
                  <a:lnTo>
                    <a:pt x="1382759" y="706100"/>
                  </a:lnTo>
                  <a:cubicBezTo>
                    <a:pt x="1395608" y="706100"/>
                    <a:pt x="1407710" y="700063"/>
                    <a:pt x="1415438" y="689797"/>
                  </a:cubicBezTo>
                  <a:cubicBezTo>
                    <a:pt x="1423166" y="679532"/>
                    <a:pt x="1425621" y="666232"/>
                    <a:pt x="1422068" y="653884"/>
                  </a:cubicBezTo>
                  <a:lnTo>
                    <a:pt x="1248921" y="52216"/>
                  </a:lnTo>
                  <a:cubicBezTo>
                    <a:pt x="1240023" y="21296"/>
                    <a:pt x="1211733" y="0"/>
                    <a:pt x="1179559" y="0"/>
                  </a:cubicBezTo>
                  <a:close/>
                </a:path>
              </a:pathLst>
            </a:custGeom>
            <a:solidFill>
              <a:srgbClr val="10A19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1245367" cy="744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735966" y="5468425"/>
            <a:ext cx="1249189" cy="1249189"/>
            <a:chOff x="0" y="0"/>
            <a:chExt cx="495300" cy="4953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E8E6E6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-2600780">
            <a:off x="12825142" y="6144623"/>
            <a:ext cx="7940294" cy="6282757"/>
          </a:xfrm>
          <a:custGeom>
            <a:avLst/>
            <a:gdLst/>
            <a:ahLst/>
            <a:cxnLst/>
            <a:rect r="r" b="b" t="t" l="l"/>
            <a:pathLst>
              <a:path h="6282757" w="7940294">
                <a:moveTo>
                  <a:pt x="0" y="0"/>
                </a:moveTo>
                <a:lnTo>
                  <a:pt x="7940293" y="0"/>
                </a:lnTo>
                <a:lnTo>
                  <a:pt x="7940293" y="6282758"/>
                </a:lnTo>
                <a:lnTo>
                  <a:pt x="0" y="6282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085926" y="5818385"/>
            <a:ext cx="549270" cy="549270"/>
          </a:xfrm>
          <a:custGeom>
            <a:avLst/>
            <a:gdLst/>
            <a:ahLst/>
            <a:cxnLst/>
            <a:rect r="r" b="b" t="t" l="l"/>
            <a:pathLst>
              <a:path h="549270" w="549270">
                <a:moveTo>
                  <a:pt x="0" y="0"/>
                </a:moveTo>
                <a:lnTo>
                  <a:pt x="549270" y="0"/>
                </a:lnTo>
                <a:lnTo>
                  <a:pt x="549270" y="549270"/>
                </a:lnTo>
                <a:lnTo>
                  <a:pt x="0" y="549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6" id="16"/>
          <p:cNvSpPr/>
          <p:nvPr/>
        </p:nvSpPr>
        <p:spPr>
          <a:xfrm rot="0">
            <a:off x="0" y="9586958"/>
            <a:ext cx="8029433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0">
            <a:off x="10259080" y="9586958"/>
            <a:ext cx="8028920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16780766" y="4204221"/>
            <a:ext cx="814153" cy="966832"/>
          </a:xfrm>
          <a:custGeom>
            <a:avLst/>
            <a:gdLst/>
            <a:ahLst/>
            <a:cxnLst/>
            <a:rect r="r" b="b" t="t" l="l"/>
            <a:pathLst>
              <a:path h="966832" w="814153">
                <a:moveTo>
                  <a:pt x="0" y="0"/>
                </a:moveTo>
                <a:lnTo>
                  <a:pt x="814153" y="0"/>
                </a:lnTo>
                <a:lnTo>
                  <a:pt x="814153" y="966832"/>
                </a:lnTo>
                <a:lnTo>
                  <a:pt x="0" y="9668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3080405" y="4322802"/>
            <a:ext cx="14944529" cy="3540436"/>
          </a:xfrm>
          <a:custGeom>
            <a:avLst/>
            <a:gdLst/>
            <a:ahLst/>
            <a:cxnLst/>
            <a:rect r="r" b="b" t="t" l="l"/>
            <a:pathLst>
              <a:path h="3540436" w="14944529">
                <a:moveTo>
                  <a:pt x="0" y="0"/>
                </a:moveTo>
                <a:lnTo>
                  <a:pt x="14944529" y="0"/>
                </a:lnTo>
                <a:lnTo>
                  <a:pt x="14944529" y="3540435"/>
                </a:lnTo>
                <a:lnTo>
                  <a:pt x="0" y="35404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7486" r="0" b="-4014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329614" y="347856"/>
            <a:ext cx="11628772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b="true" sz="4799" spc="201">
                <a:solidFill>
                  <a:srgbClr val="3B3B3B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การบันทึกรายการค้าในสมุดรายวันเฉพาะ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620450" y="9295861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12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494410" y="1355269"/>
            <a:ext cx="6809631" cy="60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1"/>
              </a:lnSpc>
              <a:spcBef>
                <a:spcPct val="0"/>
              </a:spcBef>
            </a:pPr>
            <a:r>
              <a:rPr lang="en-US" b="true" sz="3515" spc="112">
                <a:solidFill>
                  <a:srgbClr val="000000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สมุดรายวันส่งคืนสินค้าและส่วนลด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2252" y="2086042"/>
            <a:ext cx="7124010" cy="5591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82"/>
              </a:lnSpc>
              <a:spcBef>
                <a:spcPct val="0"/>
              </a:spcBef>
            </a:pP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    </a:t>
            </a: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ต่อไปนี้เป็นรายการเกี่ยวกับการส่งคืนสินค้าของร้านโสมนัส โดยมีรายการค้าดังนี้</a:t>
            </a:r>
          </a:p>
          <a:p>
            <a:pPr algn="l">
              <a:lnSpc>
                <a:spcPts val="3682"/>
              </a:lnSpc>
              <a:spcBef>
                <a:spcPct val="0"/>
              </a:spcBef>
            </a:pP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25X1</a:t>
            </a:r>
          </a:p>
          <a:p>
            <a:pPr algn="l">
              <a:lnSpc>
                <a:spcPts val="3682"/>
              </a:lnSpc>
              <a:spcBef>
                <a:spcPct val="0"/>
              </a:spcBef>
            </a:pP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มกราคม   7    ส่งคืนสินค้าที่ซื้อมาจากร้าน</a:t>
            </a:r>
            <a:r>
              <a:rPr lang="en-US" sz="2630" spc="84">
                <a:solidFill>
                  <a:srgbClr val="FF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สมพร</a:t>
            </a: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</a:t>
            </a:r>
          </a:p>
          <a:p>
            <a:pPr algn="l">
              <a:lnSpc>
                <a:spcPts val="3682"/>
              </a:lnSpc>
              <a:spcBef>
                <a:spcPct val="0"/>
              </a:spcBef>
            </a:pP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              จำนวน 3,000 บาท ภาษีมูลค่าเพิ่ม </a:t>
            </a:r>
          </a:p>
          <a:p>
            <a:pPr algn="l">
              <a:lnSpc>
                <a:spcPts val="3682"/>
              </a:lnSpc>
              <a:spcBef>
                <a:spcPct val="0"/>
              </a:spcBef>
            </a:pP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              7% ตามใบ debit note เลขที่ 21</a:t>
            </a:r>
          </a:p>
          <a:p>
            <a:pPr algn="l">
              <a:lnSpc>
                <a:spcPts val="3682"/>
              </a:lnSpc>
              <a:spcBef>
                <a:spcPct val="0"/>
              </a:spcBef>
            </a:pP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     10    ส่งคืนสินค้าที่ซื้อจากร้านรักนาย </a:t>
            </a:r>
          </a:p>
          <a:p>
            <a:pPr algn="l">
              <a:lnSpc>
                <a:spcPts val="3682"/>
              </a:lnSpc>
              <a:spcBef>
                <a:spcPct val="0"/>
              </a:spcBef>
            </a:pP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             จำนวน </a:t>
            </a:r>
            <a:r>
              <a:rPr lang="en-US" sz="2630" spc="84">
                <a:solidFill>
                  <a:srgbClr val="FF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2,500 บาท</a:t>
            </a: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ภาษีมูลค่าเพิ่ม         </a:t>
            </a:r>
          </a:p>
          <a:p>
            <a:pPr algn="l">
              <a:lnSpc>
                <a:spcPts val="3682"/>
              </a:lnSpc>
              <a:spcBef>
                <a:spcPct val="0"/>
              </a:spcBef>
            </a:pP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             7% ตามใบ debit note เลขที่ 29</a:t>
            </a:r>
          </a:p>
          <a:p>
            <a:pPr algn="l">
              <a:lnSpc>
                <a:spcPts val="3682"/>
              </a:lnSpc>
              <a:spcBef>
                <a:spcPct val="0"/>
              </a:spcBef>
            </a:pPr>
          </a:p>
          <a:p>
            <a:pPr algn="l">
              <a:lnSpc>
                <a:spcPts val="3682"/>
              </a:lnSpc>
              <a:spcBef>
                <a:spcPct val="0"/>
              </a:spcBef>
            </a:pPr>
          </a:p>
          <a:p>
            <a:pPr algn="l">
              <a:lnSpc>
                <a:spcPts val="3682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136790"/>
            <a:ext cx="2162838" cy="2057400"/>
          </a:xfrm>
          <a:custGeom>
            <a:avLst/>
            <a:gdLst/>
            <a:ahLst/>
            <a:cxnLst/>
            <a:rect r="r" b="b" t="t" l="l"/>
            <a:pathLst>
              <a:path h="2057400" w="2162838">
                <a:moveTo>
                  <a:pt x="0" y="0"/>
                </a:moveTo>
                <a:lnTo>
                  <a:pt x="2162838" y="0"/>
                </a:lnTo>
                <a:lnTo>
                  <a:pt x="216283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69604" y="6838359"/>
            <a:ext cx="8642001" cy="2217852"/>
            <a:chOff x="0" y="0"/>
            <a:chExt cx="11522668" cy="2957135"/>
          </a:xfrm>
        </p:grpSpPr>
        <p:sp>
          <p:nvSpPr>
            <p:cNvPr name="Freeform 5" id="5"/>
            <p:cNvSpPr/>
            <p:nvPr/>
          </p:nvSpPr>
          <p:spPr>
            <a:xfrm flipH="false" flipV="false" rot="5400000">
              <a:off x="3844579" y="678275"/>
              <a:ext cx="2251537" cy="894986"/>
            </a:xfrm>
            <a:custGeom>
              <a:avLst/>
              <a:gdLst/>
              <a:ahLst/>
              <a:cxnLst/>
              <a:rect r="r" b="b" t="t" l="l"/>
              <a:pathLst>
                <a:path h="894986" w="2251537">
                  <a:moveTo>
                    <a:pt x="0" y="0"/>
                  </a:moveTo>
                  <a:lnTo>
                    <a:pt x="2251536" y="0"/>
                  </a:lnTo>
                  <a:lnTo>
                    <a:pt x="2251536" y="894986"/>
                  </a:lnTo>
                  <a:lnTo>
                    <a:pt x="0" y="894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2419812"/>
              <a:ext cx="11522668" cy="5373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81"/>
                </a:lnSpc>
                <a:spcBef>
                  <a:spcPct val="0"/>
                </a:spcBef>
              </a:pPr>
              <a:r>
                <a:rPr lang="en-US" b="true" sz="2415" spc="77">
                  <a:solidFill>
                    <a:srgbClr val="000000"/>
                  </a:solidFill>
                  <a:latin typeface="Helvetica Thai Bold"/>
                  <a:ea typeface="Helvetica Thai Bold"/>
                  <a:cs typeface="Helvetica Thai Bold"/>
                  <a:sym typeface="Helvetica Thai Bold"/>
                </a:rPr>
                <a:t> ผ่านรายการข้างต้นไปยังบัญชีแยกประเภทย่อยเจ้าหนี้รายตัว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6884404" y="1165490"/>
            <a:ext cx="11403596" cy="5584756"/>
          </a:xfrm>
          <a:custGeom>
            <a:avLst/>
            <a:gdLst/>
            <a:ahLst/>
            <a:cxnLst/>
            <a:rect r="r" b="b" t="t" l="l"/>
            <a:pathLst>
              <a:path h="5584756" w="11403596">
                <a:moveTo>
                  <a:pt x="0" y="0"/>
                </a:moveTo>
                <a:lnTo>
                  <a:pt x="11403596" y="0"/>
                </a:lnTo>
                <a:lnTo>
                  <a:pt x="11403596" y="5584756"/>
                </a:lnTo>
                <a:lnTo>
                  <a:pt x="0" y="55847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195" t="-6160" r="-2681" b="-2145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620450" y="9295861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36790"/>
            <a:ext cx="2162838" cy="2057400"/>
          </a:xfrm>
          <a:custGeom>
            <a:avLst/>
            <a:gdLst/>
            <a:ahLst/>
            <a:cxnLst/>
            <a:rect r="r" b="b" t="t" l="l"/>
            <a:pathLst>
              <a:path h="2057400" w="2162838">
                <a:moveTo>
                  <a:pt x="0" y="0"/>
                </a:moveTo>
                <a:lnTo>
                  <a:pt x="2162838" y="0"/>
                </a:lnTo>
                <a:lnTo>
                  <a:pt x="216283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11011" y="5333011"/>
            <a:ext cx="2608255" cy="1036781"/>
          </a:xfrm>
          <a:custGeom>
            <a:avLst/>
            <a:gdLst/>
            <a:ahLst/>
            <a:cxnLst/>
            <a:rect r="r" b="b" t="t" l="l"/>
            <a:pathLst>
              <a:path h="1036781" w="2608255">
                <a:moveTo>
                  <a:pt x="0" y="0"/>
                </a:moveTo>
                <a:lnTo>
                  <a:pt x="2608254" y="0"/>
                </a:lnTo>
                <a:lnTo>
                  <a:pt x="2608254" y="1036781"/>
                </a:lnTo>
                <a:lnTo>
                  <a:pt x="0" y="1036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73550" y="2194190"/>
            <a:ext cx="5281671" cy="2525283"/>
          </a:xfrm>
          <a:custGeom>
            <a:avLst/>
            <a:gdLst/>
            <a:ahLst/>
            <a:cxnLst/>
            <a:rect r="r" b="b" t="t" l="l"/>
            <a:pathLst>
              <a:path h="2525283" w="5281671">
                <a:moveTo>
                  <a:pt x="0" y="0"/>
                </a:moveTo>
                <a:lnTo>
                  <a:pt x="5281672" y="0"/>
                </a:lnTo>
                <a:lnTo>
                  <a:pt x="5281672" y="2525283"/>
                </a:lnTo>
                <a:lnTo>
                  <a:pt x="0" y="25252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3017" r="0" b="-387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831798" y="1467528"/>
            <a:ext cx="11965670" cy="6876508"/>
          </a:xfrm>
          <a:custGeom>
            <a:avLst/>
            <a:gdLst/>
            <a:ahLst/>
            <a:cxnLst/>
            <a:rect r="r" b="b" t="t" l="l"/>
            <a:pathLst>
              <a:path h="6876508" w="11965670">
                <a:moveTo>
                  <a:pt x="0" y="0"/>
                </a:moveTo>
                <a:lnTo>
                  <a:pt x="11965670" y="0"/>
                </a:lnTo>
                <a:lnTo>
                  <a:pt x="11965670" y="6876508"/>
                </a:lnTo>
                <a:lnTo>
                  <a:pt x="0" y="68765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851957" y="9574457"/>
            <a:ext cx="2436043" cy="712543"/>
          </a:xfrm>
          <a:custGeom>
            <a:avLst/>
            <a:gdLst/>
            <a:ahLst/>
            <a:cxnLst/>
            <a:rect r="r" b="b" t="t" l="l"/>
            <a:pathLst>
              <a:path h="712543" w="2436043">
                <a:moveTo>
                  <a:pt x="0" y="0"/>
                </a:moveTo>
                <a:lnTo>
                  <a:pt x="2436043" y="0"/>
                </a:lnTo>
                <a:lnTo>
                  <a:pt x="2436043" y="712543"/>
                </a:lnTo>
                <a:lnTo>
                  <a:pt x="0" y="7125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620450" y="9295861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36790"/>
            <a:ext cx="2162838" cy="2057400"/>
          </a:xfrm>
          <a:custGeom>
            <a:avLst/>
            <a:gdLst/>
            <a:ahLst/>
            <a:cxnLst/>
            <a:rect r="r" b="b" t="t" l="l"/>
            <a:pathLst>
              <a:path h="2057400" w="2162838">
                <a:moveTo>
                  <a:pt x="0" y="0"/>
                </a:moveTo>
                <a:lnTo>
                  <a:pt x="2162838" y="0"/>
                </a:lnTo>
                <a:lnTo>
                  <a:pt x="216283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350132" y="5475146"/>
            <a:ext cx="2608255" cy="1036781"/>
          </a:xfrm>
          <a:custGeom>
            <a:avLst/>
            <a:gdLst/>
            <a:ahLst/>
            <a:cxnLst/>
            <a:rect r="r" b="b" t="t" l="l"/>
            <a:pathLst>
              <a:path h="1036781" w="2608255">
                <a:moveTo>
                  <a:pt x="0" y="0"/>
                </a:moveTo>
                <a:lnTo>
                  <a:pt x="2608255" y="0"/>
                </a:lnTo>
                <a:lnTo>
                  <a:pt x="2608255" y="1036782"/>
                </a:lnTo>
                <a:lnTo>
                  <a:pt x="0" y="1036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960547" y="231266"/>
            <a:ext cx="10650382" cy="9027034"/>
          </a:xfrm>
          <a:custGeom>
            <a:avLst/>
            <a:gdLst/>
            <a:ahLst/>
            <a:cxnLst/>
            <a:rect r="r" b="b" t="t" l="l"/>
            <a:pathLst>
              <a:path h="9027034" w="10650382">
                <a:moveTo>
                  <a:pt x="0" y="0"/>
                </a:moveTo>
                <a:lnTo>
                  <a:pt x="10650383" y="0"/>
                </a:lnTo>
                <a:lnTo>
                  <a:pt x="10650383" y="9027034"/>
                </a:lnTo>
                <a:lnTo>
                  <a:pt x="0" y="90270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620450" y="9295861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15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1862" y="2194190"/>
            <a:ext cx="6516541" cy="3191387"/>
          </a:xfrm>
          <a:custGeom>
            <a:avLst/>
            <a:gdLst/>
            <a:ahLst/>
            <a:cxnLst/>
            <a:rect r="r" b="b" t="t" l="l"/>
            <a:pathLst>
              <a:path h="3191387" w="6516541">
                <a:moveTo>
                  <a:pt x="0" y="0"/>
                </a:moveTo>
                <a:lnTo>
                  <a:pt x="6516540" y="0"/>
                </a:lnTo>
                <a:lnTo>
                  <a:pt x="6516540" y="3191387"/>
                </a:lnTo>
                <a:lnTo>
                  <a:pt x="0" y="31913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195" t="-6160" r="-2681" b="-2145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480096" y="4183137"/>
            <a:ext cx="2063916" cy="1154562"/>
            <a:chOff x="0" y="0"/>
            <a:chExt cx="1049143" cy="5868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8892" y="0"/>
              <a:ext cx="1011359" cy="586894"/>
            </a:xfrm>
            <a:custGeom>
              <a:avLst/>
              <a:gdLst/>
              <a:ahLst/>
              <a:cxnLst/>
              <a:rect r="r" b="b" t="t" l="l"/>
              <a:pathLst>
                <a:path h="586894" w="1011359">
                  <a:moveTo>
                    <a:pt x="259330" y="0"/>
                  </a:moveTo>
                  <a:lnTo>
                    <a:pt x="955229" y="0"/>
                  </a:lnTo>
                  <a:cubicBezTo>
                    <a:pt x="972508" y="0"/>
                    <a:pt x="988720" y="8358"/>
                    <a:pt x="998742" y="22434"/>
                  </a:cubicBezTo>
                  <a:cubicBezTo>
                    <a:pt x="1008764" y="36510"/>
                    <a:pt x="1011359" y="54564"/>
                    <a:pt x="1005705" y="70893"/>
                  </a:cubicBezTo>
                  <a:lnTo>
                    <a:pt x="851596" y="516001"/>
                  </a:lnTo>
                  <a:cubicBezTo>
                    <a:pt x="836904" y="558435"/>
                    <a:pt x="796934" y="586894"/>
                    <a:pt x="752029" y="586894"/>
                  </a:cubicBezTo>
                  <a:lnTo>
                    <a:pt x="56130" y="586894"/>
                  </a:lnTo>
                  <a:cubicBezTo>
                    <a:pt x="38850" y="586894"/>
                    <a:pt x="22638" y="578536"/>
                    <a:pt x="12616" y="564460"/>
                  </a:cubicBezTo>
                  <a:cubicBezTo>
                    <a:pt x="2594" y="550384"/>
                    <a:pt x="0" y="532330"/>
                    <a:pt x="5653" y="516001"/>
                  </a:cubicBezTo>
                  <a:lnTo>
                    <a:pt x="159763" y="70893"/>
                  </a:lnTo>
                  <a:cubicBezTo>
                    <a:pt x="174454" y="28459"/>
                    <a:pt x="214425" y="0"/>
                    <a:pt x="2593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01600" y="-38100"/>
              <a:ext cx="845943" cy="624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-6179" y="4650567"/>
            <a:ext cx="2845608" cy="1154562"/>
            <a:chOff x="0" y="0"/>
            <a:chExt cx="1446497" cy="5868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3702" y="0"/>
              <a:ext cx="1419093" cy="586894"/>
            </a:xfrm>
            <a:custGeom>
              <a:avLst/>
              <a:gdLst/>
              <a:ahLst/>
              <a:cxnLst/>
              <a:rect r="r" b="b" t="t" l="l"/>
              <a:pathLst>
                <a:path h="586894" w="1419093">
                  <a:moveTo>
                    <a:pt x="243911" y="0"/>
                  </a:moveTo>
                  <a:lnTo>
                    <a:pt x="1378382" y="0"/>
                  </a:lnTo>
                  <a:cubicBezTo>
                    <a:pt x="1390915" y="0"/>
                    <a:pt x="1402673" y="6062"/>
                    <a:pt x="1409942" y="16272"/>
                  </a:cubicBezTo>
                  <a:cubicBezTo>
                    <a:pt x="1417211" y="26481"/>
                    <a:pt x="1419093" y="39576"/>
                    <a:pt x="1414992" y="51418"/>
                  </a:cubicBezTo>
                  <a:lnTo>
                    <a:pt x="1247398" y="535476"/>
                  </a:lnTo>
                  <a:cubicBezTo>
                    <a:pt x="1236742" y="566252"/>
                    <a:pt x="1207751" y="586894"/>
                    <a:pt x="1175182" y="586894"/>
                  </a:cubicBezTo>
                  <a:lnTo>
                    <a:pt x="40711" y="586894"/>
                  </a:lnTo>
                  <a:cubicBezTo>
                    <a:pt x="28178" y="586894"/>
                    <a:pt x="16420" y="580832"/>
                    <a:pt x="9151" y="570622"/>
                  </a:cubicBezTo>
                  <a:cubicBezTo>
                    <a:pt x="1882" y="560413"/>
                    <a:pt x="0" y="547318"/>
                    <a:pt x="4101" y="535476"/>
                  </a:cubicBezTo>
                  <a:lnTo>
                    <a:pt x="171695" y="51418"/>
                  </a:lnTo>
                  <a:cubicBezTo>
                    <a:pt x="182351" y="20642"/>
                    <a:pt x="211342" y="0"/>
                    <a:pt x="243911" y="0"/>
                  </a:cubicBezTo>
                  <a:close/>
                </a:path>
              </a:pathLst>
            </a:custGeom>
            <a:solidFill>
              <a:srgbClr val="E8E6E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1243297" cy="624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241186" y="4896576"/>
            <a:ext cx="2849680" cy="1389069"/>
            <a:chOff x="0" y="0"/>
            <a:chExt cx="1448567" cy="7061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1473" y="0"/>
              <a:ext cx="1425621" cy="706100"/>
            </a:xfrm>
            <a:custGeom>
              <a:avLst/>
              <a:gdLst/>
              <a:ahLst/>
              <a:cxnLst/>
              <a:rect r="r" b="b" t="t" l="l"/>
              <a:pathLst>
                <a:path h="706100" w="1425621">
                  <a:moveTo>
                    <a:pt x="1179559" y="0"/>
                  </a:moveTo>
                  <a:lnTo>
                    <a:pt x="42862" y="0"/>
                  </a:lnTo>
                  <a:cubicBezTo>
                    <a:pt x="30013" y="0"/>
                    <a:pt x="17911" y="6038"/>
                    <a:pt x="10183" y="16303"/>
                  </a:cubicBezTo>
                  <a:cubicBezTo>
                    <a:pt x="2455" y="26568"/>
                    <a:pt x="0" y="39868"/>
                    <a:pt x="3554" y="52216"/>
                  </a:cubicBezTo>
                  <a:lnTo>
                    <a:pt x="176700" y="653884"/>
                  </a:lnTo>
                  <a:cubicBezTo>
                    <a:pt x="185598" y="684804"/>
                    <a:pt x="213888" y="706100"/>
                    <a:pt x="246062" y="706100"/>
                  </a:cubicBezTo>
                  <a:lnTo>
                    <a:pt x="1382759" y="706100"/>
                  </a:lnTo>
                  <a:cubicBezTo>
                    <a:pt x="1395608" y="706100"/>
                    <a:pt x="1407710" y="700063"/>
                    <a:pt x="1415438" y="689797"/>
                  </a:cubicBezTo>
                  <a:cubicBezTo>
                    <a:pt x="1423166" y="679532"/>
                    <a:pt x="1425621" y="666232"/>
                    <a:pt x="1422068" y="653884"/>
                  </a:cubicBezTo>
                  <a:lnTo>
                    <a:pt x="1248921" y="52216"/>
                  </a:lnTo>
                  <a:cubicBezTo>
                    <a:pt x="1240023" y="21296"/>
                    <a:pt x="1211733" y="0"/>
                    <a:pt x="1179559" y="0"/>
                  </a:cubicBezTo>
                  <a:close/>
                </a:path>
              </a:pathLst>
            </a:custGeom>
            <a:solidFill>
              <a:srgbClr val="10A19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1245367" cy="744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735966" y="5468425"/>
            <a:ext cx="1249189" cy="1249189"/>
            <a:chOff x="0" y="0"/>
            <a:chExt cx="495300" cy="4953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E8E6E6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-2600780">
            <a:off x="12825142" y="6144623"/>
            <a:ext cx="7940294" cy="6282757"/>
          </a:xfrm>
          <a:custGeom>
            <a:avLst/>
            <a:gdLst/>
            <a:ahLst/>
            <a:cxnLst/>
            <a:rect r="r" b="b" t="t" l="l"/>
            <a:pathLst>
              <a:path h="6282757" w="7940294">
                <a:moveTo>
                  <a:pt x="0" y="0"/>
                </a:moveTo>
                <a:lnTo>
                  <a:pt x="7940293" y="0"/>
                </a:lnTo>
                <a:lnTo>
                  <a:pt x="7940293" y="6282758"/>
                </a:lnTo>
                <a:lnTo>
                  <a:pt x="0" y="6282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085926" y="5818385"/>
            <a:ext cx="549270" cy="549270"/>
          </a:xfrm>
          <a:custGeom>
            <a:avLst/>
            <a:gdLst/>
            <a:ahLst/>
            <a:cxnLst/>
            <a:rect r="r" b="b" t="t" l="l"/>
            <a:pathLst>
              <a:path h="549270" w="549270">
                <a:moveTo>
                  <a:pt x="0" y="0"/>
                </a:moveTo>
                <a:lnTo>
                  <a:pt x="549270" y="0"/>
                </a:lnTo>
                <a:lnTo>
                  <a:pt x="549270" y="549270"/>
                </a:lnTo>
                <a:lnTo>
                  <a:pt x="0" y="549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6" id="16"/>
          <p:cNvSpPr/>
          <p:nvPr/>
        </p:nvSpPr>
        <p:spPr>
          <a:xfrm rot="0">
            <a:off x="0" y="9586958"/>
            <a:ext cx="8029433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0">
            <a:off x="10259080" y="9586958"/>
            <a:ext cx="8028920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16780766" y="4204221"/>
            <a:ext cx="814153" cy="966832"/>
          </a:xfrm>
          <a:custGeom>
            <a:avLst/>
            <a:gdLst/>
            <a:ahLst/>
            <a:cxnLst/>
            <a:rect r="r" b="b" t="t" l="l"/>
            <a:pathLst>
              <a:path h="966832" w="814153">
                <a:moveTo>
                  <a:pt x="0" y="0"/>
                </a:moveTo>
                <a:lnTo>
                  <a:pt x="814153" y="0"/>
                </a:lnTo>
                <a:lnTo>
                  <a:pt x="814153" y="966832"/>
                </a:lnTo>
                <a:lnTo>
                  <a:pt x="0" y="9668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985155" y="4166270"/>
            <a:ext cx="14834805" cy="3595852"/>
          </a:xfrm>
          <a:custGeom>
            <a:avLst/>
            <a:gdLst/>
            <a:ahLst/>
            <a:cxnLst/>
            <a:rect r="r" b="b" t="t" l="l"/>
            <a:pathLst>
              <a:path h="3595852" w="14834805">
                <a:moveTo>
                  <a:pt x="0" y="0"/>
                </a:moveTo>
                <a:lnTo>
                  <a:pt x="14834806" y="0"/>
                </a:lnTo>
                <a:lnTo>
                  <a:pt x="14834806" y="3595852"/>
                </a:lnTo>
                <a:lnTo>
                  <a:pt x="0" y="35958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64" t="-5540" r="-718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329614" y="347856"/>
            <a:ext cx="11628772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b="true" sz="4799" spc="201">
                <a:solidFill>
                  <a:srgbClr val="3B3B3B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การบันทึกรายการค้าในสมุดรายวันเฉพาะ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620450" y="9295861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16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349850" y="1355269"/>
            <a:ext cx="3098750" cy="60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1"/>
              </a:lnSpc>
              <a:spcBef>
                <a:spcPct val="0"/>
              </a:spcBef>
            </a:pPr>
            <a:r>
              <a:rPr lang="en-US" b="true" sz="3515" spc="112">
                <a:solidFill>
                  <a:srgbClr val="000000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สมุดรายวันขาย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00780">
            <a:off x="12825142" y="6144623"/>
            <a:ext cx="7940294" cy="6282757"/>
          </a:xfrm>
          <a:custGeom>
            <a:avLst/>
            <a:gdLst/>
            <a:ahLst/>
            <a:cxnLst/>
            <a:rect r="r" b="b" t="t" l="l"/>
            <a:pathLst>
              <a:path h="6282757" w="7940294">
                <a:moveTo>
                  <a:pt x="0" y="0"/>
                </a:moveTo>
                <a:lnTo>
                  <a:pt x="7940293" y="0"/>
                </a:lnTo>
                <a:lnTo>
                  <a:pt x="7940293" y="6282758"/>
                </a:lnTo>
                <a:lnTo>
                  <a:pt x="0" y="6282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85926" y="5818385"/>
            <a:ext cx="549270" cy="549270"/>
          </a:xfrm>
          <a:custGeom>
            <a:avLst/>
            <a:gdLst/>
            <a:ahLst/>
            <a:cxnLst/>
            <a:rect r="r" b="b" t="t" l="l"/>
            <a:pathLst>
              <a:path h="549270" w="549270">
                <a:moveTo>
                  <a:pt x="0" y="0"/>
                </a:moveTo>
                <a:lnTo>
                  <a:pt x="549270" y="0"/>
                </a:lnTo>
                <a:lnTo>
                  <a:pt x="549270" y="549270"/>
                </a:lnTo>
                <a:lnTo>
                  <a:pt x="0" y="549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0">
            <a:off x="0" y="9586958"/>
            <a:ext cx="8029433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0">
            <a:off x="10259080" y="9586958"/>
            <a:ext cx="8028920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6780766" y="4204221"/>
            <a:ext cx="814153" cy="966832"/>
          </a:xfrm>
          <a:custGeom>
            <a:avLst/>
            <a:gdLst/>
            <a:ahLst/>
            <a:cxnLst/>
            <a:rect r="r" b="b" t="t" l="l"/>
            <a:pathLst>
              <a:path h="966832" w="814153">
                <a:moveTo>
                  <a:pt x="0" y="0"/>
                </a:moveTo>
                <a:lnTo>
                  <a:pt x="814153" y="0"/>
                </a:lnTo>
                <a:lnTo>
                  <a:pt x="814153" y="966832"/>
                </a:lnTo>
                <a:lnTo>
                  <a:pt x="0" y="9668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613370" y="2190056"/>
            <a:ext cx="14574472" cy="7415953"/>
          </a:xfrm>
          <a:custGeom>
            <a:avLst/>
            <a:gdLst/>
            <a:ahLst/>
            <a:cxnLst/>
            <a:rect r="r" b="b" t="t" l="l"/>
            <a:pathLst>
              <a:path h="7415953" w="14574472">
                <a:moveTo>
                  <a:pt x="0" y="0"/>
                </a:moveTo>
                <a:lnTo>
                  <a:pt x="14574472" y="0"/>
                </a:lnTo>
                <a:lnTo>
                  <a:pt x="14574472" y="7415952"/>
                </a:lnTo>
                <a:lnTo>
                  <a:pt x="0" y="74159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62" t="-298" r="0" b="-298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635196" y="562718"/>
            <a:ext cx="12854690" cy="122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b="true" sz="3500" spc="147">
                <a:solidFill>
                  <a:srgbClr val="3B3B3B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ขั้นตอนการบันทึกบัญชีในสมุดรายวันขายและผ่านรายการไปยังสมุดบัญชีแยกประเภทย่อยและสมุดบัญชีแยกประเภททั่วไป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20450" y="9295861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2252" y="2086042"/>
            <a:ext cx="7124010" cy="6057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82"/>
              </a:lnSpc>
            </a:pP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   ต่อไปนี้เป็นรายการค้าที่เกี่ยวกับการขายสินค้าของร้านโสมนัส ระหว่างเดือนมกราคม 25X1</a:t>
            </a:r>
          </a:p>
          <a:p>
            <a:pPr algn="l">
              <a:lnSpc>
                <a:spcPts val="3682"/>
              </a:lnSpc>
            </a:pP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25X1 มกราคม     </a:t>
            </a:r>
          </a:p>
          <a:p>
            <a:pPr algn="l">
              <a:lnSpc>
                <a:spcPts val="3682"/>
              </a:lnSpc>
            </a:pP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     6  ขายสินค้าเป็นเงินเชื่อให้ร้านหวานใจ จำนวน 40,000 บาท ภาษีมูลค่าเพิ่ม 7%  ตามใบกำกับสินค้าเลขที่ 111 เงื่อนไขการชำระเงิน 2/10, n/30</a:t>
            </a:r>
          </a:p>
          <a:p>
            <a:pPr algn="l">
              <a:lnSpc>
                <a:spcPts val="3682"/>
              </a:lnSpc>
            </a:pP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    12  ขายสินค้าเป็นเงินเชื่อให้ร้านสุขใจ จำนวน 30,000 บาท ภาษีมูลค่าเพิ่ม 7% ตามใบกำกับสินค้าเลขที่ 112 เงื่อนไขการชำระเงิน 2/10, n/60</a:t>
            </a:r>
          </a:p>
          <a:p>
            <a:pPr algn="l">
              <a:lnSpc>
                <a:spcPts val="3682"/>
              </a:lnSpc>
              <a:spcBef>
                <a:spcPct val="0"/>
              </a:spcBef>
            </a:pPr>
          </a:p>
          <a:p>
            <a:pPr algn="l">
              <a:lnSpc>
                <a:spcPts val="3682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136790"/>
            <a:ext cx="2162838" cy="2057400"/>
          </a:xfrm>
          <a:custGeom>
            <a:avLst/>
            <a:gdLst/>
            <a:ahLst/>
            <a:cxnLst/>
            <a:rect r="r" b="b" t="t" l="l"/>
            <a:pathLst>
              <a:path h="2057400" w="2162838">
                <a:moveTo>
                  <a:pt x="0" y="0"/>
                </a:moveTo>
                <a:lnTo>
                  <a:pt x="2162838" y="0"/>
                </a:lnTo>
                <a:lnTo>
                  <a:pt x="216283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51838" y="6625156"/>
            <a:ext cx="8642001" cy="2217852"/>
            <a:chOff x="0" y="0"/>
            <a:chExt cx="11522668" cy="2957135"/>
          </a:xfrm>
        </p:grpSpPr>
        <p:sp>
          <p:nvSpPr>
            <p:cNvPr name="Freeform 5" id="5"/>
            <p:cNvSpPr/>
            <p:nvPr/>
          </p:nvSpPr>
          <p:spPr>
            <a:xfrm flipH="false" flipV="false" rot="5400000">
              <a:off x="3844579" y="678275"/>
              <a:ext cx="2251537" cy="894986"/>
            </a:xfrm>
            <a:custGeom>
              <a:avLst/>
              <a:gdLst/>
              <a:ahLst/>
              <a:cxnLst/>
              <a:rect r="r" b="b" t="t" l="l"/>
              <a:pathLst>
                <a:path h="894986" w="2251537">
                  <a:moveTo>
                    <a:pt x="0" y="0"/>
                  </a:moveTo>
                  <a:lnTo>
                    <a:pt x="2251536" y="0"/>
                  </a:lnTo>
                  <a:lnTo>
                    <a:pt x="2251536" y="894986"/>
                  </a:lnTo>
                  <a:lnTo>
                    <a:pt x="0" y="894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2419812"/>
              <a:ext cx="11522668" cy="5373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81"/>
                </a:lnSpc>
                <a:spcBef>
                  <a:spcPct val="0"/>
                </a:spcBef>
              </a:pPr>
              <a:r>
                <a:rPr lang="en-US" b="true" sz="2415" spc="77">
                  <a:solidFill>
                    <a:srgbClr val="000000"/>
                  </a:solidFill>
                  <a:latin typeface="Helvetica Thai Bold"/>
                  <a:ea typeface="Helvetica Thai Bold"/>
                  <a:cs typeface="Helvetica Thai Bold"/>
                  <a:sym typeface="Helvetica Thai Bold"/>
                </a:rPr>
                <a:t> ผ่านรายการข้างต้นไปยังบัญชีแยกประเภทย่อยลูกหนี้รายตัว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169692" y="2373175"/>
            <a:ext cx="10929838" cy="3835432"/>
          </a:xfrm>
          <a:custGeom>
            <a:avLst/>
            <a:gdLst/>
            <a:ahLst/>
            <a:cxnLst/>
            <a:rect r="r" b="b" t="t" l="l"/>
            <a:pathLst>
              <a:path h="3835432" w="10929838">
                <a:moveTo>
                  <a:pt x="0" y="0"/>
                </a:moveTo>
                <a:lnTo>
                  <a:pt x="10929838" y="0"/>
                </a:lnTo>
                <a:lnTo>
                  <a:pt x="10929838" y="3835432"/>
                </a:lnTo>
                <a:lnTo>
                  <a:pt x="0" y="38354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44" t="0" r="-1232" b="-2194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620450" y="9295861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36790"/>
            <a:ext cx="2162838" cy="2057400"/>
          </a:xfrm>
          <a:custGeom>
            <a:avLst/>
            <a:gdLst/>
            <a:ahLst/>
            <a:cxnLst/>
            <a:rect r="r" b="b" t="t" l="l"/>
            <a:pathLst>
              <a:path h="2057400" w="2162838">
                <a:moveTo>
                  <a:pt x="0" y="0"/>
                </a:moveTo>
                <a:lnTo>
                  <a:pt x="2162838" y="0"/>
                </a:lnTo>
                <a:lnTo>
                  <a:pt x="216283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1361">
            <a:off x="1474606" y="4495337"/>
            <a:ext cx="2493063" cy="990992"/>
          </a:xfrm>
          <a:custGeom>
            <a:avLst/>
            <a:gdLst/>
            <a:ahLst/>
            <a:cxnLst/>
            <a:rect r="r" b="b" t="t" l="l"/>
            <a:pathLst>
              <a:path h="990992" w="2493063">
                <a:moveTo>
                  <a:pt x="0" y="0"/>
                </a:moveTo>
                <a:lnTo>
                  <a:pt x="2493062" y="0"/>
                </a:lnTo>
                <a:lnTo>
                  <a:pt x="2493062" y="990992"/>
                </a:lnTo>
                <a:lnTo>
                  <a:pt x="0" y="9909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851957" y="9574457"/>
            <a:ext cx="2436043" cy="712543"/>
          </a:xfrm>
          <a:custGeom>
            <a:avLst/>
            <a:gdLst/>
            <a:ahLst/>
            <a:cxnLst/>
            <a:rect r="r" b="b" t="t" l="l"/>
            <a:pathLst>
              <a:path h="712543" w="2436043">
                <a:moveTo>
                  <a:pt x="0" y="0"/>
                </a:moveTo>
                <a:lnTo>
                  <a:pt x="2436043" y="0"/>
                </a:lnTo>
                <a:lnTo>
                  <a:pt x="2436043" y="712543"/>
                </a:lnTo>
                <a:lnTo>
                  <a:pt x="0" y="7125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945978" y="538764"/>
            <a:ext cx="13342022" cy="8301493"/>
          </a:xfrm>
          <a:custGeom>
            <a:avLst/>
            <a:gdLst/>
            <a:ahLst/>
            <a:cxnLst/>
            <a:rect r="r" b="b" t="t" l="l"/>
            <a:pathLst>
              <a:path h="8301493" w="13342022">
                <a:moveTo>
                  <a:pt x="0" y="0"/>
                </a:moveTo>
                <a:lnTo>
                  <a:pt x="13342022" y="0"/>
                </a:lnTo>
                <a:lnTo>
                  <a:pt x="13342022" y="8301493"/>
                </a:lnTo>
                <a:lnTo>
                  <a:pt x="0" y="83014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769" t="-309" r="-1346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5802" y="2531452"/>
            <a:ext cx="4953570" cy="1738276"/>
          </a:xfrm>
          <a:custGeom>
            <a:avLst/>
            <a:gdLst/>
            <a:ahLst/>
            <a:cxnLst/>
            <a:rect r="r" b="b" t="t" l="l"/>
            <a:pathLst>
              <a:path h="1738276" w="4953570">
                <a:moveTo>
                  <a:pt x="0" y="0"/>
                </a:moveTo>
                <a:lnTo>
                  <a:pt x="4953570" y="0"/>
                </a:lnTo>
                <a:lnTo>
                  <a:pt x="4953570" y="1738276"/>
                </a:lnTo>
                <a:lnTo>
                  <a:pt x="0" y="17382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344" t="0" r="-1232" b="-2194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96808" y="5721646"/>
            <a:ext cx="3657451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b="true" sz="2199" spc="70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ผ่าน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b="true" sz="2199" spc="70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บัญชีแยกประเภทย่อยลูกหนี้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620450" y="9295861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48421" y="1252035"/>
            <a:ext cx="7433482" cy="8229600"/>
          </a:xfrm>
          <a:custGeom>
            <a:avLst/>
            <a:gdLst/>
            <a:ahLst/>
            <a:cxnLst/>
            <a:rect r="r" b="b" t="t" l="l"/>
            <a:pathLst>
              <a:path h="8229600" w="7433482">
                <a:moveTo>
                  <a:pt x="0" y="0"/>
                </a:moveTo>
                <a:lnTo>
                  <a:pt x="7433482" y="0"/>
                </a:lnTo>
                <a:lnTo>
                  <a:pt x="74334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015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7661" y="785542"/>
            <a:ext cx="9852940" cy="3048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055"/>
              </a:lnSpc>
              <a:spcBef>
                <a:spcPct val="0"/>
              </a:spcBef>
            </a:pPr>
            <a:r>
              <a:rPr lang="en-US" b="true" sz="10046">
                <a:solidFill>
                  <a:srgbClr val="000000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ความหมายของสมุดรายวันเฉพาะ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4997591"/>
            <a:ext cx="10301106" cy="3633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29"/>
              </a:lnSpc>
              <a:spcBef>
                <a:spcPct val="0"/>
              </a:spcBef>
            </a:pPr>
            <a:r>
              <a:rPr lang="en-US" sz="3886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เป็นสมุดที่ใช้บันทึกรายการค้าที่เกิดขึ้นบ่อยๆ และมีจำนวนรายการมากทั้งนี้เพื่อให้เกิดการลดเวลาในการบันทึกบัญชี และช่วยลดข้อผิดพลาดจากการบันทึกรายการทางบัญชี หรือสามารถค้นหาข้อผิดพลาดจากการบันทึกรายการบัญชีที่เกิดขึ้นได้อย่างรวดเร็ว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620450" y="9286336"/>
            <a:ext cx="1047614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02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36790"/>
            <a:ext cx="2162838" cy="2057400"/>
          </a:xfrm>
          <a:custGeom>
            <a:avLst/>
            <a:gdLst/>
            <a:ahLst/>
            <a:cxnLst/>
            <a:rect r="r" b="b" t="t" l="l"/>
            <a:pathLst>
              <a:path h="2057400" w="2162838">
                <a:moveTo>
                  <a:pt x="0" y="0"/>
                </a:moveTo>
                <a:lnTo>
                  <a:pt x="2162838" y="0"/>
                </a:lnTo>
                <a:lnTo>
                  <a:pt x="216283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1361">
            <a:off x="2736058" y="6039847"/>
            <a:ext cx="2493063" cy="990992"/>
          </a:xfrm>
          <a:custGeom>
            <a:avLst/>
            <a:gdLst/>
            <a:ahLst/>
            <a:cxnLst/>
            <a:rect r="r" b="b" t="t" l="l"/>
            <a:pathLst>
              <a:path h="990992" w="2493063">
                <a:moveTo>
                  <a:pt x="0" y="0"/>
                </a:moveTo>
                <a:lnTo>
                  <a:pt x="2493062" y="0"/>
                </a:lnTo>
                <a:lnTo>
                  <a:pt x="2493062" y="990992"/>
                </a:lnTo>
                <a:lnTo>
                  <a:pt x="0" y="9909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637514" y="3422844"/>
            <a:ext cx="11465286" cy="6675022"/>
          </a:xfrm>
          <a:custGeom>
            <a:avLst/>
            <a:gdLst/>
            <a:ahLst/>
            <a:cxnLst/>
            <a:rect r="r" b="b" t="t" l="l"/>
            <a:pathLst>
              <a:path h="6675022" w="11465286">
                <a:moveTo>
                  <a:pt x="0" y="0"/>
                </a:moveTo>
                <a:lnTo>
                  <a:pt x="11465286" y="0"/>
                </a:lnTo>
                <a:lnTo>
                  <a:pt x="11465286" y="6675022"/>
                </a:lnTo>
                <a:lnTo>
                  <a:pt x="0" y="66750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64" t="-51475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637514" y="301250"/>
            <a:ext cx="11465286" cy="3278338"/>
          </a:xfrm>
          <a:custGeom>
            <a:avLst/>
            <a:gdLst/>
            <a:ahLst/>
            <a:cxnLst/>
            <a:rect r="r" b="b" t="t" l="l"/>
            <a:pathLst>
              <a:path h="3278338" w="11465286">
                <a:moveTo>
                  <a:pt x="0" y="0"/>
                </a:moveTo>
                <a:lnTo>
                  <a:pt x="11465286" y="0"/>
                </a:lnTo>
                <a:lnTo>
                  <a:pt x="11465286" y="3278338"/>
                </a:lnTo>
                <a:lnTo>
                  <a:pt x="0" y="32783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914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40345" y="7203248"/>
            <a:ext cx="3220343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b="true" sz="2199" spc="70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ผ่านรายการข้างต้นไปยัง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b="true" sz="2199" spc="70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บัญชีแยกประเภททั่วไป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589900" y="9464224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20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82589" y="2806720"/>
            <a:ext cx="6335854" cy="2223339"/>
          </a:xfrm>
          <a:custGeom>
            <a:avLst/>
            <a:gdLst/>
            <a:ahLst/>
            <a:cxnLst/>
            <a:rect r="r" b="b" t="t" l="l"/>
            <a:pathLst>
              <a:path h="2223339" w="6335854">
                <a:moveTo>
                  <a:pt x="0" y="0"/>
                </a:moveTo>
                <a:lnTo>
                  <a:pt x="6335854" y="0"/>
                </a:lnTo>
                <a:lnTo>
                  <a:pt x="6335854" y="2223339"/>
                </a:lnTo>
                <a:lnTo>
                  <a:pt x="0" y="22233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344" t="0" r="-1232" b="-2194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480096" y="4183137"/>
            <a:ext cx="2063916" cy="1154562"/>
            <a:chOff x="0" y="0"/>
            <a:chExt cx="1049143" cy="5868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8892" y="0"/>
              <a:ext cx="1011359" cy="586894"/>
            </a:xfrm>
            <a:custGeom>
              <a:avLst/>
              <a:gdLst/>
              <a:ahLst/>
              <a:cxnLst/>
              <a:rect r="r" b="b" t="t" l="l"/>
              <a:pathLst>
                <a:path h="586894" w="1011359">
                  <a:moveTo>
                    <a:pt x="259330" y="0"/>
                  </a:moveTo>
                  <a:lnTo>
                    <a:pt x="955229" y="0"/>
                  </a:lnTo>
                  <a:cubicBezTo>
                    <a:pt x="972508" y="0"/>
                    <a:pt x="988720" y="8358"/>
                    <a:pt x="998742" y="22434"/>
                  </a:cubicBezTo>
                  <a:cubicBezTo>
                    <a:pt x="1008764" y="36510"/>
                    <a:pt x="1011359" y="54564"/>
                    <a:pt x="1005705" y="70893"/>
                  </a:cubicBezTo>
                  <a:lnTo>
                    <a:pt x="851596" y="516001"/>
                  </a:lnTo>
                  <a:cubicBezTo>
                    <a:pt x="836904" y="558435"/>
                    <a:pt x="796934" y="586894"/>
                    <a:pt x="752029" y="586894"/>
                  </a:cubicBezTo>
                  <a:lnTo>
                    <a:pt x="56130" y="586894"/>
                  </a:lnTo>
                  <a:cubicBezTo>
                    <a:pt x="38850" y="586894"/>
                    <a:pt x="22638" y="578536"/>
                    <a:pt x="12616" y="564460"/>
                  </a:cubicBezTo>
                  <a:cubicBezTo>
                    <a:pt x="2594" y="550384"/>
                    <a:pt x="0" y="532330"/>
                    <a:pt x="5653" y="516001"/>
                  </a:cubicBezTo>
                  <a:lnTo>
                    <a:pt x="159763" y="70893"/>
                  </a:lnTo>
                  <a:cubicBezTo>
                    <a:pt x="174454" y="28459"/>
                    <a:pt x="214425" y="0"/>
                    <a:pt x="2593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01600" y="-38100"/>
              <a:ext cx="845943" cy="624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-6179" y="4650567"/>
            <a:ext cx="2845608" cy="1154562"/>
            <a:chOff x="0" y="0"/>
            <a:chExt cx="1446497" cy="5868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3702" y="0"/>
              <a:ext cx="1419093" cy="586894"/>
            </a:xfrm>
            <a:custGeom>
              <a:avLst/>
              <a:gdLst/>
              <a:ahLst/>
              <a:cxnLst/>
              <a:rect r="r" b="b" t="t" l="l"/>
              <a:pathLst>
                <a:path h="586894" w="1419093">
                  <a:moveTo>
                    <a:pt x="243911" y="0"/>
                  </a:moveTo>
                  <a:lnTo>
                    <a:pt x="1378382" y="0"/>
                  </a:lnTo>
                  <a:cubicBezTo>
                    <a:pt x="1390915" y="0"/>
                    <a:pt x="1402673" y="6062"/>
                    <a:pt x="1409942" y="16272"/>
                  </a:cubicBezTo>
                  <a:cubicBezTo>
                    <a:pt x="1417211" y="26481"/>
                    <a:pt x="1419093" y="39576"/>
                    <a:pt x="1414992" y="51418"/>
                  </a:cubicBezTo>
                  <a:lnTo>
                    <a:pt x="1247398" y="535476"/>
                  </a:lnTo>
                  <a:cubicBezTo>
                    <a:pt x="1236742" y="566252"/>
                    <a:pt x="1207751" y="586894"/>
                    <a:pt x="1175182" y="586894"/>
                  </a:cubicBezTo>
                  <a:lnTo>
                    <a:pt x="40711" y="586894"/>
                  </a:lnTo>
                  <a:cubicBezTo>
                    <a:pt x="28178" y="586894"/>
                    <a:pt x="16420" y="580832"/>
                    <a:pt x="9151" y="570622"/>
                  </a:cubicBezTo>
                  <a:cubicBezTo>
                    <a:pt x="1882" y="560413"/>
                    <a:pt x="0" y="547318"/>
                    <a:pt x="4101" y="535476"/>
                  </a:cubicBezTo>
                  <a:lnTo>
                    <a:pt x="171695" y="51418"/>
                  </a:lnTo>
                  <a:cubicBezTo>
                    <a:pt x="182351" y="20642"/>
                    <a:pt x="211342" y="0"/>
                    <a:pt x="243911" y="0"/>
                  </a:cubicBezTo>
                  <a:close/>
                </a:path>
              </a:pathLst>
            </a:custGeom>
            <a:solidFill>
              <a:srgbClr val="E8E6E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1243297" cy="624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241186" y="4896576"/>
            <a:ext cx="2849680" cy="1389069"/>
            <a:chOff x="0" y="0"/>
            <a:chExt cx="1448567" cy="7061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1473" y="0"/>
              <a:ext cx="1425621" cy="706100"/>
            </a:xfrm>
            <a:custGeom>
              <a:avLst/>
              <a:gdLst/>
              <a:ahLst/>
              <a:cxnLst/>
              <a:rect r="r" b="b" t="t" l="l"/>
              <a:pathLst>
                <a:path h="706100" w="1425621">
                  <a:moveTo>
                    <a:pt x="1179559" y="0"/>
                  </a:moveTo>
                  <a:lnTo>
                    <a:pt x="42862" y="0"/>
                  </a:lnTo>
                  <a:cubicBezTo>
                    <a:pt x="30013" y="0"/>
                    <a:pt x="17911" y="6038"/>
                    <a:pt x="10183" y="16303"/>
                  </a:cubicBezTo>
                  <a:cubicBezTo>
                    <a:pt x="2455" y="26568"/>
                    <a:pt x="0" y="39868"/>
                    <a:pt x="3554" y="52216"/>
                  </a:cubicBezTo>
                  <a:lnTo>
                    <a:pt x="176700" y="653884"/>
                  </a:lnTo>
                  <a:cubicBezTo>
                    <a:pt x="185598" y="684804"/>
                    <a:pt x="213888" y="706100"/>
                    <a:pt x="246062" y="706100"/>
                  </a:cubicBezTo>
                  <a:lnTo>
                    <a:pt x="1382759" y="706100"/>
                  </a:lnTo>
                  <a:cubicBezTo>
                    <a:pt x="1395608" y="706100"/>
                    <a:pt x="1407710" y="700063"/>
                    <a:pt x="1415438" y="689797"/>
                  </a:cubicBezTo>
                  <a:cubicBezTo>
                    <a:pt x="1423166" y="679532"/>
                    <a:pt x="1425621" y="666232"/>
                    <a:pt x="1422068" y="653884"/>
                  </a:cubicBezTo>
                  <a:lnTo>
                    <a:pt x="1248921" y="52216"/>
                  </a:lnTo>
                  <a:cubicBezTo>
                    <a:pt x="1240023" y="21296"/>
                    <a:pt x="1211733" y="0"/>
                    <a:pt x="1179559" y="0"/>
                  </a:cubicBezTo>
                  <a:close/>
                </a:path>
              </a:pathLst>
            </a:custGeom>
            <a:solidFill>
              <a:srgbClr val="10A19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1245367" cy="744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735966" y="5468425"/>
            <a:ext cx="1249189" cy="1249189"/>
            <a:chOff x="0" y="0"/>
            <a:chExt cx="495300" cy="4953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E8E6E6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-2600780">
            <a:off x="12825142" y="6144623"/>
            <a:ext cx="7940294" cy="6282757"/>
          </a:xfrm>
          <a:custGeom>
            <a:avLst/>
            <a:gdLst/>
            <a:ahLst/>
            <a:cxnLst/>
            <a:rect r="r" b="b" t="t" l="l"/>
            <a:pathLst>
              <a:path h="6282757" w="7940294">
                <a:moveTo>
                  <a:pt x="0" y="0"/>
                </a:moveTo>
                <a:lnTo>
                  <a:pt x="7940293" y="0"/>
                </a:lnTo>
                <a:lnTo>
                  <a:pt x="7940293" y="6282758"/>
                </a:lnTo>
                <a:lnTo>
                  <a:pt x="0" y="6282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085926" y="5818385"/>
            <a:ext cx="549270" cy="549270"/>
          </a:xfrm>
          <a:custGeom>
            <a:avLst/>
            <a:gdLst/>
            <a:ahLst/>
            <a:cxnLst/>
            <a:rect r="r" b="b" t="t" l="l"/>
            <a:pathLst>
              <a:path h="549270" w="549270">
                <a:moveTo>
                  <a:pt x="0" y="0"/>
                </a:moveTo>
                <a:lnTo>
                  <a:pt x="549270" y="0"/>
                </a:lnTo>
                <a:lnTo>
                  <a:pt x="549270" y="549270"/>
                </a:lnTo>
                <a:lnTo>
                  <a:pt x="0" y="549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6" id="16"/>
          <p:cNvSpPr/>
          <p:nvPr/>
        </p:nvSpPr>
        <p:spPr>
          <a:xfrm rot="0">
            <a:off x="0" y="9586958"/>
            <a:ext cx="8029433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0">
            <a:off x="10259080" y="9586958"/>
            <a:ext cx="8028920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16780766" y="4204221"/>
            <a:ext cx="814153" cy="966832"/>
          </a:xfrm>
          <a:custGeom>
            <a:avLst/>
            <a:gdLst/>
            <a:ahLst/>
            <a:cxnLst/>
            <a:rect r="r" b="b" t="t" l="l"/>
            <a:pathLst>
              <a:path h="966832" w="814153">
                <a:moveTo>
                  <a:pt x="0" y="0"/>
                </a:moveTo>
                <a:lnTo>
                  <a:pt x="814153" y="0"/>
                </a:lnTo>
                <a:lnTo>
                  <a:pt x="814153" y="966832"/>
                </a:lnTo>
                <a:lnTo>
                  <a:pt x="0" y="9668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985155" y="3593768"/>
            <a:ext cx="14920527" cy="4228528"/>
          </a:xfrm>
          <a:custGeom>
            <a:avLst/>
            <a:gdLst/>
            <a:ahLst/>
            <a:cxnLst/>
            <a:rect r="r" b="b" t="t" l="l"/>
            <a:pathLst>
              <a:path h="4228528" w="14920527">
                <a:moveTo>
                  <a:pt x="0" y="0"/>
                </a:moveTo>
                <a:lnTo>
                  <a:pt x="14920527" y="0"/>
                </a:lnTo>
                <a:lnTo>
                  <a:pt x="14920527" y="4228528"/>
                </a:lnTo>
                <a:lnTo>
                  <a:pt x="0" y="42285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7168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329614" y="347856"/>
            <a:ext cx="11628772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b="true" sz="4799" spc="201">
                <a:solidFill>
                  <a:srgbClr val="3B3B3B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การบันทึกรายการค้าในสมุดรายวันเฉพาะ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620450" y="9295861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21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075732" y="1355269"/>
            <a:ext cx="5646986" cy="60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1"/>
              </a:lnSpc>
              <a:spcBef>
                <a:spcPct val="0"/>
              </a:spcBef>
            </a:pPr>
            <a:r>
              <a:rPr lang="en-US" b="true" sz="3515" spc="112">
                <a:solidFill>
                  <a:srgbClr val="000000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สมุดรายวันรับคืนและส่วนลด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2252" y="2095567"/>
            <a:ext cx="6611388" cy="4317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7"/>
              </a:lnSpc>
            </a:pPr>
            <a:r>
              <a:rPr lang="en-US" sz="2441" spc="78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    ต่อไปนี้เป็นรายการเกี่ยวกับการรับคืนสินค้าของร้านโสมนัส รายการค้ามีดังนี้</a:t>
            </a:r>
          </a:p>
          <a:p>
            <a:pPr algn="l">
              <a:lnSpc>
                <a:spcPts val="3417"/>
              </a:lnSpc>
            </a:pPr>
            <a:r>
              <a:rPr lang="en-US" sz="2441" spc="78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25X1 มกราคม </a:t>
            </a:r>
          </a:p>
          <a:p>
            <a:pPr algn="l">
              <a:lnSpc>
                <a:spcPts val="3417"/>
              </a:lnSpc>
            </a:pPr>
            <a:r>
              <a:rPr lang="en-US" sz="2441" spc="78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      9 รับคืนสินค้าจากร้านหวานใจจำนวน 1,500 บาท ตามใบ credit note เลขที่ 20</a:t>
            </a:r>
          </a:p>
          <a:p>
            <a:pPr algn="l">
              <a:lnSpc>
                <a:spcPts val="3417"/>
              </a:lnSpc>
            </a:pPr>
            <a:r>
              <a:rPr lang="en-US" sz="2441" spc="78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     18 รับคืนสินค้าจากร้านสุขใจ จำนวน 3,000 บาท ตามใบ credit note เลขที่ 21 การชำระเงิน 2/10, n/60</a:t>
            </a:r>
          </a:p>
          <a:p>
            <a:pPr algn="l">
              <a:lnSpc>
                <a:spcPts val="3417"/>
              </a:lnSpc>
              <a:spcBef>
                <a:spcPct val="0"/>
              </a:spcBef>
            </a:pPr>
          </a:p>
          <a:p>
            <a:pPr algn="l">
              <a:lnSpc>
                <a:spcPts val="3417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136790"/>
            <a:ext cx="2162838" cy="2057400"/>
          </a:xfrm>
          <a:custGeom>
            <a:avLst/>
            <a:gdLst/>
            <a:ahLst/>
            <a:cxnLst/>
            <a:rect r="r" b="b" t="t" l="l"/>
            <a:pathLst>
              <a:path h="2057400" w="2162838">
                <a:moveTo>
                  <a:pt x="0" y="0"/>
                </a:moveTo>
                <a:lnTo>
                  <a:pt x="2162838" y="0"/>
                </a:lnTo>
                <a:lnTo>
                  <a:pt x="216283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51838" y="6625156"/>
            <a:ext cx="8642001" cy="2217852"/>
            <a:chOff x="0" y="0"/>
            <a:chExt cx="11522668" cy="2957135"/>
          </a:xfrm>
        </p:grpSpPr>
        <p:sp>
          <p:nvSpPr>
            <p:cNvPr name="Freeform 5" id="5"/>
            <p:cNvSpPr/>
            <p:nvPr/>
          </p:nvSpPr>
          <p:spPr>
            <a:xfrm flipH="false" flipV="false" rot="5400000">
              <a:off x="3844579" y="678275"/>
              <a:ext cx="2251537" cy="894986"/>
            </a:xfrm>
            <a:custGeom>
              <a:avLst/>
              <a:gdLst/>
              <a:ahLst/>
              <a:cxnLst/>
              <a:rect r="r" b="b" t="t" l="l"/>
              <a:pathLst>
                <a:path h="894986" w="2251537">
                  <a:moveTo>
                    <a:pt x="0" y="0"/>
                  </a:moveTo>
                  <a:lnTo>
                    <a:pt x="2251536" y="0"/>
                  </a:lnTo>
                  <a:lnTo>
                    <a:pt x="2251536" y="894986"/>
                  </a:lnTo>
                  <a:lnTo>
                    <a:pt x="0" y="894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2419812"/>
              <a:ext cx="11522668" cy="5373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81"/>
                </a:lnSpc>
                <a:spcBef>
                  <a:spcPct val="0"/>
                </a:spcBef>
              </a:pPr>
              <a:r>
                <a:rPr lang="en-US" b="true" sz="2415" spc="77">
                  <a:solidFill>
                    <a:srgbClr val="000000"/>
                  </a:solidFill>
                  <a:latin typeface="Helvetica Thai Bold"/>
                  <a:ea typeface="Helvetica Thai Bold"/>
                  <a:cs typeface="Helvetica Thai Bold"/>
                  <a:sym typeface="Helvetica Thai Bold"/>
                </a:rPr>
                <a:t> ผ่านรายการข้างต้นไปยังบัญชีแยกประเภทย่อยลูกหนี้รายตัว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6803640" y="1165490"/>
            <a:ext cx="11265357" cy="5015712"/>
          </a:xfrm>
          <a:custGeom>
            <a:avLst/>
            <a:gdLst/>
            <a:ahLst/>
            <a:cxnLst/>
            <a:rect r="r" b="b" t="t" l="l"/>
            <a:pathLst>
              <a:path h="5015712" w="11265357">
                <a:moveTo>
                  <a:pt x="0" y="0"/>
                </a:moveTo>
                <a:lnTo>
                  <a:pt x="11265356" y="0"/>
                </a:lnTo>
                <a:lnTo>
                  <a:pt x="11265356" y="5015711"/>
                </a:lnTo>
                <a:lnTo>
                  <a:pt x="0" y="50157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620450" y="9295861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36790"/>
            <a:ext cx="2162838" cy="2057400"/>
          </a:xfrm>
          <a:custGeom>
            <a:avLst/>
            <a:gdLst/>
            <a:ahLst/>
            <a:cxnLst/>
            <a:rect r="r" b="b" t="t" l="l"/>
            <a:pathLst>
              <a:path h="2057400" w="2162838">
                <a:moveTo>
                  <a:pt x="0" y="0"/>
                </a:moveTo>
                <a:lnTo>
                  <a:pt x="2162838" y="0"/>
                </a:lnTo>
                <a:lnTo>
                  <a:pt x="216283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1361">
            <a:off x="1474606" y="4495337"/>
            <a:ext cx="2493063" cy="990992"/>
          </a:xfrm>
          <a:custGeom>
            <a:avLst/>
            <a:gdLst/>
            <a:ahLst/>
            <a:cxnLst/>
            <a:rect r="r" b="b" t="t" l="l"/>
            <a:pathLst>
              <a:path h="990992" w="2493063">
                <a:moveTo>
                  <a:pt x="0" y="0"/>
                </a:moveTo>
                <a:lnTo>
                  <a:pt x="2493062" y="0"/>
                </a:lnTo>
                <a:lnTo>
                  <a:pt x="2493062" y="990992"/>
                </a:lnTo>
                <a:lnTo>
                  <a:pt x="0" y="9909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851957" y="9574457"/>
            <a:ext cx="2436043" cy="712543"/>
          </a:xfrm>
          <a:custGeom>
            <a:avLst/>
            <a:gdLst/>
            <a:ahLst/>
            <a:cxnLst/>
            <a:rect r="r" b="b" t="t" l="l"/>
            <a:pathLst>
              <a:path h="712543" w="2436043">
                <a:moveTo>
                  <a:pt x="0" y="0"/>
                </a:moveTo>
                <a:lnTo>
                  <a:pt x="2436043" y="0"/>
                </a:lnTo>
                <a:lnTo>
                  <a:pt x="2436043" y="712543"/>
                </a:lnTo>
                <a:lnTo>
                  <a:pt x="0" y="7125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129759" y="1028700"/>
            <a:ext cx="13158241" cy="7224429"/>
          </a:xfrm>
          <a:custGeom>
            <a:avLst/>
            <a:gdLst/>
            <a:ahLst/>
            <a:cxnLst/>
            <a:rect r="r" b="b" t="t" l="l"/>
            <a:pathLst>
              <a:path h="7224429" w="13158241">
                <a:moveTo>
                  <a:pt x="0" y="0"/>
                </a:moveTo>
                <a:lnTo>
                  <a:pt x="13158241" y="0"/>
                </a:lnTo>
                <a:lnTo>
                  <a:pt x="13158241" y="7224429"/>
                </a:lnTo>
                <a:lnTo>
                  <a:pt x="0" y="72244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961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96808" y="5721646"/>
            <a:ext cx="3657451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b="true" sz="2199" spc="70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ผ่าน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b="true" sz="2199" spc="70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บัญชีแยกประเภทย่อยลูกหนี้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17782" y="1979244"/>
            <a:ext cx="5252804" cy="2338723"/>
          </a:xfrm>
          <a:custGeom>
            <a:avLst/>
            <a:gdLst/>
            <a:ahLst/>
            <a:cxnLst/>
            <a:rect r="r" b="b" t="t" l="l"/>
            <a:pathLst>
              <a:path h="2338723" w="5252804">
                <a:moveTo>
                  <a:pt x="0" y="0"/>
                </a:moveTo>
                <a:lnTo>
                  <a:pt x="5252804" y="0"/>
                </a:lnTo>
                <a:lnTo>
                  <a:pt x="5252804" y="2338723"/>
                </a:lnTo>
                <a:lnTo>
                  <a:pt x="0" y="23387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620450" y="9295861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36790"/>
            <a:ext cx="2162838" cy="2057400"/>
          </a:xfrm>
          <a:custGeom>
            <a:avLst/>
            <a:gdLst/>
            <a:ahLst/>
            <a:cxnLst/>
            <a:rect r="r" b="b" t="t" l="l"/>
            <a:pathLst>
              <a:path h="2057400" w="2162838">
                <a:moveTo>
                  <a:pt x="0" y="0"/>
                </a:moveTo>
                <a:lnTo>
                  <a:pt x="2162838" y="0"/>
                </a:lnTo>
                <a:lnTo>
                  <a:pt x="216283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1361">
            <a:off x="2736058" y="6039847"/>
            <a:ext cx="2493063" cy="990992"/>
          </a:xfrm>
          <a:custGeom>
            <a:avLst/>
            <a:gdLst/>
            <a:ahLst/>
            <a:cxnLst/>
            <a:rect r="r" b="b" t="t" l="l"/>
            <a:pathLst>
              <a:path h="990992" w="2493063">
                <a:moveTo>
                  <a:pt x="0" y="0"/>
                </a:moveTo>
                <a:lnTo>
                  <a:pt x="2493062" y="0"/>
                </a:lnTo>
                <a:lnTo>
                  <a:pt x="2493062" y="990992"/>
                </a:lnTo>
                <a:lnTo>
                  <a:pt x="0" y="9909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884296" y="0"/>
            <a:ext cx="11367815" cy="10333980"/>
          </a:xfrm>
          <a:custGeom>
            <a:avLst/>
            <a:gdLst/>
            <a:ahLst/>
            <a:cxnLst/>
            <a:rect r="r" b="b" t="t" l="l"/>
            <a:pathLst>
              <a:path h="10333980" w="11367815">
                <a:moveTo>
                  <a:pt x="0" y="0"/>
                </a:moveTo>
                <a:lnTo>
                  <a:pt x="11367815" y="0"/>
                </a:lnTo>
                <a:lnTo>
                  <a:pt x="11367815" y="10333980"/>
                </a:lnTo>
                <a:lnTo>
                  <a:pt x="0" y="103339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54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740345" y="7203248"/>
            <a:ext cx="3220343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b="true" sz="2199" spc="70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ผ่านรายการข้างต้นไปยัง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b="true" sz="2199" spc="70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บัญชีแยกประเภททั่วไป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067972" y="9413715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24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69983" y="2643532"/>
            <a:ext cx="6561066" cy="2921205"/>
          </a:xfrm>
          <a:custGeom>
            <a:avLst/>
            <a:gdLst/>
            <a:ahLst/>
            <a:cxnLst/>
            <a:rect r="r" b="b" t="t" l="l"/>
            <a:pathLst>
              <a:path h="2921205" w="6561066">
                <a:moveTo>
                  <a:pt x="0" y="0"/>
                </a:moveTo>
                <a:lnTo>
                  <a:pt x="6561066" y="0"/>
                </a:lnTo>
                <a:lnTo>
                  <a:pt x="6561066" y="2921205"/>
                </a:lnTo>
                <a:lnTo>
                  <a:pt x="0" y="29212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480096" y="4183137"/>
            <a:ext cx="2063916" cy="1154562"/>
            <a:chOff x="0" y="0"/>
            <a:chExt cx="1049143" cy="5868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8892" y="0"/>
              <a:ext cx="1011359" cy="586894"/>
            </a:xfrm>
            <a:custGeom>
              <a:avLst/>
              <a:gdLst/>
              <a:ahLst/>
              <a:cxnLst/>
              <a:rect r="r" b="b" t="t" l="l"/>
              <a:pathLst>
                <a:path h="586894" w="1011359">
                  <a:moveTo>
                    <a:pt x="259330" y="0"/>
                  </a:moveTo>
                  <a:lnTo>
                    <a:pt x="955229" y="0"/>
                  </a:lnTo>
                  <a:cubicBezTo>
                    <a:pt x="972508" y="0"/>
                    <a:pt x="988720" y="8358"/>
                    <a:pt x="998742" y="22434"/>
                  </a:cubicBezTo>
                  <a:cubicBezTo>
                    <a:pt x="1008764" y="36510"/>
                    <a:pt x="1011359" y="54564"/>
                    <a:pt x="1005705" y="70893"/>
                  </a:cubicBezTo>
                  <a:lnTo>
                    <a:pt x="851596" y="516001"/>
                  </a:lnTo>
                  <a:cubicBezTo>
                    <a:pt x="836904" y="558435"/>
                    <a:pt x="796934" y="586894"/>
                    <a:pt x="752029" y="586894"/>
                  </a:cubicBezTo>
                  <a:lnTo>
                    <a:pt x="56130" y="586894"/>
                  </a:lnTo>
                  <a:cubicBezTo>
                    <a:pt x="38850" y="586894"/>
                    <a:pt x="22638" y="578536"/>
                    <a:pt x="12616" y="564460"/>
                  </a:cubicBezTo>
                  <a:cubicBezTo>
                    <a:pt x="2594" y="550384"/>
                    <a:pt x="0" y="532330"/>
                    <a:pt x="5653" y="516001"/>
                  </a:cubicBezTo>
                  <a:lnTo>
                    <a:pt x="159763" y="70893"/>
                  </a:lnTo>
                  <a:cubicBezTo>
                    <a:pt x="174454" y="28459"/>
                    <a:pt x="214425" y="0"/>
                    <a:pt x="2593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01600" y="-38100"/>
              <a:ext cx="845943" cy="624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-6179" y="4650567"/>
            <a:ext cx="2845608" cy="1154562"/>
            <a:chOff x="0" y="0"/>
            <a:chExt cx="1446497" cy="5868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3702" y="0"/>
              <a:ext cx="1419093" cy="586894"/>
            </a:xfrm>
            <a:custGeom>
              <a:avLst/>
              <a:gdLst/>
              <a:ahLst/>
              <a:cxnLst/>
              <a:rect r="r" b="b" t="t" l="l"/>
              <a:pathLst>
                <a:path h="586894" w="1419093">
                  <a:moveTo>
                    <a:pt x="243911" y="0"/>
                  </a:moveTo>
                  <a:lnTo>
                    <a:pt x="1378382" y="0"/>
                  </a:lnTo>
                  <a:cubicBezTo>
                    <a:pt x="1390915" y="0"/>
                    <a:pt x="1402673" y="6062"/>
                    <a:pt x="1409942" y="16272"/>
                  </a:cubicBezTo>
                  <a:cubicBezTo>
                    <a:pt x="1417211" y="26481"/>
                    <a:pt x="1419093" y="39576"/>
                    <a:pt x="1414992" y="51418"/>
                  </a:cubicBezTo>
                  <a:lnTo>
                    <a:pt x="1247398" y="535476"/>
                  </a:lnTo>
                  <a:cubicBezTo>
                    <a:pt x="1236742" y="566252"/>
                    <a:pt x="1207751" y="586894"/>
                    <a:pt x="1175182" y="586894"/>
                  </a:cubicBezTo>
                  <a:lnTo>
                    <a:pt x="40711" y="586894"/>
                  </a:lnTo>
                  <a:cubicBezTo>
                    <a:pt x="28178" y="586894"/>
                    <a:pt x="16420" y="580832"/>
                    <a:pt x="9151" y="570622"/>
                  </a:cubicBezTo>
                  <a:cubicBezTo>
                    <a:pt x="1882" y="560413"/>
                    <a:pt x="0" y="547318"/>
                    <a:pt x="4101" y="535476"/>
                  </a:cubicBezTo>
                  <a:lnTo>
                    <a:pt x="171695" y="51418"/>
                  </a:lnTo>
                  <a:cubicBezTo>
                    <a:pt x="182351" y="20642"/>
                    <a:pt x="211342" y="0"/>
                    <a:pt x="243911" y="0"/>
                  </a:cubicBezTo>
                  <a:close/>
                </a:path>
              </a:pathLst>
            </a:custGeom>
            <a:solidFill>
              <a:srgbClr val="E8E6E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1243297" cy="624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241186" y="4896576"/>
            <a:ext cx="2849680" cy="1389069"/>
            <a:chOff x="0" y="0"/>
            <a:chExt cx="1448567" cy="7061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1473" y="0"/>
              <a:ext cx="1425621" cy="706100"/>
            </a:xfrm>
            <a:custGeom>
              <a:avLst/>
              <a:gdLst/>
              <a:ahLst/>
              <a:cxnLst/>
              <a:rect r="r" b="b" t="t" l="l"/>
              <a:pathLst>
                <a:path h="706100" w="1425621">
                  <a:moveTo>
                    <a:pt x="1179559" y="0"/>
                  </a:moveTo>
                  <a:lnTo>
                    <a:pt x="42862" y="0"/>
                  </a:lnTo>
                  <a:cubicBezTo>
                    <a:pt x="30013" y="0"/>
                    <a:pt x="17911" y="6038"/>
                    <a:pt x="10183" y="16303"/>
                  </a:cubicBezTo>
                  <a:cubicBezTo>
                    <a:pt x="2455" y="26568"/>
                    <a:pt x="0" y="39868"/>
                    <a:pt x="3554" y="52216"/>
                  </a:cubicBezTo>
                  <a:lnTo>
                    <a:pt x="176700" y="653884"/>
                  </a:lnTo>
                  <a:cubicBezTo>
                    <a:pt x="185598" y="684804"/>
                    <a:pt x="213888" y="706100"/>
                    <a:pt x="246062" y="706100"/>
                  </a:cubicBezTo>
                  <a:lnTo>
                    <a:pt x="1382759" y="706100"/>
                  </a:lnTo>
                  <a:cubicBezTo>
                    <a:pt x="1395608" y="706100"/>
                    <a:pt x="1407710" y="700063"/>
                    <a:pt x="1415438" y="689797"/>
                  </a:cubicBezTo>
                  <a:cubicBezTo>
                    <a:pt x="1423166" y="679532"/>
                    <a:pt x="1425621" y="666232"/>
                    <a:pt x="1422068" y="653884"/>
                  </a:cubicBezTo>
                  <a:lnTo>
                    <a:pt x="1248921" y="52216"/>
                  </a:lnTo>
                  <a:cubicBezTo>
                    <a:pt x="1240023" y="21296"/>
                    <a:pt x="1211733" y="0"/>
                    <a:pt x="1179559" y="0"/>
                  </a:cubicBezTo>
                  <a:close/>
                </a:path>
              </a:pathLst>
            </a:custGeom>
            <a:solidFill>
              <a:srgbClr val="10A19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1245367" cy="744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735966" y="5468425"/>
            <a:ext cx="1249189" cy="1249189"/>
            <a:chOff x="0" y="0"/>
            <a:chExt cx="495300" cy="4953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E8E6E6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-2600780">
            <a:off x="12825142" y="6144623"/>
            <a:ext cx="7940294" cy="6282757"/>
          </a:xfrm>
          <a:custGeom>
            <a:avLst/>
            <a:gdLst/>
            <a:ahLst/>
            <a:cxnLst/>
            <a:rect r="r" b="b" t="t" l="l"/>
            <a:pathLst>
              <a:path h="6282757" w="7940294">
                <a:moveTo>
                  <a:pt x="0" y="0"/>
                </a:moveTo>
                <a:lnTo>
                  <a:pt x="7940293" y="0"/>
                </a:lnTo>
                <a:lnTo>
                  <a:pt x="7940293" y="6282758"/>
                </a:lnTo>
                <a:lnTo>
                  <a:pt x="0" y="6282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085926" y="5818385"/>
            <a:ext cx="549270" cy="549270"/>
          </a:xfrm>
          <a:custGeom>
            <a:avLst/>
            <a:gdLst/>
            <a:ahLst/>
            <a:cxnLst/>
            <a:rect r="r" b="b" t="t" l="l"/>
            <a:pathLst>
              <a:path h="549270" w="549270">
                <a:moveTo>
                  <a:pt x="0" y="0"/>
                </a:moveTo>
                <a:lnTo>
                  <a:pt x="549270" y="0"/>
                </a:lnTo>
                <a:lnTo>
                  <a:pt x="549270" y="549270"/>
                </a:lnTo>
                <a:lnTo>
                  <a:pt x="0" y="549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6" id="16"/>
          <p:cNvSpPr/>
          <p:nvPr/>
        </p:nvSpPr>
        <p:spPr>
          <a:xfrm rot="0">
            <a:off x="0" y="9586958"/>
            <a:ext cx="8029433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0">
            <a:off x="10259080" y="9586958"/>
            <a:ext cx="8028920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16780766" y="4204221"/>
            <a:ext cx="814153" cy="966832"/>
          </a:xfrm>
          <a:custGeom>
            <a:avLst/>
            <a:gdLst/>
            <a:ahLst/>
            <a:cxnLst/>
            <a:rect r="r" b="b" t="t" l="l"/>
            <a:pathLst>
              <a:path h="966832" w="814153">
                <a:moveTo>
                  <a:pt x="0" y="0"/>
                </a:moveTo>
                <a:lnTo>
                  <a:pt x="814153" y="0"/>
                </a:lnTo>
                <a:lnTo>
                  <a:pt x="814153" y="966832"/>
                </a:lnTo>
                <a:lnTo>
                  <a:pt x="0" y="9668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985155" y="3504854"/>
            <a:ext cx="15302845" cy="4408034"/>
          </a:xfrm>
          <a:custGeom>
            <a:avLst/>
            <a:gdLst/>
            <a:ahLst/>
            <a:cxnLst/>
            <a:rect r="r" b="b" t="t" l="l"/>
            <a:pathLst>
              <a:path h="4408034" w="15302845">
                <a:moveTo>
                  <a:pt x="0" y="0"/>
                </a:moveTo>
                <a:lnTo>
                  <a:pt x="15302845" y="0"/>
                </a:lnTo>
                <a:lnTo>
                  <a:pt x="15302845" y="4408034"/>
                </a:lnTo>
                <a:lnTo>
                  <a:pt x="0" y="4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952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329614" y="347856"/>
            <a:ext cx="11628772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b="true" sz="4799" spc="201">
                <a:solidFill>
                  <a:srgbClr val="3B3B3B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การบันทึกรายการค้าในสมุดรายวันเฉพาะ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620450" y="9295861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25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104730" y="1355269"/>
            <a:ext cx="3588990" cy="60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1"/>
              </a:lnSpc>
              <a:spcBef>
                <a:spcPct val="0"/>
              </a:spcBef>
            </a:pPr>
            <a:r>
              <a:rPr lang="en-US" b="true" sz="3515" spc="112">
                <a:solidFill>
                  <a:srgbClr val="000000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สมุดรายวันรับเงิน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2252" y="2105092"/>
            <a:ext cx="6190356" cy="4035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2285" spc="73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     ต่อไปนี้เป็นรายการค้าเพิ่มเติมเกี่ยวกับการรับเงินสดของร้านโสมนัส ระหว่างเดือน </a:t>
            </a:r>
          </a:p>
          <a:p>
            <a:pPr algn="l">
              <a:lnSpc>
                <a:spcPts val="3199"/>
              </a:lnSpc>
            </a:pPr>
            <a:r>
              <a:rPr lang="en-US" sz="2285" spc="73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มกราคม 25X1</a:t>
            </a:r>
          </a:p>
          <a:p>
            <a:pPr algn="l">
              <a:lnSpc>
                <a:spcPts val="3199"/>
              </a:lnSpc>
            </a:pPr>
            <a:r>
              <a:rPr lang="en-US" sz="2285" spc="73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22 ขายสินค้าเป็นเงินสด 12,000 บาท ภาษีมูลค่าเพิ่ม 7% ใบสำคัญรับเงินเลขที่ 118</a:t>
            </a:r>
          </a:p>
          <a:p>
            <a:pPr algn="l">
              <a:lnSpc>
                <a:spcPts val="3199"/>
              </a:lnSpc>
            </a:pPr>
            <a:r>
              <a:rPr lang="en-US" sz="2285" spc="73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25 นำเงินสดไปฝากธนาคาร จำนวน 2,000 บาท </a:t>
            </a:r>
          </a:p>
          <a:p>
            <a:pPr algn="l">
              <a:lnSpc>
                <a:spcPts val="3199"/>
              </a:lnSpc>
            </a:pPr>
            <a:r>
              <a:rPr lang="en-US" sz="2285" spc="73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บันทึกรายการข้างต้นลงในสมุดรายวันรับเงิน</a:t>
            </a:r>
          </a:p>
          <a:p>
            <a:pPr algn="l">
              <a:lnSpc>
                <a:spcPts val="3199"/>
              </a:lnSpc>
            </a:pPr>
          </a:p>
          <a:p>
            <a:pPr algn="l">
              <a:lnSpc>
                <a:spcPts val="3199"/>
              </a:lnSpc>
              <a:spcBef>
                <a:spcPct val="0"/>
              </a:spcBef>
            </a:pPr>
          </a:p>
          <a:p>
            <a:pPr algn="l">
              <a:lnSpc>
                <a:spcPts val="3199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136790"/>
            <a:ext cx="2162838" cy="2057400"/>
          </a:xfrm>
          <a:custGeom>
            <a:avLst/>
            <a:gdLst/>
            <a:ahLst/>
            <a:cxnLst/>
            <a:rect r="r" b="b" t="t" l="l"/>
            <a:pathLst>
              <a:path h="2057400" w="2162838">
                <a:moveTo>
                  <a:pt x="0" y="0"/>
                </a:moveTo>
                <a:lnTo>
                  <a:pt x="2162838" y="0"/>
                </a:lnTo>
                <a:lnTo>
                  <a:pt x="216283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331724" y="5284331"/>
            <a:ext cx="6367003" cy="2007254"/>
            <a:chOff x="0" y="0"/>
            <a:chExt cx="8489337" cy="2676338"/>
          </a:xfrm>
        </p:grpSpPr>
        <p:sp>
          <p:nvSpPr>
            <p:cNvPr name="Freeform 5" id="5"/>
            <p:cNvSpPr/>
            <p:nvPr/>
          </p:nvSpPr>
          <p:spPr>
            <a:xfrm flipH="false" flipV="false" rot="5400000">
              <a:off x="2734287" y="669025"/>
              <a:ext cx="2220832" cy="882781"/>
            </a:xfrm>
            <a:custGeom>
              <a:avLst/>
              <a:gdLst/>
              <a:ahLst/>
              <a:cxnLst/>
              <a:rect r="r" b="b" t="t" l="l"/>
              <a:pathLst>
                <a:path h="882781" w="2220832">
                  <a:moveTo>
                    <a:pt x="0" y="0"/>
                  </a:moveTo>
                  <a:lnTo>
                    <a:pt x="2220832" y="0"/>
                  </a:lnTo>
                  <a:lnTo>
                    <a:pt x="2220832" y="882781"/>
                  </a:lnTo>
                  <a:lnTo>
                    <a:pt x="0" y="882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2182732"/>
              <a:ext cx="8489337" cy="4936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20"/>
                </a:lnSpc>
                <a:spcBef>
                  <a:spcPct val="0"/>
                </a:spcBef>
              </a:pPr>
              <a:r>
                <a:rPr lang="en-US" b="true" sz="2300" spc="73">
                  <a:solidFill>
                    <a:srgbClr val="000000"/>
                  </a:solidFill>
                  <a:latin typeface="Helvetica Thai Bold"/>
                  <a:ea typeface="Helvetica Thai Bold"/>
                  <a:cs typeface="Helvetica Thai Bold"/>
                  <a:sym typeface="Helvetica Thai Bold"/>
                </a:rPr>
                <a:t> ผ่านรายการข้างต้นไปยังบัญชีแยกประเภททั่วไป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6382607" y="1869438"/>
            <a:ext cx="11905393" cy="3274062"/>
          </a:xfrm>
          <a:custGeom>
            <a:avLst/>
            <a:gdLst/>
            <a:ahLst/>
            <a:cxnLst/>
            <a:rect r="r" b="b" t="t" l="l"/>
            <a:pathLst>
              <a:path h="3274062" w="11905393">
                <a:moveTo>
                  <a:pt x="0" y="0"/>
                </a:moveTo>
                <a:lnTo>
                  <a:pt x="11905393" y="0"/>
                </a:lnTo>
                <a:lnTo>
                  <a:pt x="11905393" y="3274062"/>
                </a:lnTo>
                <a:lnTo>
                  <a:pt x="0" y="32740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3198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2252" y="5756054"/>
            <a:ext cx="9706294" cy="3887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spc="70">
                <a:solidFill>
                  <a:srgbClr val="FF5757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** </a:t>
            </a:r>
            <a:r>
              <a:rPr lang="en-US" sz="2199" spc="70">
                <a:solidFill>
                  <a:srgbClr val="FF5757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รายการนำเงินสดฝากธนาคาร  บันทึกในช่องเดบิต เงินฝากธนาคาร  และช่องเครดิตบัญชีอื่น ๆ  โดยเขียนคำว่า  “เงินสด”  ลงในช่องชื่อบัญชีที่เครดิต  พร้อมทั้งเขียนอักษรย่อตัว “C” ลงในช่องเลขที่บัญชี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spc="70">
                <a:solidFill>
                  <a:srgbClr val="FF5757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** รายการถอนเงินสดออกจากเงินฝากธนาคารเพื่อมาใช้ในกิจการ บันทึกในช่องเดบิต เงินสด  และช่องเครดิต บัญชีอื่น ๆ  โดยเขียนคำว่า  “เงินฝากธนาคาร”  ลงในช่องชื่อบัญชีที่เครดิตพร้อมทั้งเขียนอักษรย่อตัว “C” 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spc="70">
                <a:solidFill>
                  <a:srgbClr val="FF5757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</a:t>
            </a:r>
            <a:r>
              <a:rPr lang="en-US" sz="2199" spc="70">
                <a:solidFill>
                  <a:srgbClr val="004AAD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****</a:t>
            </a:r>
            <a:r>
              <a:rPr lang="en-US" sz="2199" spc="70">
                <a:solidFill>
                  <a:srgbClr val="FF5757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ทั้ง 2 รายการไม่ต้องผ่านรายการไปยังบัญชีแยกประเภทเพราะ เป็นรายการที่เกิดจากการนำเงินฝากธนาคารและถอนเงินจากธนาคาร และได้ทำการบันทึกไว้ทั้งในสมุดรับเงินและสมุดเงินสดจ่าย แต่ให้ใส่เครื่องหมาย C ในช่องเลขที่บัญชีในสมุดบัญชีทั้ง 2 เล่ม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20450" y="9295861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36790"/>
            <a:ext cx="2162838" cy="2057400"/>
          </a:xfrm>
          <a:custGeom>
            <a:avLst/>
            <a:gdLst/>
            <a:ahLst/>
            <a:cxnLst/>
            <a:rect r="r" b="b" t="t" l="l"/>
            <a:pathLst>
              <a:path h="2057400" w="2162838">
                <a:moveTo>
                  <a:pt x="0" y="0"/>
                </a:moveTo>
                <a:lnTo>
                  <a:pt x="2162838" y="0"/>
                </a:lnTo>
                <a:lnTo>
                  <a:pt x="216283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149748" y="-700"/>
            <a:ext cx="9238734" cy="10287700"/>
          </a:xfrm>
          <a:custGeom>
            <a:avLst/>
            <a:gdLst/>
            <a:ahLst/>
            <a:cxnLst/>
            <a:rect r="r" b="b" t="t" l="l"/>
            <a:pathLst>
              <a:path h="10287700" w="9238734">
                <a:moveTo>
                  <a:pt x="0" y="0"/>
                </a:moveTo>
                <a:lnTo>
                  <a:pt x="9238733" y="0"/>
                </a:lnTo>
                <a:lnTo>
                  <a:pt x="9238733" y="10287700"/>
                </a:lnTo>
                <a:lnTo>
                  <a:pt x="0" y="10287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552" r="0" b="-552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1672926"/>
            <a:ext cx="4518720" cy="1731365"/>
            <a:chOff x="0" y="0"/>
            <a:chExt cx="6024959" cy="2308486"/>
          </a:xfrm>
        </p:grpSpPr>
        <p:sp>
          <p:nvSpPr>
            <p:cNvPr name="Freeform 5" id="5"/>
            <p:cNvSpPr/>
            <p:nvPr/>
          </p:nvSpPr>
          <p:spPr>
            <a:xfrm flipH="false" flipV="false" rot="-71361">
              <a:off x="1739416" y="34356"/>
              <a:ext cx="3324083" cy="1321323"/>
            </a:xfrm>
            <a:custGeom>
              <a:avLst/>
              <a:gdLst/>
              <a:ahLst/>
              <a:cxnLst/>
              <a:rect r="r" b="b" t="t" l="l"/>
              <a:pathLst>
                <a:path h="1321323" w="3324083">
                  <a:moveTo>
                    <a:pt x="0" y="0"/>
                  </a:moveTo>
                  <a:lnTo>
                    <a:pt x="3324083" y="0"/>
                  </a:lnTo>
                  <a:lnTo>
                    <a:pt x="3324083" y="1321323"/>
                  </a:lnTo>
                  <a:lnTo>
                    <a:pt x="0" y="132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1569345"/>
              <a:ext cx="6024959" cy="7391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19"/>
                </a:lnSpc>
                <a:spcBef>
                  <a:spcPct val="0"/>
                </a:spcBef>
              </a:pPr>
              <a:r>
                <a:rPr lang="en-US" b="true" sz="3299" spc="105">
                  <a:solidFill>
                    <a:srgbClr val="000000"/>
                  </a:solidFill>
                  <a:latin typeface="Barlow Semi-Bold"/>
                  <a:ea typeface="Barlow Semi-Bold"/>
                  <a:cs typeface="Barlow Semi-Bold"/>
                  <a:sym typeface="Barlow Semi-Bold"/>
                </a:rPr>
                <a:t>บัญชีแยกประเภททั่วไป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4899608" y="9565243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480096" y="4183137"/>
            <a:ext cx="2063916" cy="1154562"/>
            <a:chOff x="0" y="0"/>
            <a:chExt cx="1049143" cy="5868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8892" y="0"/>
              <a:ext cx="1011359" cy="586894"/>
            </a:xfrm>
            <a:custGeom>
              <a:avLst/>
              <a:gdLst/>
              <a:ahLst/>
              <a:cxnLst/>
              <a:rect r="r" b="b" t="t" l="l"/>
              <a:pathLst>
                <a:path h="586894" w="1011359">
                  <a:moveTo>
                    <a:pt x="259330" y="0"/>
                  </a:moveTo>
                  <a:lnTo>
                    <a:pt x="955229" y="0"/>
                  </a:lnTo>
                  <a:cubicBezTo>
                    <a:pt x="972508" y="0"/>
                    <a:pt x="988720" y="8358"/>
                    <a:pt x="998742" y="22434"/>
                  </a:cubicBezTo>
                  <a:cubicBezTo>
                    <a:pt x="1008764" y="36510"/>
                    <a:pt x="1011359" y="54564"/>
                    <a:pt x="1005705" y="70893"/>
                  </a:cubicBezTo>
                  <a:lnTo>
                    <a:pt x="851596" y="516001"/>
                  </a:lnTo>
                  <a:cubicBezTo>
                    <a:pt x="836904" y="558435"/>
                    <a:pt x="796934" y="586894"/>
                    <a:pt x="752029" y="586894"/>
                  </a:cubicBezTo>
                  <a:lnTo>
                    <a:pt x="56130" y="586894"/>
                  </a:lnTo>
                  <a:cubicBezTo>
                    <a:pt x="38850" y="586894"/>
                    <a:pt x="22638" y="578536"/>
                    <a:pt x="12616" y="564460"/>
                  </a:cubicBezTo>
                  <a:cubicBezTo>
                    <a:pt x="2594" y="550384"/>
                    <a:pt x="0" y="532330"/>
                    <a:pt x="5653" y="516001"/>
                  </a:cubicBezTo>
                  <a:lnTo>
                    <a:pt x="159763" y="70893"/>
                  </a:lnTo>
                  <a:cubicBezTo>
                    <a:pt x="174454" y="28459"/>
                    <a:pt x="214425" y="0"/>
                    <a:pt x="2593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01600" y="-38100"/>
              <a:ext cx="845943" cy="624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-6179" y="4650567"/>
            <a:ext cx="2845608" cy="1154562"/>
            <a:chOff x="0" y="0"/>
            <a:chExt cx="1446497" cy="5868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3702" y="0"/>
              <a:ext cx="1419093" cy="586894"/>
            </a:xfrm>
            <a:custGeom>
              <a:avLst/>
              <a:gdLst/>
              <a:ahLst/>
              <a:cxnLst/>
              <a:rect r="r" b="b" t="t" l="l"/>
              <a:pathLst>
                <a:path h="586894" w="1419093">
                  <a:moveTo>
                    <a:pt x="243911" y="0"/>
                  </a:moveTo>
                  <a:lnTo>
                    <a:pt x="1378382" y="0"/>
                  </a:lnTo>
                  <a:cubicBezTo>
                    <a:pt x="1390915" y="0"/>
                    <a:pt x="1402673" y="6062"/>
                    <a:pt x="1409942" y="16272"/>
                  </a:cubicBezTo>
                  <a:cubicBezTo>
                    <a:pt x="1417211" y="26481"/>
                    <a:pt x="1419093" y="39576"/>
                    <a:pt x="1414992" y="51418"/>
                  </a:cubicBezTo>
                  <a:lnTo>
                    <a:pt x="1247398" y="535476"/>
                  </a:lnTo>
                  <a:cubicBezTo>
                    <a:pt x="1236742" y="566252"/>
                    <a:pt x="1207751" y="586894"/>
                    <a:pt x="1175182" y="586894"/>
                  </a:cubicBezTo>
                  <a:lnTo>
                    <a:pt x="40711" y="586894"/>
                  </a:lnTo>
                  <a:cubicBezTo>
                    <a:pt x="28178" y="586894"/>
                    <a:pt x="16420" y="580832"/>
                    <a:pt x="9151" y="570622"/>
                  </a:cubicBezTo>
                  <a:cubicBezTo>
                    <a:pt x="1882" y="560413"/>
                    <a:pt x="0" y="547318"/>
                    <a:pt x="4101" y="535476"/>
                  </a:cubicBezTo>
                  <a:lnTo>
                    <a:pt x="171695" y="51418"/>
                  </a:lnTo>
                  <a:cubicBezTo>
                    <a:pt x="182351" y="20642"/>
                    <a:pt x="211342" y="0"/>
                    <a:pt x="243911" y="0"/>
                  </a:cubicBezTo>
                  <a:close/>
                </a:path>
              </a:pathLst>
            </a:custGeom>
            <a:solidFill>
              <a:srgbClr val="E8E6E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1243297" cy="624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241186" y="4896576"/>
            <a:ext cx="2849680" cy="1389069"/>
            <a:chOff x="0" y="0"/>
            <a:chExt cx="1448567" cy="7061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1473" y="0"/>
              <a:ext cx="1425621" cy="706100"/>
            </a:xfrm>
            <a:custGeom>
              <a:avLst/>
              <a:gdLst/>
              <a:ahLst/>
              <a:cxnLst/>
              <a:rect r="r" b="b" t="t" l="l"/>
              <a:pathLst>
                <a:path h="706100" w="1425621">
                  <a:moveTo>
                    <a:pt x="1179559" y="0"/>
                  </a:moveTo>
                  <a:lnTo>
                    <a:pt x="42862" y="0"/>
                  </a:lnTo>
                  <a:cubicBezTo>
                    <a:pt x="30013" y="0"/>
                    <a:pt x="17911" y="6038"/>
                    <a:pt x="10183" y="16303"/>
                  </a:cubicBezTo>
                  <a:cubicBezTo>
                    <a:pt x="2455" y="26568"/>
                    <a:pt x="0" y="39868"/>
                    <a:pt x="3554" y="52216"/>
                  </a:cubicBezTo>
                  <a:lnTo>
                    <a:pt x="176700" y="653884"/>
                  </a:lnTo>
                  <a:cubicBezTo>
                    <a:pt x="185598" y="684804"/>
                    <a:pt x="213888" y="706100"/>
                    <a:pt x="246062" y="706100"/>
                  </a:cubicBezTo>
                  <a:lnTo>
                    <a:pt x="1382759" y="706100"/>
                  </a:lnTo>
                  <a:cubicBezTo>
                    <a:pt x="1395608" y="706100"/>
                    <a:pt x="1407710" y="700063"/>
                    <a:pt x="1415438" y="689797"/>
                  </a:cubicBezTo>
                  <a:cubicBezTo>
                    <a:pt x="1423166" y="679532"/>
                    <a:pt x="1425621" y="666232"/>
                    <a:pt x="1422068" y="653884"/>
                  </a:cubicBezTo>
                  <a:lnTo>
                    <a:pt x="1248921" y="52216"/>
                  </a:lnTo>
                  <a:cubicBezTo>
                    <a:pt x="1240023" y="21296"/>
                    <a:pt x="1211733" y="0"/>
                    <a:pt x="1179559" y="0"/>
                  </a:cubicBezTo>
                  <a:close/>
                </a:path>
              </a:pathLst>
            </a:custGeom>
            <a:solidFill>
              <a:srgbClr val="10A19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1245367" cy="744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735966" y="5468425"/>
            <a:ext cx="1249189" cy="1249189"/>
            <a:chOff x="0" y="0"/>
            <a:chExt cx="495300" cy="4953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E8E6E6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-2600780">
            <a:off x="12825142" y="6144623"/>
            <a:ext cx="7940294" cy="6282757"/>
          </a:xfrm>
          <a:custGeom>
            <a:avLst/>
            <a:gdLst/>
            <a:ahLst/>
            <a:cxnLst/>
            <a:rect r="r" b="b" t="t" l="l"/>
            <a:pathLst>
              <a:path h="6282757" w="7940294">
                <a:moveTo>
                  <a:pt x="0" y="0"/>
                </a:moveTo>
                <a:lnTo>
                  <a:pt x="7940293" y="0"/>
                </a:lnTo>
                <a:lnTo>
                  <a:pt x="7940293" y="6282758"/>
                </a:lnTo>
                <a:lnTo>
                  <a:pt x="0" y="6282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085926" y="5818385"/>
            <a:ext cx="549270" cy="549270"/>
          </a:xfrm>
          <a:custGeom>
            <a:avLst/>
            <a:gdLst/>
            <a:ahLst/>
            <a:cxnLst/>
            <a:rect r="r" b="b" t="t" l="l"/>
            <a:pathLst>
              <a:path h="549270" w="549270">
                <a:moveTo>
                  <a:pt x="0" y="0"/>
                </a:moveTo>
                <a:lnTo>
                  <a:pt x="549270" y="0"/>
                </a:lnTo>
                <a:lnTo>
                  <a:pt x="549270" y="549270"/>
                </a:lnTo>
                <a:lnTo>
                  <a:pt x="0" y="549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6" id="16"/>
          <p:cNvSpPr/>
          <p:nvPr/>
        </p:nvSpPr>
        <p:spPr>
          <a:xfrm rot="0">
            <a:off x="0" y="9586958"/>
            <a:ext cx="8029433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0">
            <a:off x="10259080" y="9586958"/>
            <a:ext cx="8028920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839344" y="769496"/>
            <a:ext cx="2220487" cy="888195"/>
          </a:xfrm>
          <a:custGeom>
            <a:avLst/>
            <a:gdLst/>
            <a:ahLst/>
            <a:cxnLst/>
            <a:rect r="r" b="b" t="t" l="l"/>
            <a:pathLst>
              <a:path h="888195" w="2220487">
                <a:moveTo>
                  <a:pt x="0" y="0"/>
                </a:moveTo>
                <a:lnTo>
                  <a:pt x="2220487" y="0"/>
                </a:lnTo>
                <a:lnTo>
                  <a:pt x="2220487" y="888195"/>
                </a:lnTo>
                <a:lnTo>
                  <a:pt x="0" y="888195"/>
                </a:lnTo>
                <a:lnTo>
                  <a:pt x="0" y="0"/>
                </a:lnTo>
                <a:close/>
              </a:path>
            </a:pathLst>
          </a:custGeom>
        </p:spPr>
      </p:sp>
      <p:sp>
        <p:nvSpPr>
          <p:cNvPr name="Freeform 19" id="19"/>
          <p:cNvSpPr/>
          <p:nvPr/>
        </p:nvSpPr>
        <p:spPr>
          <a:xfrm flipH="false" flipV="false" rot="0">
            <a:off x="15228169" y="769496"/>
            <a:ext cx="2220487" cy="888195"/>
          </a:xfrm>
          <a:custGeom>
            <a:avLst/>
            <a:gdLst/>
            <a:ahLst/>
            <a:cxnLst/>
            <a:rect r="r" b="b" t="t" l="l"/>
            <a:pathLst>
              <a:path h="888195" w="2220487">
                <a:moveTo>
                  <a:pt x="0" y="0"/>
                </a:moveTo>
                <a:lnTo>
                  <a:pt x="2220487" y="0"/>
                </a:lnTo>
                <a:lnTo>
                  <a:pt x="2220487" y="888195"/>
                </a:lnTo>
                <a:lnTo>
                  <a:pt x="0" y="888195"/>
                </a:lnTo>
                <a:lnTo>
                  <a:pt x="0" y="0"/>
                </a:lnTo>
                <a:close/>
              </a:path>
            </a:pathLst>
          </a:custGeom>
        </p:spPr>
      </p:sp>
      <p:sp>
        <p:nvSpPr>
          <p:cNvPr name="Freeform 20" id="20"/>
          <p:cNvSpPr/>
          <p:nvPr/>
        </p:nvSpPr>
        <p:spPr>
          <a:xfrm flipH="false" flipV="false" rot="0">
            <a:off x="16780766" y="4204221"/>
            <a:ext cx="814153" cy="966832"/>
          </a:xfrm>
          <a:custGeom>
            <a:avLst/>
            <a:gdLst/>
            <a:ahLst/>
            <a:cxnLst/>
            <a:rect r="r" b="b" t="t" l="l"/>
            <a:pathLst>
              <a:path h="966832" w="814153">
                <a:moveTo>
                  <a:pt x="0" y="0"/>
                </a:moveTo>
                <a:lnTo>
                  <a:pt x="814153" y="0"/>
                </a:lnTo>
                <a:lnTo>
                  <a:pt x="814153" y="966832"/>
                </a:lnTo>
                <a:lnTo>
                  <a:pt x="0" y="9668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730446" y="3707057"/>
            <a:ext cx="15557554" cy="3341756"/>
          </a:xfrm>
          <a:custGeom>
            <a:avLst/>
            <a:gdLst/>
            <a:ahLst/>
            <a:cxnLst/>
            <a:rect r="r" b="b" t="t" l="l"/>
            <a:pathLst>
              <a:path h="3341756" w="15557554">
                <a:moveTo>
                  <a:pt x="0" y="0"/>
                </a:moveTo>
                <a:lnTo>
                  <a:pt x="15557554" y="0"/>
                </a:lnTo>
                <a:lnTo>
                  <a:pt x="15557554" y="3341756"/>
                </a:lnTo>
                <a:lnTo>
                  <a:pt x="0" y="33417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329614" y="347856"/>
            <a:ext cx="11628772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b="true" sz="4799" spc="201">
                <a:solidFill>
                  <a:srgbClr val="3B3B3B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การบันทึกรายการค้าในสมุดรายวันเฉพาะ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620450" y="9295861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28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977705" y="1355269"/>
            <a:ext cx="3843040" cy="60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1"/>
              </a:lnSpc>
              <a:spcBef>
                <a:spcPct val="0"/>
              </a:spcBef>
            </a:pPr>
            <a:r>
              <a:rPr lang="en-US" b="true" sz="3515" spc="112">
                <a:solidFill>
                  <a:srgbClr val="000000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สมุดรายวันจ่ายเงิน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2252" y="2105092"/>
            <a:ext cx="6190356" cy="3630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2285" spc="73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     ต่อไปนี้เป็นรายการค้าเพิ่มเติมเกี่ยวกับการรับเงินสดของร้านโสมนัส ระหว่างเดือน </a:t>
            </a:r>
          </a:p>
          <a:p>
            <a:pPr algn="l">
              <a:lnSpc>
                <a:spcPts val="3199"/>
              </a:lnSpc>
            </a:pPr>
            <a:r>
              <a:rPr lang="en-US" sz="2285" spc="73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มกราคม 25X1</a:t>
            </a:r>
          </a:p>
          <a:p>
            <a:pPr algn="l">
              <a:lnSpc>
                <a:spcPts val="3199"/>
              </a:lnSpc>
            </a:pPr>
            <a:r>
              <a:rPr lang="en-US" sz="2285" spc="73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23 จ่ายค่ารับรองลูกค้า 1,000 บาท ใบสำคัญจ่ายเลขที่ 98</a:t>
            </a:r>
          </a:p>
          <a:p>
            <a:pPr algn="l">
              <a:lnSpc>
                <a:spcPts val="3199"/>
              </a:lnSpc>
            </a:pPr>
            <a:r>
              <a:rPr lang="en-US" sz="2285" spc="73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25 นำเงินสดฝากธนาคาร จำนวน 2,000 บาท </a:t>
            </a:r>
          </a:p>
          <a:p>
            <a:pPr algn="l">
              <a:lnSpc>
                <a:spcPts val="3199"/>
              </a:lnSpc>
            </a:pPr>
          </a:p>
          <a:p>
            <a:pPr algn="l">
              <a:lnSpc>
                <a:spcPts val="3199"/>
              </a:lnSpc>
              <a:spcBef>
                <a:spcPct val="0"/>
              </a:spcBef>
            </a:pPr>
          </a:p>
          <a:p>
            <a:pPr algn="l">
              <a:lnSpc>
                <a:spcPts val="3199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136790"/>
            <a:ext cx="2162838" cy="2057400"/>
          </a:xfrm>
          <a:custGeom>
            <a:avLst/>
            <a:gdLst/>
            <a:ahLst/>
            <a:cxnLst/>
            <a:rect r="r" b="b" t="t" l="l"/>
            <a:pathLst>
              <a:path h="2057400" w="2162838">
                <a:moveTo>
                  <a:pt x="0" y="0"/>
                </a:moveTo>
                <a:lnTo>
                  <a:pt x="2162838" y="0"/>
                </a:lnTo>
                <a:lnTo>
                  <a:pt x="216283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331724" y="5284331"/>
            <a:ext cx="6367003" cy="2007254"/>
            <a:chOff x="0" y="0"/>
            <a:chExt cx="8489337" cy="2676338"/>
          </a:xfrm>
        </p:grpSpPr>
        <p:sp>
          <p:nvSpPr>
            <p:cNvPr name="Freeform 5" id="5"/>
            <p:cNvSpPr/>
            <p:nvPr/>
          </p:nvSpPr>
          <p:spPr>
            <a:xfrm flipH="false" flipV="false" rot="5400000">
              <a:off x="2734287" y="669025"/>
              <a:ext cx="2220832" cy="882781"/>
            </a:xfrm>
            <a:custGeom>
              <a:avLst/>
              <a:gdLst/>
              <a:ahLst/>
              <a:cxnLst/>
              <a:rect r="r" b="b" t="t" l="l"/>
              <a:pathLst>
                <a:path h="882781" w="2220832">
                  <a:moveTo>
                    <a:pt x="0" y="0"/>
                  </a:moveTo>
                  <a:lnTo>
                    <a:pt x="2220832" y="0"/>
                  </a:lnTo>
                  <a:lnTo>
                    <a:pt x="2220832" y="882781"/>
                  </a:lnTo>
                  <a:lnTo>
                    <a:pt x="0" y="882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2182732"/>
              <a:ext cx="8489337" cy="4936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20"/>
                </a:lnSpc>
                <a:spcBef>
                  <a:spcPct val="0"/>
                </a:spcBef>
              </a:pPr>
              <a:r>
                <a:rPr lang="en-US" b="true" sz="2300" spc="73">
                  <a:solidFill>
                    <a:srgbClr val="000000"/>
                  </a:solidFill>
                  <a:latin typeface="Helvetica Thai Bold"/>
                  <a:ea typeface="Helvetica Thai Bold"/>
                  <a:cs typeface="Helvetica Thai Bold"/>
                  <a:sym typeface="Helvetica Thai Bold"/>
                </a:rPr>
                <a:t> ผ่านรายการข้างต้นไปยังบัญชีแยกประเภททั่วไป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6382607" y="1525951"/>
            <a:ext cx="11798152" cy="3758380"/>
          </a:xfrm>
          <a:custGeom>
            <a:avLst/>
            <a:gdLst/>
            <a:ahLst/>
            <a:cxnLst/>
            <a:rect r="r" b="b" t="t" l="l"/>
            <a:pathLst>
              <a:path h="3758380" w="11798152">
                <a:moveTo>
                  <a:pt x="0" y="0"/>
                </a:moveTo>
                <a:lnTo>
                  <a:pt x="11798152" y="0"/>
                </a:lnTo>
                <a:lnTo>
                  <a:pt x="11798152" y="3758380"/>
                </a:lnTo>
                <a:lnTo>
                  <a:pt x="0" y="37583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2252" y="5846540"/>
            <a:ext cx="10076694" cy="3496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spc="70">
                <a:solidFill>
                  <a:srgbClr val="FF5757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** </a:t>
            </a:r>
            <a:r>
              <a:rPr lang="en-US" sz="2199" spc="70">
                <a:solidFill>
                  <a:srgbClr val="FF5757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รายการนำเงินสดฝากธนาคาร  บันทึกในช่อง</a:t>
            </a:r>
            <a:r>
              <a:rPr lang="en-US" sz="2199" spc="70">
                <a:solidFill>
                  <a:srgbClr val="10A19D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เครดิต เงินสด</a:t>
            </a:r>
            <a:r>
              <a:rPr lang="en-US" sz="2199" spc="70">
                <a:solidFill>
                  <a:srgbClr val="FF5757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และช่อง</a:t>
            </a:r>
            <a:r>
              <a:rPr lang="en-US" sz="2199" spc="70">
                <a:solidFill>
                  <a:srgbClr val="10A19D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เดบิตบัญชีอื่น ๆ</a:t>
            </a:r>
            <a:r>
              <a:rPr lang="en-US" sz="2199" spc="70">
                <a:solidFill>
                  <a:srgbClr val="FF5757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โดย</a:t>
            </a:r>
            <a:r>
              <a:rPr lang="en-US" sz="2199" spc="70">
                <a:solidFill>
                  <a:srgbClr val="10A19D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เขียนคำว่า  “เงินฝากธนาคาร”  ลงในช่องชื่อบัญชีที่เดบิต</a:t>
            </a:r>
            <a:r>
              <a:rPr lang="en-US" sz="2199" spc="70">
                <a:solidFill>
                  <a:srgbClr val="FF5757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พร้อมทั้ง</a:t>
            </a:r>
            <a:r>
              <a:rPr lang="en-US" sz="2199" spc="70">
                <a:solidFill>
                  <a:srgbClr val="10A19D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เขียนอักษรย่อตัว “C” ลงในช่องเลขที่บัญชี</a:t>
            </a:r>
            <a:r>
              <a:rPr lang="en-US" sz="2199" spc="70">
                <a:solidFill>
                  <a:srgbClr val="FF5757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spc="70">
                <a:solidFill>
                  <a:srgbClr val="FF5757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** รายการถอนเงินสดออกจากเงินฝากธนาคารเพื่อมาใช้ในกิจการ บันทึกในช่อง</a:t>
            </a:r>
            <a:r>
              <a:rPr lang="en-US" sz="2199" spc="70">
                <a:solidFill>
                  <a:srgbClr val="004AAD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เครดิต เงินฝากธนาคาร</a:t>
            </a:r>
            <a:r>
              <a:rPr lang="en-US" sz="2199" spc="70">
                <a:solidFill>
                  <a:srgbClr val="FF5757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และช่อง</a:t>
            </a:r>
            <a:r>
              <a:rPr lang="en-US" sz="2199" spc="70">
                <a:solidFill>
                  <a:srgbClr val="004AAD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เดบิต บัญชีอื่น ๆ </a:t>
            </a:r>
            <a:r>
              <a:rPr lang="en-US" sz="2199" spc="70">
                <a:solidFill>
                  <a:srgbClr val="FF5757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โดยเขียนคำว่า  </a:t>
            </a:r>
            <a:r>
              <a:rPr lang="en-US" sz="2199" spc="70">
                <a:solidFill>
                  <a:srgbClr val="004AAD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“เงินฝากธนาคาร”</a:t>
            </a:r>
            <a:r>
              <a:rPr lang="en-US" sz="2199" spc="70">
                <a:solidFill>
                  <a:srgbClr val="FF5757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ลงในช่องชื่อบัญชีที่เครดิตพร้อมทั้งเขียนอักษรย่อตัว “C” ลงในช่องเลขที่บัญชี 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spc="70">
                <a:solidFill>
                  <a:srgbClr val="FF5757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</a:t>
            </a:r>
            <a:r>
              <a:rPr lang="en-US" b="true" sz="2199" spc="70">
                <a:solidFill>
                  <a:srgbClr val="00BF63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 ****</a:t>
            </a:r>
            <a:r>
              <a:rPr lang="en-US" sz="2199" spc="70">
                <a:solidFill>
                  <a:srgbClr val="FF5757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ทั้ง 2 รายการไม่ต้องผ่านรายการไปยังบัญชีแยกประเภทเพราะ เป็นรายการที่เกิดจากการนำเงินฝากธนาคารและถอนเงินจากธนาคาร และได้ทำการบันทึกไว้ทั้งในสมุดรับเงินและสมุดเงินสดจ่าย แต่ให้ใส่เครื่องหมาย C ในช่องเลขที่บัญชีในสมุดบัญชีทั้ง 2 เล่ม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20450" y="9295861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2700000">
            <a:off x="3968593" y="6630257"/>
            <a:ext cx="1813271" cy="1813271"/>
            <a:chOff x="0" y="0"/>
            <a:chExt cx="14400530" cy="144005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400530" cy="14399261"/>
            </a:xfrm>
            <a:custGeom>
              <a:avLst/>
              <a:gdLst/>
              <a:ahLst/>
              <a:cxnLst/>
              <a:rect r="r" b="b" t="t" l="l"/>
              <a:pathLst>
                <a:path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FF7000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2700000">
            <a:off x="1404241" y="3019246"/>
            <a:ext cx="1813271" cy="1813271"/>
            <a:chOff x="0" y="0"/>
            <a:chExt cx="14400530" cy="1440053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4400530" cy="14399261"/>
            </a:xfrm>
            <a:custGeom>
              <a:avLst/>
              <a:gdLst/>
              <a:ahLst/>
              <a:cxnLst/>
              <a:rect r="r" b="b" t="t" l="l"/>
              <a:pathLst>
                <a:path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10A19D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2700000">
            <a:off x="6532946" y="3019246"/>
            <a:ext cx="1813271" cy="1813271"/>
            <a:chOff x="0" y="0"/>
            <a:chExt cx="14400530" cy="144005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400530" cy="14399261"/>
            </a:xfrm>
            <a:custGeom>
              <a:avLst/>
              <a:gdLst/>
              <a:ahLst/>
              <a:cxnLst/>
              <a:rect r="r" b="b" t="t" l="l"/>
              <a:pathLst>
                <a:path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C70039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2700000">
            <a:off x="2686417" y="4836876"/>
            <a:ext cx="1813271" cy="1813271"/>
            <a:chOff x="0" y="0"/>
            <a:chExt cx="14400530" cy="144005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400530" cy="14399261"/>
            </a:xfrm>
            <a:custGeom>
              <a:avLst/>
              <a:gdLst/>
              <a:ahLst/>
              <a:cxnLst/>
              <a:rect r="r" b="b" t="t" l="l"/>
              <a:pathLst>
                <a:path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540375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2700000">
            <a:off x="5250769" y="4812627"/>
            <a:ext cx="1813271" cy="1813271"/>
            <a:chOff x="0" y="0"/>
            <a:chExt cx="14400530" cy="144005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4400530" cy="14399261"/>
            </a:xfrm>
            <a:custGeom>
              <a:avLst/>
              <a:gdLst/>
              <a:ahLst/>
              <a:cxnLst/>
              <a:rect r="r" b="b" t="t" l="l"/>
              <a:pathLst>
                <a:path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FFBF00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538079" y="3153085"/>
            <a:ext cx="1545594" cy="1545594"/>
            <a:chOff x="0" y="0"/>
            <a:chExt cx="495300" cy="4953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10A19D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674286" y="942975"/>
            <a:ext cx="6401886" cy="155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b="true" sz="4499" spc="188">
                <a:solidFill>
                  <a:srgbClr val="3B3B3B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ประเภทของสมุดรายวันเฉพาะ</a:t>
            </a:r>
          </a:p>
        </p:txBody>
      </p: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2820255" y="4970715"/>
            <a:ext cx="1545594" cy="1545594"/>
            <a:chOff x="0" y="0"/>
            <a:chExt cx="495300" cy="4953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540375"/>
            </a:solidFill>
          </p:spPr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4102432" y="6788345"/>
            <a:ext cx="1545594" cy="1545594"/>
            <a:chOff x="0" y="0"/>
            <a:chExt cx="495300" cy="4953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7000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6666784" y="3153085"/>
            <a:ext cx="1545594" cy="1545594"/>
            <a:chOff x="0" y="0"/>
            <a:chExt cx="495300" cy="4953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70039"/>
            </a:solidFill>
          </p:spPr>
        </p:sp>
      </p:grpSp>
      <p:grpSp>
        <p:nvGrpSpPr>
          <p:cNvPr name="Group 25" id="25"/>
          <p:cNvGrpSpPr>
            <a:grpSpLocks noChangeAspect="true"/>
          </p:cNvGrpSpPr>
          <p:nvPr/>
        </p:nvGrpSpPr>
        <p:grpSpPr>
          <a:xfrm rot="0">
            <a:off x="5384608" y="4946465"/>
            <a:ext cx="1545594" cy="1545594"/>
            <a:chOff x="0" y="0"/>
            <a:chExt cx="495300" cy="4953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BF00"/>
            </a:solidFill>
          </p:spPr>
        </p:sp>
      </p:grpSp>
      <p:sp>
        <p:nvSpPr>
          <p:cNvPr name="Freeform 28" id="28"/>
          <p:cNvSpPr/>
          <p:nvPr/>
        </p:nvSpPr>
        <p:spPr>
          <a:xfrm flipH="false" flipV="false" rot="0">
            <a:off x="1964854" y="3579859"/>
            <a:ext cx="692045" cy="692045"/>
          </a:xfrm>
          <a:custGeom>
            <a:avLst/>
            <a:gdLst/>
            <a:ahLst/>
            <a:cxnLst/>
            <a:rect r="r" b="b" t="t" l="l"/>
            <a:pathLst>
              <a:path h="692045" w="692045">
                <a:moveTo>
                  <a:pt x="0" y="0"/>
                </a:moveTo>
                <a:lnTo>
                  <a:pt x="692045" y="0"/>
                </a:lnTo>
                <a:lnTo>
                  <a:pt x="692045" y="692045"/>
                </a:lnTo>
                <a:lnTo>
                  <a:pt x="0" y="6920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7093559" y="3579859"/>
            <a:ext cx="692045" cy="692045"/>
          </a:xfrm>
          <a:custGeom>
            <a:avLst/>
            <a:gdLst/>
            <a:ahLst/>
            <a:cxnLst/>
            <a:rect r="r" b="b" t="t" l="l"/>
            <a:pathLst>
              <a:path h="692045" w="692045">
                <a:moveTo>
                  <a:pt x="0" y="0"/>
                </a:moveTo>
                <a:lnTo>
                  <a:pt x="692045" y="0"/>
                </a:lnTo>
                <a:lnTo>
                  <a:pt x="692045" y="692045"/>
                </a:lnTo>
                <a:lnTo>
                  <a:pt x="0" y="6920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3268084" y="5418543"/>
            <a:ext cx="649937" cy="649937"/>
          </a:xfrm>
          <a:custGeom>
            <a:avLst/>
            <a:gdLst/>
            <a:ahLst/>
            <a:cxnLst/>
            <a:rect r="r" b="b" t="t" l="l"/>
            <a:pathLst>
              <a:path h="649937" w="649937">
                <a:moveTo>
                  <a:pt x="0" y="0"/>
                </a:moveTo>
                <a:lnTo>
                  <a:pt x="649937" y="0"/>
                </a:lnTo>
                <a:lnTo>
                  <a:pt x="649937" y="649937"/>
                </a:lnTo>
                <a:lnTo>
                  <a:pt x="0" y="6499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4529206" y="7215119"/>
            <a:ext cx="692045" cy="692045"/>
          </a:xfrm>
          <a:custGeom>
            <a:avLst/>
            <a:gdLst/>
            <a:ahLst/>
            <a:cxnLst/>
            <a:rect r="r" b="b" t="t" l="l"/>
            <a:pathLst>
              <a:path h="692045" w="692045">
                <a:moveTo>
                  <a:pt x="0" y="0"/>
                </a:moveTo>
                <a:lnTo>
                  <a:pt x="692045" y="0"/>
                </a:lnTo>
                <a:lnTo>
                  <a:pt x="692045" y="692045"/>
                </a:lnTo>
                <a:lnTo>
                  <a:pt x="0" y="6920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5817275" y="5379133"/>
            <a:ext cx="680259" cy="680259"/>
          </a:xfrm>
          <a:custGeom>
            <a:avLst/>
            <a:gdLst/>
            <a:ahLst/>
            <a:cxnLst/>
            <a:rect r="r" b="b" t="t" l="l"/>
            <a:pathLst>
              <a:path h="680259" w="680259">
                <a:moveTo>
                  <a:pt x="0" y="0"/>
                </a:moveTo>
                <a:lnTo>
                  <a:pt x="680260" y="0"/>
                </a:lnTo>
                <a:lnTo>
                  <a:pt x="680260" y="680259"/>
                </a:lnTo>
                <a:lnTo>
                  <a:pt x="0" y="6802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9988166" y="933918"/>
            <a:ext cx="6270386" cy="1497664"/>
            <a:chOff x="0" y="0"/>
            <a:chExt cx="8360515" cy="1996886"/>
          </a:xfrm>
        </p:grpSpPr>
        <p:sp>
          <p:nvSpPr>
            <p:cNvPr name="TextBox 34" id="34"/>
            <p:cNvSpPr txBox="true"/>
            <p:nvPr/>
          </p:nvSpPr>
          <p:spPr>
            <a:xfrm rot="0">
              <a:off x="909798" y="-24771"/>
              <a:ext cx="7450717" cy="5479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1">
                <a:lnSpc>
                  <a:spcPts val="3599"/>
                </a:lnSpc>
                <a:spcBef>
                  <a:spcPct val="0"/>
                </a:spcBef>
              </a:pPr>
              <a:r>
                <a:rPr lang="en-US" b="true" sz="2571" spc="82">
                  <a:solidFill>
                    <a:srgbClr val="3B3B3B"/>
                  </a:solidFill>
                  <a:latin typeface="Helvetica Thai Bold"/>
                  <a:ea typeface="Helvetica Thai Bold"/>
                  <a:cs typeface="Helvetica Thai Bold"/>
                  <a:sym typeface="Helvetica Thai Bold"/>
                </a:rPr>
                <a:t>Purchases Journal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909798" y="525734"/>
              <a:ext cx="7450717" cy="14711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04"/>
                </a:lnSpc>
              </a:pPr>
              <a:r>
                <a:rPr lang="en-US" sz="2202" spc="114">
                  <a:solidFill>
                    <a:srgbClr val="3B3B3B"/>
                  </a:solidFill>
                  <a:latin typeface="Helvetica Thai"/>
                  <a:ea typeface="Helvetica Thai"/>
                  <a:cs typeface="Helvetica Thai"/>
                  <a:sym typeface="Helvetica Thai"/>
                </a:rPr>
                <a:t> ใช้สำหรับการบันทึกรายการค้าเกี่ยวการซื้อสินค้าเป็นเงินเชื่อ</a:t>
              </a:r>
            </a:p>
            <a:p>
              <a:pPr algn="l" marL="0" indent="0" lvl="0">
                <a:lnSpc>
                  <a:spcPts val="2254"/>
                </a:lnSpc>
                <a:spcBef>
                  <a:spcPct val="0"/>
                </a:spcBef>
              </a:pP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0" y="-76200"/>
              <a:ext cx="909798" cy="9249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862"/>
                </a:lnSpc>
              </a:pPr>
              <a:r>
                <a:rPr lang="en-US" b="true" sz="4187" spc="175">
                  <a:solidFill>
                    <a:srgbClr val="3B3B3B"/>
                  </a:solidFill>
                  <a:latin typeface="Helvetica Thai Bold"/>
                  <a:ea typeface="Helvetica Thai Bold"/>
                  <a:cs typeface="Helvetica Thai Bold"/>
                  <a:sym typeface="Helvetica Thai Bold"/>
                </a:rPr>
                <a:t>1.</a:t>
              </a: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0772294" y="2393532"/>
            <a:ext cx="7082845" cy="420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3599"/>
              </a:lnSpc>
              <a:spcBef>
                <a:spcPct val="0"/>
              </a:spcBef>
            </a:pPr>
            <a:r>
              <a:rPr lang="en-US" b="true" sz="2571" spc="82">
                <a:solidFill>
                  <a:srgbClr val="3B3B3B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Purchases returns and allowances journal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772294" y="2888692"/>
            <a:ext cx="7082845" cy="1167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54"/>
              </a:lnSpc>
              <a:spcBef>
                <a:spcPct val="0"/>
              </a:spcBef>
            </a:pPr>
            <a:r>
              <a:rPr lang="en-US" sz="2102" spc="109">
                <a:solidFill>
                  <a:srgbClr val="3B3B3B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บันทึกรายการค้าเกี่ยวการส่งคืนสินค้าในกรณีที่มีการซื้อสินค้าเป็นเงินเชื่อและสินค้านั้นชำรุด หรือสินค้าไม่เป็นไปตามใบสั่งซื้อของกิจการ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005343" y="2355382"/>
            <a:ext cx="766951" cy="712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62"/>
              </a:lnSpc>
            </a:pPr>
            <a:r>
              <a:rPr lang="en-US" b="true" sz="4187" spc="175">
                <a:solidFill>
                  <a:srgbClr val="3B3B3B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2.</a:t>
            </a:r>
          </a:p>
        </p:txBody>
      </p:sp>
      <p:sp>
        <p:nvSpPr>
          <p:cNvPr name="Freeform 40" id="40"/>
          <p:cNvSpPr/>
          <p:nvPr/>
        </p:nvSpPr>
        <p:spPr>
          <a:xfrm flipH="false" flipV="false" rot="-2600780">
            <a:off x="12825142" y="6144623"/>
            <a:ext cx="7940294" cy="6282757"/>
          </a:xfrm>
          <a:custGeom>
            <a:avLst/>
            <a:gdLst/>
            <a:ahLst/>
            <a:cxnLst/>
            <a:rect r="r" b="b" t="t" l="l"/>
            <a:pathLst>
              <a:path h="6282757" w="7940294">
                <a:moveTo>
                  <a:pt x="0" y="0"/>
                </a:moveTo>
                <a:lnTo>
                  <a:pt x="7940293" y="0"/>
                </a:lnTo>
                <a:lnTo>
                  <a:pt x="7940293" y="6282758"/>
                </a:lnTo>
                <a:lnTo>
                  <a:pt x="0" y="62827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1" id="41"/>
          <p:cNvGrpSpPr/>
          <p:nvPr/>
        </p:nvGrpSpPr>
        <p:grpSpPr>
          <a:xfrm rot="0">
            <a:off x="10007632" y="4017680"/>
            <a:ext cx="6270386" cy="1190378"/>
            <a:chOff x="0" y="0"/>
            <a:chExt cx="8360515" cy="1587171"/>
          </a:xfrm>
        </p:grpSpPr>
        <p:sp>
          <p:nvSpPr>
            <p:cNvPr name="TextBox 42" id="42"/>
            <p:cNvSpPr txBox="true"/>
            <p:nvPr/>
          </p:nvSpPr>
          <p:spPr>
            <a:xfrm rot="0">
              <a:off x="909798" y="-38100"/>
              <a:ext cx="7450717" cy="5479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1">
                <a:lnSpc>
                  <a:spcPts val="3599"/>
                </a:lnSpc>
                <a:spcBef>
                  <a:spcPct val="0"/>
                </a:spcBef>
              </a:pPr>
              <a:r>
                <a:rPr lang="en-US" b="true" sz="2571" spc="82">
                  <a:solidFill>
                    <a:srgbClr val="3B3B3B"/>
                  </a:solidFill>
                  <a:latin typeface="Helvetica Thai Bold"/>
                  <a:ea typeface="Helvetica Thai Bold"/>
                  <a:cs typeface="Helvetica Thai Bold"/>
                  <a:sym typeface="Helvetica Thai Bold"/>
                </a:rPr>
                <a:t>sales Journal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909798" y="606239"/>
              <a:ext cx="7450717" cy="9809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04"/>
                </a:lnSpc>
              </a:pPr>
              <a:r>
                <a:rPr lang="en-US" sz="2002" spc="104">
                  <a:solidFill>
                    <a:srgbClr val="3B3B3B"/>
                  </a:solidFill>
                  <a:latin typeface="Helvetica Thai"/>
                  <a:ea typeface="Helvetica Thai"/>
                  <a:cs typeface="Helvetica Thai"/>
                  <a:sym typeface="Helvetica Thai"/>
                </a:rPr>
                <a:t> บันทึกรายการค้าเกี่ยวการขายสินค้าเป็นเงินเชื่อ</a:t>
              </a:r>
            </a:p>
            <a:p>
              <a:pPr algn="l" marL="0" indent="0" lvl="0">
                <a:lnSpc>
                  <a:spcPts val="3004"/>
                </a:lnSpc>
                <a:spcBef>
                  <a:spcPct val="0"/>
                </a:spcBef>
              </a:pPr>
              <a:r>
                <a:rPr lang="en-US" sz="2002" spc="104">
                  <a:solidFill>
                    <a:srgbClr val="3B3B3B"/>
                  </a:solidFill>
                  <a:latin typeface="Helvetica Thai"/>
                  <a:ea typeface="Helvetica Thai"/>
                  <a:cs typeface="Helvetica Thai"/>
                  <a:sym typeface="Helvetica Thai"/>
                </a:rPr>
                <a:t>.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0" y="-70616"/>
              <a:ext cx="909798" cy="9344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862"/>
                </a:lnSpc>
              </a:pPr>
              <a:r>
                <a:rPr lang="en-US" b="true" sz="4187" spc="175">
                  <a:solidFill>
                    <a:srgbClr val="3B3B3B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3.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9988166" y="5273678"/>
            <a:ext cx="7115507" cy="1571428"/>
            <a:chOff x="0" y="0"/>
            <a:chExt cx="9487342" cy="2095237"/>
          </a:xfrm>
        </p:grpSpPr>
        <p:sp>
          <p:nvSpPr>
            <p:cNvPr name="TextBox 46" id="46"/>
            <p:cNvSpPr txBox="true"/>
            <p:nvPr/>
          </p:nvSpPr>
          <p:spPr>
            <a:xfrm rot="0">
              <a:off x="1032420" y="-38100"/>
              <a:ext cx="8454922" cy="5479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1">
                <a:lnSpc>
                  <a:spcPts val="3599"/>
                </a:lnSpc>
                <a:spcBef>
                  <a:spcPct val="0"/>
                </a:spcBef>
              </a:pPr>
              <a:r>
                <a:rPr lang="en-US" b="true" sz="2571" spc="82">
                  <a:solidFill>
                    <a:srgbClr val="3B3B3B"/>
                  </a:solidFill>
                  <a:latin typeface="Helvetica Thai Bold"/>
                  <a:ea typeface="Helvetica Thai Bold"/>
                  <a:cs typeface="Helvetica Thai Bold"/>
                  <a:sym typeface="Helvetica Thai Bold"/>
                </a:rPr>
                <a:t>sales returns and allowances journal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1032420" y="606305"/>
              <a:ext cx="8454922" cy="14889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4"/>
                </a:lnSpc>
                <a:spcBef>
                  <a:spcPct val="0"/>
                </a:spcBef>
              </a:pPr>
              <a:r>
                <a:rPr lang="en-US" sz="2002" spc="104">
                  <a:solidFill>
                    <a:srgbClr val="3B3B3B"/>
                  </a:solidFill>
                  <a:latin typeface="Helvetica Thai"/>
                  <a:ea typeface="Helvetica Thai"/>
                  <a:cs typeface="Helvetica Thai"/>
                  <a:sym typeface="Helvetica Thai"/>
                </a:rPr>
                <a:t>การบันทึกรายการค้าเกี่ยวการรับคืนสินค้าในกรณีที่มีการขายสินค้าเป็นเงินเชื่อและสินค้านั้นชำรุด หรือสินค้าไม่เป็นไปตามใบสั่งซื้อของลูกค้า.</a:t>
              </a:r>
            </a:p>
          </p:txBody>
        </p:sp>
        <p:sp>
          <p:nvSpPr>
            <p:cNvPr name="TextBox 48" id="48"/>
            <p:cNvSpPr txBox="true"/>
            <p:nvPr/>
          </p:nvSpPr>
          <p:spPr>
            <a:xfrm rot="0">
              <a:off x="0" y="-55506"/>
              <a:ext cx="1032420" cy="9344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862"/>
                </a:lnSpc>
              </a:pPr>
              <a:r>
                <a:rPr lang="en-US" b="true" sz="4187" spc="175">
                  <a:solidFill>
                    <a:srgbClr val="3B3B3B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4.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9988166" y="7116454"/>
            <a:ext cx="6270386" cy="825954"/>
            <a:chOff x="0" y="0"/>
            <a:chExt cx="8360515" cy="1101272"/>
          </a:xfrm>
        </p:grpSpPr>
        <p:sp>
          <p:nvSpPr>
            <p:cNvPr name="TextBox 50" id="50"/>
            <p:cNvSpPr txBox="true"/>
            <p:nvPr/>
          </p:nvSpPr>
          <p:spPr>
            <a:xfrm rot="0">
              <a:off x="909798" y="-38100"/>
              <a:ext cx="7450717" cy="5479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1">
                <a:lnSpc>
                  <a:spcPts val="3599"/>
                </a:lnSpc>
                <a:spcBef>
                  <a:spcPct val="0"/>
                </a:spcBef>
              </a:pPr>
              <a:r>
                <a:rPr lang="en-US" b="true" sz="2571" spc="82">
                  <a:solidFill>
                    <a:srgbClr val="3B3B3B"/>
                  </a:solidFill>
                  <a:latin typeface="Helvetica Thai Bold"/>
                  <a:ea typeface="Helvetica Thai Bold"/>
                  <a:cs typeface="Helvetica Thai Bold"/>
                  <a:sym typeface="Helvetica Thai Bold"/>
                </a:rPr>
                <a:t>cash receipts journal</a:t>
              </a: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909798" y="627070"/>
              <a:ext cx="7450717" cy="4742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54"/>
                </a:lnSpc>
                <a:spcBef>
                  <a:spcPct val="0"/>
                </a:spcBef>
              </a:pPr>
              <a:r>
                <a:rPr lang="en-US" sz="2102" spc="109">
                  <a:solidFill>
                    <a:srgbClr val="3B3B3B"/>
                  </a:solidFill>
                  <a:latin typeface="Helvetica Thai"/>
                  <a:ea typeface="Helvetica Thai"/>
                  <a:cs typeface="Helvetica Thai"/>
                  <a:sym typeface="Helvetica Thai"/>
                </a:rPr>
                <a:t>บันทึกรายการค้าเกี่ยวการรับเงินของกิจการ.</a:t>
              </a:r>
            </a:p>
          </p:txBody>
        </p:sp>
        <p:sp>
          <p:nvSpPr>
            <p:cNvPr name="TextBox 52" id="52"/>
            <p:cNvSpPr txBox="true"/>
            <p:nvPr/>
          </p:nvSpPr>
          <p:spPr>
            <a:xfrm rot="0">
              <a:off x="0" y="-40397"/>
              <a:ext cx="909798" cy="9344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862"/>
                </a:lnSpc>
              </a:pPr>
              <a:r>
                <a:rPr lang="en-US" b="true" sz="4187" spc="175">
                  <a:solidFill>
                    <a:srgbClr val="3B3B3B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5.</a:t>
              </a:r>
            </a:p>
          </p:txBody>
        </p:sp>
      </p:grpSp>
      <p:sp>
        <p:nvSpPr>
          <p:cNvPr name="AutoShape 53" id="53"/>
          <p:cNvSpPr/>
          <p:nvPr/>
        </p:nvSpPr>
        <p:spPr>
          <a:xfrm rot="0">
            <a:off x="0" y="9586958"/>
            <a:ext cx="8029433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4" id="54"/>
          <p:cNvSpPr/>
          <p:nvPr/>
        </p:nvSpPr>
        <p:spPr>
          <a:xfrm rot="0">
            <a:off x="10259080" y="9586958"/>
            <a:ext cx="8028920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5" id="55"/>
          <p:cNvSpPr txBox="true"/>
          <p:nvPr/>
        </p:nvSpPr>
        <p:spPr>
          <a:xfrm rot="0">
            <a:off x="8620450" y="9286336"/>
            <a:ext cx="1047614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3</a:t>
            </a:r>
          </a:p>
        </p:txBody>
      </p:sp>
      <p:sp>
        <p:nvSpPr>
          <p:cNvPr name="Freeform 56" id="56"/>
          <p:cNvSpPr/>
          <p:nvPr/>
        </p:nvSpPr>
        <p:spPr>
          <a:xfrm flipH="false" flipV="false" rot="0">
            <a:off x="-874395" y="6892033"/>
            <a:ext cx="1748790" cy="2030263"/>
          </a:xfrm>
          <a:custGeom>
            <a:avLst/>
            <a:gdLst/>
            <a:ahLst/>
            <a:cxnLst/>
            <a:rect r="r" b="b" t="t" l="l"/>
            <a:pathLst>
              <a:path h="2030263" w="1748790">
                <a:moveTo>
                  <a:pt x="0" y="0"/>
                </a:moveTo>
                <a:lnTo>
                  <a:pt x="1748790" y="0"/>
                </a:lnTo>
                <a:lnTo>
                  <a:pt x="1748790" y="2030262"/>
                </a:lnTo>
                <a:lnTo>
                  <a:pt x="0" y="20302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-102673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17259300" y="6892033"/>
            <a:ext cx="1748790" cy="2030263"/>
          </a:xfrm>
          <a:custGeom>
            <a:avLst/>
            <a:gdLst/>
            <a:ahLst/>
            <a:cxnLst/>
            <a:rect r="r" b="b" t="t" l="l"/>
            <a:pathLst>
              <a:path h="2030263" w="1748790">
                <a:moveTo>
                  <a:pt x="0" y="0"/>
                </a:moveTo>
                <a:lnTo>
                  <a:pt x="1748790" y="0"/>
                </a:lnTo>
                <a:lnTo>
                  <a:pt x="1748790" y="2030262"/>
                </a:lnTo>
                <a:lnTo>
                  <a:pt x="0" y="20302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-102673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216064" y="-1306363"/>
            <a:ext cx="1748790" cy="2030263"/>
          </a:xfrm>
          <a:custGeom>
            <a:avLst/>
            <a:gdLst/>
            <a:ahLst/>
            <a:cxnLst/>
            <a:rect r="r" b="b" t="t" l="l"/>
            <a:pathLst>
              <a:path h="2030263" w="1748790">
                <a:moveTo>
                  <a:pt x="0" y="0"/>
                </a:moveTo>
                <a:lnTo>
                  <a:pt x="1748790" y="0"/>
                </a:lnTo>
                <a:lnTo>
                  <a:pt x="1748790" y="2030263"/>
                </a:lnTo>
                <a:lnTo>
                  <a:pt x="0" y="20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-102673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16554243" y="650967"/>
            <a:ext cx="1098858" cy="755465"/>
          </a:xfrm>
          <a:custGeom>
            <a:avLst/>
            <a:gdLst/>
            <a:ahLst/>
            <a:cxnLst/>
            <a:rect r="r" b="b" t="t" l="l"/>
            <a:pathLst>
              <a:path h="755465" w="1098858">
                <a:moveTo>
                  <a:pt x="0" y="0"/>
                </a:moveTo>
                <a:lnTo>
                  <a:pt x="1098859" y="0"/>
                </a:lnTo>
                <a:lnTo>
                  <a:pt x="1098859" y="755466"/>
                </a:lnTo>
                <a:lnTo>
                  <a:pt x="0" y="75546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7416512" y="7529431"/>
            <a:ext cx="1098858" cy="755465"/>
          </a:xfrm>
          <a:custGeom>
            <a:avLst/>
            <a:gdLst/>
            <a:ahLst/>
            <a:cxnLst/>
            <a:rect r="r" b="b" t="t" l="l"/>
            <a:pathLst>
              <a:path h="755465" w="1098858">
                <a:moveTo>
                  <a:pt x="0" y="0"/>
                </a:moveTo>
                <a:lnTo>
                  <a:pt x="1098859" y="0"/>
                </a:lnTo>
                <a:lnTo>
                  <a:pt x="1098859" y="755465"/>
                </a:lnTo>
                <a:lnTo>
                  <a:pt x="0" y="75546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1" id="61"/>
          <p:cNvGrpSpPr/>
          <p:nvPr/>
        </p:nvGrpSpPr>
        <p:grpSpPr>
          <a:xfrm rot="0">
            <a:off x="10007632" y="8333938"/>
            <a:ext cx="6270386" cy="825954"/>
            <a:chOff x="0" y="0"/>
            <a:chExt cx="8360515" cy="1101272"/>
          </a:xfrm>
        </p:grpSpPr>
        <p:sp>
          <p:nvSpPr>
            <p:cNvPr name="TextBox 62" id="62"/>
            <p:cNvSpPr txBox="true"/>
            <p:nvPr/>
          </p:nvSpPr>
          <p:spPr>
            <a:xfrm rot="0">
              <a:off x="909798" y="-38100"/>
              <a:ext cx="7450717" cy="5479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1">
                <a:lnSpc>
                  <a:spcPts val="3599"/>
                </a:lnSpc>
                <a:spcBef>
                  <a:spcPct val="0"/>
                </a:spcBef>
              </a:pPr>
              <a:r>
                <a:rPr lang="en-US" b="true" sz="2571" spc="82">
                  <a:solidFill>
                    <a:srgbClr val="3B3B3B"/>
                  </a:solidFill>
                  <a:latin typeface="Helvetica Thai Bold"/>
                  <a:ea typeface="Helvetica Thai Bold"/>
                  <a:cs typeface="Helvetica Thai Bold"/>
                  <a:sym typeface="Helvetica Thai Bold"/>
                </a:rPr>
                <a:t>cash disbursements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909798" y="627070"/>
              <a:ext cx="7450717" cy="4742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54"/>
                </a:lnSpc>
                <a:spcBef>
                  <a:spcPct val="0"/>
                </a:spcBef>
              </a:pPr>
              <a:r>
                <a:rPr lang="en-US" sz="2102" spc="109">
                  <a:solidFill>
                    <a:srgbClr val="3B3B3B"/>
                  </a:solidFill>
                  <a:latin typeface="Helvetica Thai"/>
                  <a:ea typeface="Helvetica Thai"/>
                  <a:cs typeface="Helvetica Thai"/>
                  <a:sym typeface="Helvetica Thai"/>
                </a:rPr>
                <a:t>บันทึกรายการค้าเกี่ยวการจ่ายเงินของกิจการ</a:t>
              </a:r>
            </a:p>
          </p:txBody>
        </p:sp>
        <p:sp>
          <p:nvSpPr>
            <p:cNvPr name="TextBox 64" id="64"/>
            <p:cNvSpPr txBox="true"/>
            <p:nvPr/>
          </p:nvSpPr>
          <p:spPr>
            <a:xfrm rot="0">
              <a:off x="0" y="-40397"/>
              <a:ext cx="909798" cy="9344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862"/>
                </a:lnSpc>
              </a:pPr>
              <a:r>
                <a:rPr lang="en-US" b="true" sz="4187" spc="175">
                  <a:solidFill>
                    <a:srgbClr val="3B3B3B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6.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36790"/>
            <a:ext cx="2162838" cy="2057400"/>
          </a:xfrm>
          <a:custGeom>
            <a:avLst/>
            <a:gdLst/>
            <a:ahLst/>
            <a:cxnLst/>
            <a:rect r="r" b="b" t="t" l="l"/>
            <a:pathLst>
              <a:path h="2057400" w="2162838">
                <a:moveTo>
                  <a:pt x="0" y="0"/>
                </a:moveTo>
                <a:lnTo>
                  <a:pt x="2162838" y="0"/>
                </a:lnTo>
                <a:lnTo>
                  <a:pt x="216283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672926"/>
            <a:ext cx="4518720" cy="1731365"/>
            <a:chOff x="0" y="0"/>
            <a:chExt cx="6024959" cy="2308486"/>
          </a:xfrm>
        </p:grpSpPr>
        <p:sp>
          <p:nvSpPr>
            <p:cNvPr name="Freeform 4" id="4"/>
            <p:cNvSpPr/>
            <p:nvPr/>
          </p:nvSpPr>
          <p:spPr>
            <a:xfrm flipH="false" flipV="false" rot="-71361">
              <a:off x="1739416" y="34356"/>
              <a:ext cx="3324083" cy="1321323"/>
            </a:xfrm>
            <a:custGeom>
              <a:avLst/>
              <a:gdLst/>
              <a:ahLst/>
              <a:cxnLst/>
              <a:rect r="r" b="b" t="t" l="l"/>
              <a:pathLst>
                <a:path h="1321323" w="3324083">
                  <a:moveTo>
                    <a:pt x="0" y="0"/>
                  </a:moveTo>
                  <a:lnTo>
                    <a:pt x="3324083" y="0"/>
                  </a:lnTo>
                  <a:lnTo>
                    <a:pt x="3324083" y="1321323"/>
                  </a:lnTo>
                  <a:lnTo>
                    <a:pt x="0" y="132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1569345"/>
              <a:ext cx="6024959" cy="7391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19"/>
                </a:lnSpc>
                <a:spcBef>
                  <a:spcPct val="0"/>
                </a:spcBef>
              </a:pPr>
              <a:r>
                <a:rPr lang="en-US" b="true" sz="3299" spc="105">
                  <a:solidFill>
                    <a:srgbClr val="000000"/>
                  </a:solidFill>
                  <a:latin typeface="Barlow Semi-Bold"/>
                  <a:ea typeface="Barlow Semi-Bold"/>
                  <a:cs typeface="Barlow Semi-Bold"/>
                  <a:sym typeface="Barlow Semi-Bold"/>
                </a:rPr>
                <a:t>บัญชีแยกประเภททั่วไป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654326" y="136790"/>
            <a:ext cx="12633674" cy="10384418"/>
          </a:xfrm>
          <a:custGeom>
            <a:avLst/>
            <a:gdLst/>
            <a:ahLst/>
            <a:cxnLst/>
            <a:rect r="r" b="b" t="t" l="l"/>
            <a:pathLst>
              <a:path h="10384418" w="12633674">
                <a:moveTo>
                  <a:pt x="0" y="0"/>
                </a:moveTo>
                <a:lnTo>
                  <a:pt x="12633674" y="0"/>
                </a:lnTo>
                <a:lnTo>
                  <a:pt x="12633674" y="10384418"/>
                </a:lnTo>
                <a:lnTo>
                  <a:pt x="0" y="103844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764917" y="9396879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00780">
            <a:off x="12825142" y="6144623"/>
            <a:ext cx="7940294" cy="6282757"/>
          </a:xfrm>
          <a:custGeom>
            <a:avLst/>
            <a:gdLst/>
            <a:ahLst/>
            <a:cxnLst/>
            <a:rect r="r" b="b" t="t" l="l"/>
            <a:pathLst>
              <a:path h="6282757" w="7940294">
                <a:moveTo>
                  <a:pt x="0" y="0"/>
                </a:moveTo>
                <a:lnTo>
                  <a:pt x="7940293" y="0"/>
                </a:lnTo>
                <a:lnTo>
                  <a:pt x="7940293" y="6282758"/>
                </a:lnTo>
                <a:lnTo>
                  <a:pt x="0" y="6282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46532" y="2836796"/>
            <a:ext cx="1208081" cy="1850841"/>
            <a:chOff x="0" y="0"/>
            <a:chExt cx="1610775" cy="2467788"/>
          </a:xfrm>
        </p:grpSpPr>
        <p:grpSp>
          <p:nvGrpSpPr>
            <p:cNvPr name="Group 4" id="4"/>
            <p:cNvGrpSpPr/>
            <p:nvPr/>
          </p:nvGrpSpPr>
          <p:grpSpPr>
            <a:xfrm rot="5400000">
              <a:off x="-269673" y="341308"/>
              <a:ext cx="1549299" cy="866683"/>
              <a:chOff x="0" y="0"/>
              <a:chExt cx="1049143" cy="586894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18892" y="0"/>
                <a:ext cx="1011359" cy="586894"/>
              </a:xfrm>
              <a:custGeom>
                <a:avLst/>
                <a:gdLst/>
                <a:ahLst/>
                <a:cxnLst/>
                <a:rect r="r" b="b" t="t" l="l"/>
                <a:pathLst>
                  <a:path h="586894" w="1011359">
                    <a:moveTo>
                      <a:pt x="259330" y="0"/>
                    </a:moveTo>
                    <a:lnTo>
                      <a:pt x="955229" y="0"/>
                    </a:lnTo>
                    <a:cubicBezTo>
                      <a:pt x="972508" y="0"/>
                      <a:pt x="988720" y="8358"/>
                      <a:pt x="998742" y="22434"/>
                    </a:cubicBezTo>
                    <a:cubicBezTo>
                      <a:pt x="1008764" y="36510"/>
                      <a:pt x="1011359" y="54564"/>
                      <a:pt x="1005705" y="70893"/>
                    </a:cubicBezTo>
                    <a:lnTo>
                      <a:pt x="851596" y="516001"/>
                    </a:lnTo>
                    <a:cubicBezTo>
                      <a:pt x="836904" y="558435"/>
                      <a:pt x="796934" y="586894"/>
                      <a:pt x="752029" y="586894"/>
                    </a:cubicBezTo>
                    <a:lnTo>
                      <a:pt x="56130" y="586894"/>
                    </a:lnTo>
                    <a:cubicBezTo>
                      <a:pt x="38850" y="586894"/>
                      <a:pt x="22638" y="578536"/>
                      <a:pt x="12616" y="564460"/>
                    </a:cubicBezTo>
                    <a:cubicBezTo>
                      <a:pt x="2594" y="550384"/>
                      <a:pt x="0" y="532330"/>
                      <a:pt x="5653" y="516001"/>
                    </a:cubicBezTo>
                    <a:lnTo>
                      <a:pt x="159763" y="70893"/>
                    </a:lnTo>
                    <a:cubicBezTo>
                      <a:pt x="174454" y="28459"/>
                      <a:pt x="214425" y="0"/>
                      <a:pt x="259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914D"/>
                </a:solidFill>
                <a:prstDash val="solid"/>
                <a:miter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101600" y="-38100"/>
                <a:ext cx="845943" cy="62499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61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5400000">
              <a:off x="-634700" y="692189"/>
              <a:ext cx="2136084" cy="866683"/>
              <a:chOff x="0" y="0"/>
              <a:chExt cx="1446497" cy="586894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13702" y="0"/>
                <a:ext cx="1419093" cy="586894"/>
              </a:xfrm>
              <a:custGeom>
                <a:avLst/>
                <a:gdLst/>
                <a:ahLst/>
                <a:cxnLst/>
                <a:rect r="r" b="b" t="t" l="l"/>
                <a:pathLst>
                  <a:path h="586894" w="1419093">
                    <a:moveTo>
                      <a:pt x="243911" y="0"/>
                    </a:moveTo>
                    <a:lnTo>
                      <a:pt x="1378382" y="0"/>
                    </a:lnTo>
                    <a:cubicBezTo>
                      <a:pt x="1390915" y="0"/>
                      <a:pt x="1402673" y="6062"/>
                      <a:pt x="1409942" y="16272"/>
                    </a:cubicBezTo>
                    <a:cubicBezTo>
                      <a:pt x="1417211" y="26481"/>
                      <a:pt x="1419093" y="39576"/>
                      <a:pt x="1414992" y="51418"/>
                    </a:cubicBezTo>
                    <a:lnTo>
                      <a:pt x="1247398" y="535476"/>
                    </a:lnTo>
                    <a:cubicBezTo>
                      <a:pt x="1236742" y="566252"/>
                      <a:pt x="1207751" y="586894"/>
                      <a:pt x="1175182" y="586894"/>
                    </a:cubicBezTo>
                    <a:lnTo>
                      <a:pt x="40711" y="586894"/>
                    </a:lnTo>
                    <a:cubicBezTo>
                      <a:pt x="28178" y="586894"/>
                      <a:pt x="16420" y="580832"/>
                      <a:pt x="9151" y="570622"/>
                    </a:cubicBezTo>
                    <a:cubicBezTo>
                      <a:pt x="1882" y="560413"/>
                      <a:pt x="0" y="547318"/>
                      <a:pt x="4101" y="535476"/>
                    </a:cubicBezTo>
                    <a:lnTo>
                      <a:pt x="171695" y="51418"/>
                    </a:lnTo>
                    <a:cubicBezTo>
                      <a:pt x="182351" y="20642"/>
                      <a:pt x="211342" y="0"/>
                      <a:pt x="243911" y="0"/>
                    </a:cubicBezTo>
                    <a:close/>
                  </a:path>
                </a:pathLst>
              </a:custGeom>
              <a:solidFill>
                <a:srgbClr val="E8E6E6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101600" y="-38100"/>
                <a:ext cx="1243297" cy="62499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61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5400000">
              <a:off x="-449014" y="876858"/>
              <a:ext cx="2139141" cy="1042719"/>
              <a:chOff x="0" y="0"/>
              <a:chExt cx="1448567" cy="7061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11473" y="0"/>
                <a:ext cx="1425621" cy="706100"/>
              </a:xfrm>
              <a:custGeom>
                <a:avLst/>
                <a:gdLst/>
                <a:ahLst/>
                <a:cxnLst/>
                <a:rect r="r" b="b" t="t" l="l"/>
                <a:pathLst>
                  <a:path h="706100" w="1425621">
                    <a:moveTo>
                      <a:pt x="1179559" y="0"/>
                    </a:moveTo>
                    <a:lnTo>
                      <a:pt x="42862" y="0"/>
                    </a:lnTo>
                    <a:cubicBezTo>
                      <a:pt x="30013" y="0"/>
                      <a:pt x="17911" y="6038"/>
                      <a:pt x="10183" y="16303"/>
                    </a:cubicBezTo>
                    <a:cubicBezTo>
                      <a:pt x="2455" y="26568"/>
                      <a:pt x="0" y="39868"/>
                      <a:pt x="3554" y="52216"/>
                    </a:cubicBezTo>
                    <a:lnTo>
                      <a:pt x="176700" y="653884"/>
                    </a:lnTo>
                    <a:cubicBezTo>
                      <a:pt x="185598" y="684804"/>
                      <a:pt x="213888" y="706100"/>
                      <a:pt x="246062" y="706100"/>
                    </a:cubicBezTo>
                    <a:lnTo>
                      <a:pt x="1382759" y="706100"/>
                    </a:lnTo>
                    <a:cubicBezTo>
                      <a:pt x="1395608" y="706100"/>
                      <a:pt x="1407710" y="700063"/>
                      <a:pt x="1415438" y="689797"/>
                    </a:cubicBezTo>
                    <a:cubicBezTo>
                      <a:pt x="1423166" y="679532"/>
                      <a:pt x="1425621" y="666232"/>
                      <a:pt x="1422068" y="653884"/>
                    </a:cubicBezTo>
                    <a:lnTo>
                      <a:pt x="1248921" y="52216"/>
                    </a:lnTo>
                    <a:cubicBezTo>
                      <a:pt x="1240023" y="21296"/>
                      <a:pt x="1211733" y="0"/>
                      <a:pt x="1179559" y="0"/>
                    </a:cubicBezTo>
                    <a:close/>
                  </a:path>
                </a:pathLst>
              </a:custGeom>
              <a:solidFill>
                <a:srgbClr val="FF66C4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101600" y="-38100"/>
                <a:ext cx="1245367" cy="7442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61"/>
                  </a:lnSpc>
                </a:pPr>
              </a:p>
            </p:txBody>
          </p:sp>
        </p:grpSp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673058" y="1306122"/>
              <a:ext cx="937717" cy="937717"/>
              <a:chOff x="0" y="0"/>
              <a:chExt cx="495300" cy="4953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495300" cy="495300"/>
              </a:xfrm>
              <a:custGeom>
                <a:avLst/>
                <a:gdLst/>
                <a:ahLst/>
                <a:cxnLst/>
                <a:rect r="r" b="b" t="t" l="l"/>
                <a:pathLst>
                  <a:path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E8E6E6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 flipH="false" flipV="false" rot="0"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r="r" b="b" t="t" l="l"/>
                <a:pathLst>
                  <a:path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3533CD">
                      <a:alpha val="100000"/>
                    </a:srgbClr>
                  </a:gs>
                </a:gsLst>
                <a:lin ang="0"/>
              </a:gradFill>
            </p:spPr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935759" y="1568823"/>
              <a:ext cx="412315" cy="412315"/>
            </a:xfrm>
            <a:custGeom>
              <a:avLst/>
              <a:gdLst/>
              <a:ahLst/>
              <a:cxnLst/>
              <a:rect r="r" b="b" t="t" l="l"/>
              <a:pathLst>
                <a:path h="412315" w="412315">
                  <a:moveTo>
                    <a:pt x="0" y="0"/>
                  </a:moveTo>
                  <a:lnTo>
                    <a:pt x="412315" y="0"/>
                  </a:lnTo>
                  <a:lnTo>
                    <a:pt x="412315" y="412315"/>
                  </a:lnTo>
                  <a:lnTo>
                    <a:pt x="0" y="412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AutoShape 17" id="17"/>
          <p:cNvSpPr/>
          <p:nvPr/>
        </p:nvSpPr>
        <p:spPr>
          <a:xfrm rot="0">
            <a:off x="0" y="9586958"/>
            <a:ext cx="8029433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rot="0">
            <a:off x="10259080" y="9586958"/>
            <a:ext cx="8028920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839344" y="769496"/>
            <a:ext cx="2220487" cy="888195"/>
          </a:xfrm>
          <a:custGeom>
            <a:avLst/>
            <a:gdLst/>
            <a:ahLst/>
            <a:cxnLst/>
            <a:rect r="r" b="b" t="t" l="l"/>
            <a:pathLst>
              <a:path h="888195" w="2220487">
                <a:moveTo>
                  <a:pt x="0" y="0"/>
                </a:moveTo>
                <a:lnTo>
                  <a:pt x="2220487" y="0"/>
                </a:lnTo>
                <a:lnTo>
                  <a:pt x="2220487" y="888195"/>
                </a:lnTo>
                <a:lnTo>
                  <a:pt x="0" y="888195"/>
                </a:lnTo>
                <a:lnTo>
                  <a:pt x="0" y="0"/>
                </a:lnTo>
                <a:close/>
              </a:path>
            </a:pathLst>
          </a:custGeom>
        </p:spPr>
      </p:sp>
      <p:sp>
        <p:nvSpPr>
          <p:cNvPr name="Freeform 20" id="20"/>
          <p:cNvSpPr/>
          <p:nvPr/>
        </p:nvSpPr>
        <p:spPr>
          <a:xfrm flipH="false" flipV="false" rot="0">
            <a:off x="15228169" y="769496"/>
            <a:ext cx="2220487" cy="888195"/>
          </a:xfrm>
          <a:custGeom>
            <a:avLst/>
            <a:gdLst/>
            <a:ahLst/>
            <a:cxnLst/>
            <a:rect r="r" b="b" t="t" l="l"/>
            <a:pathLst>
              <a:path h="888195" w="2220487">
                <a:moveTo>
                  <a:pt x="0" y="0"/>
                </a:moveTo>
                <a:lnTo>
                  <a:pt x="2220487" y="0"/>
                </a:lnTo>
                <a:lnTo>
                  <a:pt x="2220487" y="888195"/>
                </a:lnTo>
                <a:lnTo>
                  <a:pt x="0" y="888195"/>
                </a:lnTo>
                <a:lnTo>
                  <a:pt x="0" y="0"/>
                </a:lnTo>
                <a:close/>
              </a:path>
            </a:pathLst>
          </a:custGeom>
        </p:spPr>
      </p:sp>
      <p:sp>
        <p:nvSpPr>
          <p:cNvPr name="Freeform 21" id="21"/>
          <p:cNvSpPr/>
          <p:nvPr/>
        </p:nvSpPr>
        <p:spPr>
          <a:xfrm flipH="false" flipV="false" rot="0">
            <a:off x="16780766" y="4204221"/>
            <a:ext cx="814153" cy="966832"/>
          </a:xfrm>
          <a:custGeom>
            <a:avLst/>
            <a:gdLst/>
            <a:ahLst/>
            <a:cxnLst/>
            <a:rect r="r" b="b" t="t" l="l"/>
            <a:pathLst>
              <a:path h="966832" w="814153">
                <a:moveTo>
                  <a:pt x="0" y="0"/>
                </a:moveTo>
                <a:lnTo>
                  <a:pt x="814153" y="0"/>
                </a:lnTo>
                <a:lnTo>
                  <a:pt x="814153" y="966832"/>
                </a:lnTo>
                <a:lnTo>
                  <a:pt x="0" y="9668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395289" y="4204221"/>
            <a:ext cx="9048567" cy="4655485"/>
          </a:xfrm>
          <a:custGeom>
            <a:avLst/>
            <a:gdLst/>
            <a:ahLst/>
            <a:cxnLst/>
            <a:rect r="r" b="b" t="t" l="l"/>
            <a:pathLst>
              <a:path h="4655485" w="9048567">
                <a:moveTo>
                  <a:pt x="0" y="0"/>
                </a:moveTo>
                <a:lnTo>
                  <a:pt x="9048567" y="0"/>
                </a:lnTo>
                <a:lnTo>
                  <a:pt x="9048567" y="4655485"/>
                </a:lnTo>
                <a:lnTo>
                  <a:pt x="0" y="46554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616" t="-6857" r="-1737" b="-5325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02711" y="4306882"/>
            <a:ext cx="9036623" cy="4552824"/>
          </a:xfrm>
          <a:custGeom>
            <a:avLst/>
            <a:gdLst/>
            <a:ahLst/>
            <a:cxnLst/>
            <a:rect r="r" b="b" t="t" l="l"/>
            <a:pathLst>
              <a:path h="4552824" w="9036623">
                <a:moveTo>
                  <a:pt x="0" y="0"/>
                </a:moveTo>
                <a:lnTo>
                  <a:pt x="9036623" y="0"/>
                </a:lnTo>
                <a:lnTo>
                  <a:pt x="9036623" y="4552824"/>
                </a:lnTo>
                <a:lnTo>
                  <a:pt x="0" y="45528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3430" t="0" r="0" b="-3868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3329614" y="347856"/>
            <a:ext cx="11628772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b="true" sz="4799" spc="201">
                <a:solidFill>
                  <a:srgbClr val="3B3B3B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การจัดทำงบรายละเอียดลูกหนี้และเจ้าหนี้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620450" y="9295861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31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1147823" y="3039705"/>
            <a:ext cx="1208081" cy="1850841"/>
            <a:chOff x="0" y="0"/>
            <a:chExt cx="1610775" cy="2467788"/>
          </a:xfrm>
        </p:grpSpPr>
        <p:grpSp>
          <p:nvGrpSpPr>
            <p:cNvPr name="Group 27" id="27"/>
            <p:cNvGrpSpPr/>
            <p:nvPr/>
          </p:nvGrpSpPr>
          <p:grpSpPr>
            <a:xfrm rot="5400000">
              <a:off x="-269673" y="341308"/>
              <a:ext cx="1549299" cy="866683"/>
              <a:chOff x="0" y="0"/>
              <a:chExt cx="1049143" cy="586894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18892" y="0"/>
                <a:ext cx="1011359" cy="586894"/>
              </a:xfrm>
              <a:custGeom>
                <a:avLst/>
                <a:gdLst/>
                <a:ahLst/>
                <a:cxnLst/>
                <a:rect r="r" b="b" t="t" l="l"/>
                <a:pathLst>
                  <a:path h="586894" w="1011359">
                    <a:moveTo>
                      <a:pt x="259330" y="0"/>
                    </a:moveTo>
                    <a:lnTo>
                      <a:pt x="955229" y="0"/>
                    </a:lnTo>
                    <a:cubicBezTo>
                      <a:pt x="972508" y="0"/>
                      <a:pt x="988720" y="8358"/>
                      <a:pt x="998742" y="22434"/>
                    </a:cubicBezTo>
                    <a:cubicBezTo>
                      <a:pt x="1008764" y="36510"/>
                      <a:pt x="1011359" y="54564"/>
                      <a:pt x="1005705" y="70893"/>
                    </a:cubicBezTo>
                    <a:lnTo>
                      <a:pt x="851596" y="516001"/>
                    </a:lnTo>
                    <a:cubicBezTo>
                      <a:pt x="836904" y="558435"/>
                      <a:pt x="796934" y="586894"/>
                      <a:pt x="752029" y="586894"/>
                    </a:cubicBezTo>
                    <a:lnTo>
                      <a:pt x="56130" y="586894"/>
                    </a:lnTo>
                    <a:cubicBezTo>
                      <a:pt x="38850" y="586894"/>
                      <a:pt x="22638" y="578536"/>
                      <a:pt x="12616" y="564460"/>
                    </a:cubicBezTo>
                    <a:cubicBezTo>
                      <a:pt x="2594" y="550384"/>
                      <a:pt x="0" y="532330"/>
                      <a:pt x="5653" y="516001"/>
                    </a:cubicBezTo>
                    <a:lnTo>
                      <a:pt x="159763" y="70893"/>
                    </a:lnTo>
                    <a:cubicBezTo>
                      <a:pt x="174454" y="28459"/>
                      <a:pt x="214425" y="0"/>
                      <a:pt x="259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914D"/>
                </a:solidFill>
                <a:prstDash val="solid"/>
                <a:miter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101600" y="-38100"/>
                <a:ext cx="845943" cy="62499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61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5400000">
              <a:off x="-634700" y="692189"/>
              <a:ext cx="2136084" cy="866683"/>
              <a:chOff x="0" y="0"/>
              <a:chExt cx="1446497" cy="586894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13702" y="0"/>
                <a:ext cx="1419093" cy="586894"/>
              </a:xfrm>
              <a:custGeom>
                <a:avLst/>
                <a:gdLst/>
                <a:ahLst/>
                <a:cxnLst/>
                <a:rect r="r" b="b" t="t" l="l"/>
                <a:pathLst>
                  <a:path h="586894" w="1419093">
                    <a:moveTo>
                      <a:pt x="243911" y="0"/>
                    </a:moveTo>
                    <a:lnTo>
                      <a:pt x="1378382" y="0"/>
                    </a:lnTo>
                    <a:cubicBezTo>
                      <a:pt x="1390915" y="0"/>
                      <a:pt x="1402673" y="6062"/>
                      <a:pt x="1409942" y="16272"/>
                    </a:cubicBezTo>
                    <a:cubicBezTo>
                      <a:pt x="1417211" y="26481"/>
                      <a:pt x="1419093" y="39576"/>
                      <a:pt x="1414992" y="51418"/>
                    </a:cubicBezTo>
                    <a:lnTo>
                      <a:pt x="1247398" y="535476"/>
                    </a:lnTo>
                    <a:cubicBezTo>
                      <a:pt x="1236742" y="566252"/>
                      <a:pt x="1207751" y="586894"/>
                      <a:pt x="1175182" y="586894"/>
                    </a:cubicBezTo>
                    <a:lnTo>
                      <a:pt x="40711" y="586894"/>
                    </a:lnTo>
                    <a:cubicBezTo>
                      <a:pt x="28178" y="586894"/>
                      <a:pt x="16420" y="580832"/>
                      <a:pt x="9151" y="570622"/>
                    </a:cubicBezTo>
                    <a:cubicBezTo>
                      <a:pt x="1882" y="560413"/>
                      <a:pt x="0" y="547318"/>
                      <a:pt x="4101" y="535476"/>
                    </a:cubicBezTo>
                    <a:lnTo>
                      <a:pt x="171695" y="51418"/>
                    </a:lnTo>
                    <a:cubicBezTo>
                      <a:pt x="182351" y="20642"/>
                      <a:pt x="211342" y="0"/>
                      <a:pt x="243911" y="0"/>
                    </a:cubicBezTo>
                    <a:close/>
                  </a:path>
                </a:pathLst>
              </a:custGeom>
              <a:solidFill>
                <a:srgbClr val="E8E6E6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101600" y="-38100"/>
                <a:ext cx="1243297" cy="62499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61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5400000">
              <a:off x="-449014" y="876858"/>
              <a:ext cx="2139141" cy="1042719"/>
              <a:chOff x="0" y="0"/>
              <a:chExt cx="1448567" cy="7061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11473" y="0"/>
                <a:ext cx="1425621" cy="706100"/>
              </a:xfrm>
              <a:custGeom>
                <a:avLst/>
                <a:gdLst/>
                <a:ahLst/>
                <a:cxnLst/>
                <a:rect r="r" b="b" t="t" l="l"/>
                <a:pathLst>
                  <a:path h="706100" w="1425621">
                    <a:moveTo>
                      <a:pt x="1179559" y="0"/>
                    </a:moveTo>
                    <a:lnTo>
                      <a:pt x="42862" y="0"/>
                    </a:lnTo>
                    <a:cubicBezTo>
                      <a:pt x="30013" y="0"/>
                      <a:pt x="17911" y="6038"/>
                      <a:pt x="10183" y="16303"/>
                    </a:cubicBezTo>
                    <a:cubicBezTo>
                      <a:pt x="2455" y="26568"/>
                      <a:pt x="0" y="39868"/>
                      <a:pt x="3554" y="52216"/>
                    </a:cubicBezTo>
                    <a:lnTo>
                      <a:pt x="176700" y="653884"/>
                    </a:lnTo>
                    <a:cubicBezTo>
                      <a:pt x="185598" y="684804"/>
                      <a:pt x="213888" y="706100"/>
                      <a:pt x="246062" y="706100"/>
                    </a:cubicBezTo>
                    <a:lnTo>
                      <a:pt x="1382759" y="706100"/>
                    </a:lnTo>
                    <a:cubicBezTo>
                      <a:pt x="1395608" y="706100"/>
                      <a:pt x="1407710" y="700063"/>
                      <a:pt x="1415438" y="689797"/>
                    </a:cubicBezTo>
                    <a:cubicBezTo>
                      <a:pt x="1423166" y="679532"/>
                      <a:pt x="1425621" y="666232"/>
                      <a:pt x="1422068" y="653884"/>
                    </a:cubicBezTo>
                    <a:lnTo>
                      <a:pt x="1248921" y="52216"/>
                    </a:lnTo>
                    <a:cubicBezTo>
                      <a:pt x="1240023" y="21296"/>
                      <a:pt x="1211733" y="0"/>
                      <a:pt x="1179559" y="0"/>
                    </a:cubicBezTo>
                    <a:close/>
                  </a:path>
                </a:pathLst>
              </a:custGeom>
              <a:solidFill>
                <a:srgbClr val="FF66C4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101600" y="-38100"/>
                <a:ext cx="1245367" cy="7442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61"/>
                  </a:lnSpc>
                </a:pPr>
              </a:p>
            </p:txBody>
          </p:sp>
        </p:grpSp>
        <p:grpSp>
          <p:nvGrpSpPr>
            <p:cNvPr name="Group 36" id="36"/>
            <p:cNvGrpSpPr>
              <a:grpSpLocks noChangeAspect="true"/>
            </p:cNvGrpSpPr>
            <p:nvPr/>
          </p:nvGrpSpPr>
          <p:grpSpPr>
            <a:xfrm rot="0">
              <a:off x="673058" y="1306122"/>
              <a:ext cx="937717" cy="937717"/>
              <a:chOff x="0" y="0"/>
              <a:chExt cx="495300" cy="4953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495300" cy="495300"/>
              </a:xfrm>
              <a:custGeom>
                <a:avLst/>
                <a:gdLst/>
                <a:ahLst/>
                <a:cxnLst/>
                <a:rect r="r" b="b" t="t" l="l"/>
                <a:pathLst>
                  <a:path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E8E6E6"/>
              </a:solidFill>
            </p:spPr>
          </p:sp>
          <p:sp>
            <p:nvSpPr>
              <p:cNvPr name="Freeform 38" id="38"/>
              <p:cNvSpPr/>
              <p:nvPr/>
            </p:nvSpPr>
            <p:spPr>
              <a:xfrm flipH="false" flipV="false" rot="0"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r="r" b="b" t="t" l="l"/>
                <a:pathLst>
                  <a:path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3533CD">
                      <a:alpha val="100000"/>
                    </a:srgbClr>
                  </a:gs>
                </a:gsLst>
                <a:lin ang="0"/>
              </a:gradFill>
            </p:spPr>
          </p:sp>
        </p:grpSp>
        <p:sp>
          <p:nvSpPr>
            <p:cNvPr name="Freeform 39" id="39"/>
            <p:cNvSpPr/>
            <p:nvPr/>
          </p:nvSpPr>
          <p:spPr>
            <a:xfrm flipH="false" flipV="false" rot="0">
              <a:off x="935759" y="1568823"/>
              <a:ext cx="412315" cy="412315"/>
            </a:xfrm>
            <a:custGeom>
              <a:avLst/>
              <a:gdLst/>
              <a:ahLst/>
              <a:cxnLst/>
              <a:rect r="r" b="b" t="t" l="l"/>
              <a:pathLst>
                <a:path h="412315" w="412315">
                  <a:moveTo>
                    <a:pt x="0" y="0"/>
                  </a:moveTo>
                  <a:lnTo>
                    <a:pt x="412315" y="0"/>
                  </a:lnTo>
                  <a:lnTo>
                    <a:pt x="412315" y="412315"/>
                  </a:lnTo>
                  <a:lnTo>
                    <a:pt x="0" y="412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02438" y="3303620"/>
            <a:ext cx="2165733" cy="2165733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71450" cap="sq">
              <a:solidFill>
                <a:srgbClr val="C70039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31786" y="3303620"/>
            <a:ext cx="2165733" cy="2165733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71450" cap="sq">
              <a:solidFill>
                <a:srgbClr val="10A19D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061133" y="3303620"/>
            <a:ext cx="2165733" cy="2165733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71450" cap="sq">
              <a:solidFill>
                <a:srgbClr val="54037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290481" y="3303620"/>
            <a:ext cx="2165733" cy="2165733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71450" cap="sq">
              <a:solidFill>
                <a:srgbClr val="FF7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-2600780">
            <a:off x="12825142" y="6144623"/>
            <a:ext cx="7940294" cy="6282757"/>
          </a:xfrm>
          <a:custGeom>
            <a:avLst/>
            <a:gdLst/>
            <a:ahLst/>
            <a:cxnLst/>
            <a:rect r="r" b="b" t="t" l="l"/>
            <a:pathLst>
              <a:path h="6282757" w="7940294">
                <a:moveTo>
                  <a:pt x="0" y="0"/>
                </a:moveTo>
                <a:lnTo>
                  <a:pt x="7940293" y="0"/>
                </a:lnTo>
                <a:lnTo>
                  <a:pt x="7940293" y="6282758"/>
                </a:lnTo>
                <a:lnTo>
                  <a:pt x="0" y="6282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4519829" y="3303620"/>
            <a:ext cx="2165733" cy="2165733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71450" cap="sq">
              <a:solidFill>
                <a:srgbClr val="FFBF00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46574" y="4225323"/>
            <a:ext cx="15794853" cy="322327"/>
            <a:chOff x="0" y="0"/>
            <a:chExt cx="4425266" cy="9030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425266" cy="90307"/>
            </a:xfrm>
            <a:custGeom>
              <a:avLst/>
              <a:gdLst/>
              <a:ahLst/>
              <a:cxnLst/>
              <a:rect r="r" b="b" t="t" l="l"/>
              <a:pathLst>
                <a:path h="90307" w="4425266">
                  <a:moveTo>
                    <a:pt x="0" y="0"/>
                  </a:moveTo>
                  <a:lnTo>
                    <a:pt x="4425266" y="0"/>
                  </a:lnTo>
                  <a:lnTo>
                    <a:pt x="4425266" y="90307"/>
                  </a:lnTo>
                  <a:lnTo>
                    <a:pt x="0" y="90307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4425266" cy="1284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4396158" y="872154"/>
            <a:ext cx="9495684" cy="854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b="true" sz="4999" spc="209">
                <a:solidFill>
                  <a:srgbClr val="3B3B3B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ประโยชน์ของสมุดรายวันเฉพาะ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4305" y="7056393"/>
            <a:ext cx="5332717" cy="1810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3631"/>
              </a:lnSpc>
              <a:spcBef>
                <a:spcPct val="0"/>
              </a:spcBef>
            </a:pPr>
            <a:r>
              <a:rPr lang="en-US" b="true" sz="2593" spc="82">
                <a:solidFill>
                  <a:srgbClr val="3B3B3B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     ช่วยให้การบันทึกรายการค้ารวดเร็วขึ้นและจำแนกรายการค้าที่มีลักษณะเดียวกันบันทึกไว้ในสมุดบัญชีเล่มเดียวกัน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640258" y="7087021"/>
            <a:ext cx="4592275" cy="896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3625"/>
              </a:lnSpc>
              <a:spcBef>
                <a:spcPct val="0"/>
              </a:spcBef>
            </a:pPr>
            <a:r>
              <a:rPr lang="en-US" b="true" sz="2589" spc="82">
                <a:solidFill>
                  <a:srgbClr val="3B3B3B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   ช่วยให้กิจการมีระบบการควบคุมภายในที่ดี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280105" y="7027398"/>
            <a:ext cx="4471758" cy="896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3625"/>
              </a:lnSpc>
              <a:spcBef>
                <a:spcPct val="0"/>
              </a:spcBef>
            </a:pPr>
            <a:r>
              <a:rPr lang="en-US" b="true" sz="2589" spc="82">
                <a:solidFill>
                  <a:srgbClr val="3B3B3B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      ลดเวลาในการผ่านรายการไปยังบัญชีแยกประเภท</a:t>
            </a:r>
          </a:p>
        </p:txBody>
      </p:sp>
      <p:sp>
        <p:nvSpPr>
          <p:cNvPr name="AutoShape 25" id="25"/>
          <p:cNvSpPr/>
          <p:nvPr/>
        </p:nvSpPr>
        <p:spPr>
          <a:xfrm rot="-5400000">
            <a:off x="1898948" y="6107852"/>
            <a:ext cx="1572714" cy="0"/>
          </a:xfrm>
          <a:prstGeom prst="line">
            <a:avLst/>
          </a:prstGeom>
          <a:ln cap="flat" w="85725">
            <a:solidFill>
              <a:srgbClr val="C70039"/>
            </a:solidFill>
            <a:prstDash val="solid"/>
            <a:headEnd type="oval" len="lg" w="lg"/>
            <a:tailEnd type="none" len="sm" w="sm"/>
          </a:ln>
        </p:spPr>
      </p:sp>
      <p:sp>
        <p:nvSpPr>
          <p:cNvPr name="AutoShape 26" id="26"/>
          <p:cNvSpPr/>
          <p:nvPr/>
        </p:nvSpPr>
        <p:spPr>
          <a:xfrm flipH="true" flipV="true">
            <a:off x="6887289" y="4361026"/>
            <a:ext cx="785632" cy="33751"/>
          </a:xfrm>
          <a:prstGeom prst="line">
            <a:avLst/>
          </a:prstGeom>
          <a:ln cap="flat" w="85725">
            <a:solidFill>
              <a:srgbClr val="10A19D"/>
            </a:solidFill>
            <a:prstDash val="solid"/>
            <a:headEnd type="oval" len="lg" w="lg"/>
            <a:tailEnd type="none" len="sm" w="sm"/>
          </a:ln>
        </p:spPr>
      </p:sp>
      <p:sp>
        <p:nvSpPr>
          <p:cNvPr name="AutoShape 27" id="27"/>
          <p:cNvSpPr/>
          <p:nvPr/>
        </p:nvSpPr>
        <p:spPr>
          <a:xfrm rot="-5400000">
            <a:off x="8357643" y="6107852"/>
            <a:ext cx="1572714" cy="0"/>
          </a:xfrm>
          <a:prstGeom prst="line">
            <a:avLst/>
          </a:prstGeom>
          <a:ln cap="flat" w="85725">
            <a:solidFill>
              <a:srgbClr val="540375"/>
            </a:solidFill>
            <a:prstDash val="solid"/>
            <a:headEnd type="oval" len="lg" w="lg"/>
            <a:tailEnd type="none" len="sm" w="sm"/>
          </a:ln>
        </p:spPr>
      </p:sp>
      <p:sp>
        <p:nvSpPr>
          <p:cNvPr name="AutoShape 28" id="28"/>
          <p:cNvSpPr/>
          <p:nvPr/>
        </p:nvSpPr>
        <p:spPr>
          <a:xfrm flipH="true" flipV="true">
            <a:off x="13247675" y="4351540"/>
            <a:ext cx="785166" cy="43263"/>
          </a:xfrm>
          <a:prstGeom prst="line">
            <a:avLst/>
          </a:prstGeom>
          <a:ln cap="flat" w="85725">
            <a:solidFill>
              <a:srgbClr val="FF7000"/>
            </a:solidFill>
            <a:prstDash val="solid"/>
            <a:headEnd type="oval" len="lg" w="lg"/>
            <a:tailEnd type="none" len="sm" w="sm"/>
          </a:ln>
        </p:spPr>
      </p:sp>
      <p:sp>
        <p:nvSpPr>
          <p:cNvPr name="AutoShape 29" id="29"/>
          <p:cNvSpPr/>
          <p:nvPr/>
        </p:nvSpPr>
        <p:spPr>
          <a:xfrm rot="-5400000">
            <a:off x="14816338" y="6107852"/>
            <a:ext cx="1572714" cy="0"/>
          </a:xfrm>
          <a:prstGeom prst="line">
            <a:avLst/>
          </a:prstGeom>
          <a:ln cap="flat" w="85725">
            <a:solidFill>
              <a:srgbClr val="FFBF00"/>
            </a:solidFill>
            <a:prstDash val="solid"/>
            <a:headEnd type="oval" len="lg" w="lg"/>
            <a:tailEnd type="none" len="sm" w="sm"/>
          </a:ln>
        </p:spPr>
      </p:sp>
      <p:sp>
        <p:nvSpPr>
          <p:cNvPr name="Freeform 30" id="30"/>
          <p:cNvSpPr/>
          <p:nvPr/>
        </p:nvSpPr>
        <p:spPr>
          <a:xfrm flipH="false" flipV="false" rot="0">
            <a:off x="2155731" y="3958856"/>
            <a:ext cx="1059147" cy="855261"/>
          </a:xfrm>
          <a:custGeom>
            <a:avLst/>
            <a:gdLst/>
            <a:ahLst/>
            <a:cxnLst/>
            <a:rect r="r" b="b" t="t" l="l"/>
            <a:pathLst>
              <a:path h="855261" w="1059147">
                <a:moveTo>
                  <a:pt x="0" y="0"/>
                </a:moveTo>
                <a:lnTo>
                  <a:pt x="1059147" y="0"/>
                </a:lnTo>
                <a:lnTo>
                  <a:pt x="1059147" y="855261"/>
                </a:lnTo>
                <a:lnTo>
                  <a:pt x="0" y="8552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8732405" y="3958856"/>
            <a:ext cx="823189" cy="855261"/>
          </a:xfrm>
          <a:custGeom>
            <a:avLst/>
            <a:gdLst/>
            <a:ahLst/>
            <a:cxnLst/>
            <a:rect r="r" b="b" t="t" l="l"/>
            <a:pathLst>
              <a:path h="855261" w="823189">
                <a:moveTo>
                  <a:pt x="0" y="0"/>
                </a:moveTo>
                <a:lnTo>
                  <a:pt x="823190" y="0"/>
                </a:lnTo>
                <a:lnTo>
                  <a:pt x="823190" y="855261"/>
                </a:lnTo>
                <a:lnTo>
                  <a:pt x="0" y="855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1945717" y="3958856"/>
            <a:ext cx="855261" cy="855261"/>
          </a:xfrm>
          <a:custGeom>
            <a:avLst/>
            <a:gdLst/>
            <a:ahLst/>
            <a:cxnLst/>
            <a:rect r="r" b="b" t="t" l="l"/>
            <a:pathLst>
              <a:path h="855261" w="855261">
                <a:moveTo>
                  <a:pt x="0" y="0"/>
                </a:moveTo>
                <a:lnTo>
                  <a:pt x="855261" y="0"/>
                </a:lnTo>
                <a:lnTo>
                  <a:pt x="855261" y="855261"/>
                </a:lnTo>
                <a:lnTo>
                  <a:pt x="0" y="8552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5175065" y="3958856"/>
            <a:ext cx="855261" cy="855261"/>
          </a:xfrm>
          <a:custGeom>
            <a:avLst/>
            <a:gdLst/>
            <a:ahLst/>
            <a:cxnLst/>
            <a:rect r="r" b="b" t="t" l="l"/>
            <a:pathLst>
              <a:path h="855261" w="855261">
                <a:moveTo>
                  <a:pt x="0" y="0"/>
                </a:moveTo>
                <a:lnTo>
                  <a:pt x="855261" y="0"/>
                </a:lnTo>
                <a:lnTo>
                  <a:pt x="855261" y="855261"/>
                </a:lnTo>
                <a:lnTo>
                  <a:pt x="0" y="8552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5487022" y="3958856"/>
            <a:ext cx="855261" cy="855261"/>
          </a:xfrm>
          <a:custGeom>
            <a:avLst/>
            <a:gdLst/>
            <a:ahLst/>
            <a:cxnLst/>
            <a:rect r="r" b="b" t="t" l="l"/>
            <a:pathLst>
              <a:path h="855261" w="855261">
                <a:moveTo>
                  <a:pt x="0" y="0"/>
                </a:moveTo>
                <a:lnTo>
                  <a:pt x="855261" y="0"/>
                </a:lnTo>
                <a:lnTo>
                  <a:pt x="855261" y="855261"/>
                </a:lnTo>
                <a:lnTo>
                  <a:pt x="0" y="8552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5" id="35"/>
          <p:cNvSpPr/>
          <p:nvPr/>
        </p:nvSpPr>
        <p:spPr>
          <a:xfrm>
            <a:off x="-55506" y="9519991"/>
            <a:ext cx="8029433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 rot="0">
            <a:off x="10259080" y="9586958"/>
            <a:ext cx="8028920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8620450" y="9286336"/>
            <a:ext cx="1047614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4</a:t>
            </a:r>
          </a:p>
        </p:txBody>
      </p:sp>
      <p:sp>
        <p:nvSpPr>
          <p:cNvPr name="Freeform 38" id="38"/>
          <p:cNvSpPr/>
          <p:nvPr/>
        </p:nvSpPr>
        <p:spPr>
          <a:xfrm flipH="false" flipV="false" rot="0">
            <a:off x="899873" y="1334243"/>
            <a:ext cx="2029950" cy="636897"/>
          </a:xfrm>
          <a:custGeom>
            <a:avLst/>
            <a:gdLst/>
            <a:ahLst/>
            <a:cxnLst/>
            <a:rect r="r" b="b" t="t" l="l"/>
            <a:pathLst>
              <a:path h="636897" w="2029950">
                <a:moveTo>
                  <a:pt x="0" y="0"/>
                </a:moveTo>
                <a:lnTo>
                  <a:pt x="2029950" y="0"/>
                </a:lnTo>
                <a:lnTo>
                  <a:pt x="2029950" y="636897"/>
                </a:lnTo>
                <a:lnTo>
                  <a:pt x="0" y="6368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5266060" y="1334243"/>
            <a:ext cx="2029950" cy="636897"/>
          </a:xfrm>
          <a:custGeom>
            <a:avLst/>
            <a:gdLst/>
            <a:ahLst/>
            <a:cxnLst/>
            <a:rect r="r" b="b" t="t" l="l"/>
            <a:pathLst>
              <a:path h="636897" w="2029950">
                <a:moveTo>
                  <a:pt x="0" y="0"/>
                </a:moveTo>
                <a:lnTo>
                  <a:pt x="2029951" y="0"/>
                </a:lnTo>
                <a:lnTo>
                  <a:pt x="2029951" y="636897"/>
                </a:lnTo>
                <a:lnTo>
                  <a:pt x="0" y="6368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-720090" y="3422469"/>
            <a:ext cx="1748790" cy="2030263"/>
          </a:xfrm>
          <a:custGeom>
            <a:avLst/>
            <a:gdLst/>
            <a:ahLst/>
            <a:cxnLst/>
            <a:rect r="r" b="b" t="t" l="l"/>
            <a:pathLst>
              <a:path h="2030263" w="1748790">
                <a:moveTo>
                  <a:pt x="0" y="0"/>
                </a:moveTo>
                <a:lnTo>
                  <a:pt x="1748790" y="0"/>
                </a:lnTo>
                <a:lnTo>
                  <a:pt x="1748790" y="2030263"/>
                </a:lnTo>
                <a:lnTo>
                  <a:pt x="0" y="20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-102673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7358139" y="7104018"/>
            <a:ext cx="1748790" cy="2030263"/>
          </a:xfrm>
          <a:custGeom>
            <a:avLst/>
            <a:gdLst/>
            <a:ahLst/>
            <a:cxnLst/>
            <a:rect r="r" b="b" t="t" l="l"/>
            <a:pathLst>
              <a:path h="2030263" w="1748790">
                <a:moveTo>
                  <a:pt x="0" y="0"/>
                </a:moveTo>
                <a:lnTo>
                  <a:pt x="1748790" y="0"/>
                </a:lnTo>
                <a:lnTo>
                  <a:pt x="1748790" y="2030263"/>
                </a:lnTo>
                <a:lnTo>
                  <a:pt x="0" y="20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-102673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986089"/>
            <a:ext cx="9372097" cy="6294095"/>
          </a:xfrm>
          <a:custGeom>
            <a:avLst/>
            <a:gdLst/>
            <a:ahLst/>
            <a:cxnLst/>
            <a:rect r="r" b="b" t="t" l="l"/>
            <a:pathLst>
              <a:path h="6294095" w="9372097">
                <a:moveTo>
                  <a:pt x="0" y="0"/>
                </a:moveTo>
                <a:lnTo>
                  <a:pt x="9372097" y="0"/>
                </a:lnTo>
                <a:lnTo>
                  <a:pt x="9372097" y="6294095"/>
                </a:lnTo>
                <a:lnTo>
                  <a:pt x="0" y="62940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5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874699" y="1028700"/>
            <a:ext cx="7735190" cy="7833040"/>
            <a:chOff x="0" y="0"/>
            <a:chExt cx="10313586" cy="10444054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5720288"/>
              <a:ext cx="10313586" cy="47237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79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000000"/>
                  </a:solidFill>
                  <a:latin typeface="Helvetica Thai"/>
                  <a:ea typeface="Helvetica Thai"/>
                  <a:cs typeface="Helvetica Thai"/>
                  <a:sym typeface="Helvetica Thai"/>
                </a:rPr>
                <a:t>สมุดบัญชีที่รวบรวมรายละเอียดบัญชีที่มีลักษณะเดียวกันไว้ด้วยกันเพื่อแสดงรายละเอียดของบัญชีนั้นๆ และเมื่อรวมยอดในสมุดบัญชีแยกประเภทย่อย ณ วันใดวันหนึ่ง   จะมียอดรวมเท่ากับยอด  คงเหลือในสมุดบัญชีแยกประเภททั่วไป </a:t>
              </a:r>
              <a:r>
                <a:rPr lang="en-US" sz="3199">
                  <a:solidFill>
                    <a:srgbClr val="FF0000"/>
                  </a:solidFill>
                  <a:latin typeface="Helvetica Thai"/>
                  <a:ea typeface="Helvetica Thai"/>
                  <a:cs typeface="Helvetica Thai"/>
                  <a:sym typeface="Helvetica Thai"/>
                </a:rPr>
                <a:t>เรียกว่า “</a:t>
              </a:r>
              <a:r>
                <a:rPr lang="en-US" sz="3199">
                  <a:solidFill>
                    <a:srgbClr val="000000"/>
                  </a:solidFill>
                  <a:latin typeface="Helvetica Thai"/>
                  <a:ea typeface="Helvetica Thai"/>
                  <a:cs typeface="Helvetica Thai"/>
                  <a:sym typeface="Helvetica Thai"/>
                </a:rPr>
                <a:t>บัญชีคุมยอด”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0"/>
              <a:ext cx="10313586" cy="4991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839"/>
                </a:lnSpc>
              </a:pPr>
              <a:r>
                <a:rPr lang="en-US" sz="8199" b="true">
                  <a:solidFill>
                    <a:srgbClr val="000000"/>
                  </a:solidFill>
                  <a:latin typeface="Helvetica Thai Bold"/>
                  <a:ea typeface="Helvetica Thai Bold"/>
                  <a:cs typeface="Helvetica Thai Bold"/>
                  <a:sym typeface="Helvetica Thai Bold"/>
                </a:rPr>
                <a:t>ความหมายของ</a:t>
              </a:r>
            </a:p>
            <a:p>
              <a:pPr algn="ctr" marL="0" indent="0" lvl="0">
                <a:lnSpc>
                  <a:spcPts val="9839"/>
                </a:lnSpc>
                <a:spcBef>
                  <a:spcPct val="0"/>
                </a:spcBef>
              </a:pPr>
              <a:r>
                <a:rPr lang="en-US" b="true" sz="8199">
                  <a:solidFill>
                    <a:srgbClr val="000000"/>
                  </a:solidFill>
                  <a:latin typeface="Helvetica Thai Bold"/>
                  <a:ea typeface="Helvetica Thai Bold"/>
                  <a:cs typeface="Helvetica Thai Bold"/>
                  <a:sym typeface="Helvetica Thai Bold"/>
                </a:rPr>
                <a:t>สมุดบัญชีแยกประเภทย่อย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8620450" y="9295861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754202" y="3015153"/>
            <a:ext cx="2063916" cy="1154562"/>
            <a:chOff x="0" y="0"/>
            <a:chExt cx="1049143" cy="5868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8892" y="0"/>
              <a:ext cx="1011359" cy="586894"/>
            </a:xfrm>
            <a:custGeom>
              <a:avLst/>
              <a:gdLst/>
              <a:ahLst/>
              <a:cxnLst/>
              <a:rect r="r" b="b" t="t" l="l"/>
              <a:pathLst>
                <a:path h="586894" w="1011359">
                  <a:moveTo>
                    <a:pt x="259330" y="0"/>
                  </a:moveTo>
                  <a:lnTo>
                    <a:pt x="955229" y="0"/>
                  </a:lnTo>
                  <a:cubicBezTo>
                    <a:pt x="972508" y="0"/>
                    <a:pt x="988720" y="8358"/>
                    <a:pt x="998742" y="22434"/>
                  </a:cubicBezTo>
                  <a:cubicBezTo>
                    <a:pt x="1008764" y="36510"/>
                    <a:pt x="1011359" y="54564"/>
                    <a:pt x="1005705" y="70893"/>
                  </a:cubicBezTo>
                  <a:lnTo>
                    <a:pt x="851596" y="516001"/>
                  </a:lnTo>
                  <a:cubicBezTo>
                    <a:pt x="836904" y="558435"/>
                    <a:pt x="796934" y="586894"/>
                    <a:pt x="752029" y="586894"/>
                  </a:cubicBezTo>
                  <a:lnTo>
                    <a:pt x="56130" y="586894"/>
                  </a:lnTo>
                  <a:cubicBezTo>
                    <a:pt x="38850" y="586894"/>
                    <a:pt x="22638" y="578536"/>
                    <a:pt x="12616" y="564460"/>
                  </a:cubicBezTo>
                  <a:cubicBezTo>
                    <a:pt x="2594" y="550384"/>
                    <a:pt x="0" y="532330"/>
                    <a:pt x="5653" y="516001"/>
                  </a:cubicBezTo>
                  <a:lnTo>
                    <a:pt x="159763" y="70893"/>
                  </a:lnTo>
                  <a:cubicBezTo>
                    <a:pt x="174454" y="28459"/>
                    <a:pt x="214425" y="0"/>
                    <a:pt x="2593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10A19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01600" y="-38100"/>
              <a:ext cx="845943" cy="624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267927" y="3482583"/>
            <a:ext cx="2845608" cy="1154562"/>
            <a:chOff x="0" y="0"/>
            <a:chExt cx="1446497" cy="5868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3702" y="0"/>
              <a:ext cx="1419093" cy="586894"/>
            </a:xfrm>
            <a:custGeom>
              <a:avLst/>
              <a:gdLst/>
              <a:ahLst/>
              <a:cxnLst/>
              <a:rect r="r" b="b" t="t" l="l"/>
              <a:pathLst>
                <a:path h="586894" w="1419093">
                  <a:moveTo>
                    <a:pt x="243911" y="0"/>
                  </a:moveTo>
                  <a:lnTo>
                    <a:pt x="1378382" y="0"/>
                  </a:lnTo>
                  <a:cubicBezTo>
                    <a:pt x="1390915" y="0"/>
                    <a:pt x="1402673" y="6062"/>
                    <a:pt x="1409942" y="16272"/>
                  </a:cubicBezTo>
                  <a:cubicBezTo>
                    <a:pt x="1417211" y="26481"/>
                    <a:pt x="1419093" y="39576"/>
                    <a:pt x="1414992" y="51418"/>
                  </a:cubicBezTo>
                  <a:lnTo>
                    <a:pt x="1247398" y="535476"/>
                  </a:lnTo>
                  <a:cubicBezTo>
                    <a:pt x="1236742" y="566252"/>
                    <a:pt x="1207751" y="586894"/>
                    <a:pt x="1175182" y="586894"/>
                  </a:cubicBezTo>
                  <a:lnTo>
                    <a:pt x="40711" y="586894"/>
                  </a:lnTo>
                  <a:cubicBezTo>
                    <a:pt x="28178" y="586894"/>
                    <a:pt x="16420" y="580832"/>
                    <a:pt x="9151" y="570622"/>
                  </a:cubicBezTo>
                  <a:cubicBezTo>
                    <a:pt x="1882" y="560413"/>
                    <a:pt x="0" y="547318"/>
                    <a:pt x="4101" y="535476"/>
                  </a:cubicBezTo>
                  <a:lnTo>
                    <a:pt x="171695" y="51418"/>
                  </a:lnTo>
                  <a:cubicBezTo>
                    <a:pt x="182351" y="20642"/>
                    <a:pt x="211342" y="0"/>
                    <a:pt x="243911" y="0"/>
                  </a:cubicBezTo>
                  <a:close/>
                </a:path>
              </a:pathLst>
            </a:custGeom>
            <a:solidFill>
              <a:srgbClr val="E8E6E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1243297" cy="624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515292" y="3728592"/>
            <a:ext cx="2849680" cy="1389069"/>
            <a:chOff x="0" y="0"/>
            <a:chExt cx="1448567" cy="7061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1473" y="0"/>
              <a:ext cx="1425621" cy="706100"/>
            </a:xfrm>
            <a:custGeom>
              <a:avLst/>
              <a:gdLst/>
              <a:ahLst/>
              <a:cxnLst/>
              <a:rect r="r" b="b" t="t" l="l"/>
              <a:pathLst>
                <a:path h="706100" w="1425621">
                  <a:moveTo>
                    <a:pt x="1179559" y="0"/>
                  </a:moveTo>
                  <a:lnTo>
                    <a:pt x="42862" y="0"/>
                  </a:lnTo>
                  <a:cubicBezTo>
                    <a:pt x="30013" y="0"/>
                    <a:pt x="17911" y="6038"/>
                    <a:pt x="10183" y="16303"/>
                  </a:cubicBezTo>
                  <a:cubicBezTo>
                    <a:pt x="2455" y="26568"/>
                    <a:pt x="0" y="39868"/>
                    <a:pt x="3554" y="52216"/>
                  </a:cubicBezTo>
                  <a:lnTo>
                    <a:pt x="176700" y="653884"/>
                  </a:lnTo>
                  <a:cubicBezTo>
                    <a:pt x="185598" y="684804"/>
                    <a:pt x="213888" y="706100"/>
                    <a:pt x="246062" y="706100"/>
                  </a:cubicBezTo>
                  <a:lnTo>
                    <a:pt x="1382759" y="706100"/>
                  </a:lnTo>
                  <a:cubicBezTo>
                    <a:pt x="1395608" y="706100"/>
                    <a:pt x="1407710" y="700063"/>
                    <a:pt x="1415438" y="689797"/>
                  </a:cubicBezTo>
                  <a:cubicBezTo>
                    <a:pt x="1423166" y="679532"/>
                    <a:pt x="1425621" y="666232"/>
                    <a:pt x="1422068" y="653884"/>
                  </a:cubicBezTo>
                  <a:lnTo>
                    <a:pt x="1248921" y="52216"/>
                  </a:lnTo>
                  <a:cubicBezTo>
                    <a:pt x="1240023" y="21296"/>
                    <a:pt x="1211733" y="0"/>
                    <a:pt x="1179559" y="0"/>
                  </a:cubicBezTo>
                  <a:close/>
                </a:path>
              </a:pathLst>
            </a:custGeom>
            <a:solidFill>
              <a:srgbClr val="10A19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1245367" cy="744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2010072" y="4300441"/>
            <a:ext cx="1249189" cy="1249189"/>
            <a:chOff x="0" y="0"/>
            <a:chExt cx="495300" cy="4953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E8E6E6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10A19D"/>
            </a:solidFill>
          </p:spPr>
        </p:sp>
      </p:grpSp>
      <p:grpSp>
        <p:nvGrpSpPr>
          <p:cNvPr name="Group 14" id="14"/>
          <p:cNvGrpSpPr/>
          <p:nvPr/>
        </p:nvGrpSpPr>
        <p:grpSpPr>
          <a:xfrm rot="5400000">
            <a:off x="1180166" y="6689270"/>
            <a:ext cx="1871730" cy="1047052"/>
            <a:chOff x="0" y="0"/>
            <a:chExt cx="1049143" cy="58689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20832" y="0"/>
              <a:ext cx="1007479" cy="586894"/>
            </a:xfrm>
            <a:custGeom>
              <a:avLst/>
              <a:gdLst/>
              <a:ahLst/>
              <a:cxnLst/>
              <a:rect r="r" b="b" t="t" l="l"/>
              <a:pathLst>
                <a:path h="586894" w="1007479">
                  <a:moveTo>
                    <a:pt x="265093" y="0"/>
                  </a:moveTo>
                  <a:lnTo>
                    <a:pt x="945586" y="0"/>
                  </a:lnTo>
                  <a:cubicBezTo>
                    <a:pt x="964639" y="0"/>
                    <a:pt x="982516" y="9217"/>
                    <a:pt x="993567" y="24738"/>
                  </a:cubicBezTo>
                  <a:cubicBezTo>
                    <a:pt x="1004618" y="40259"/>
                    <a:pt x="1007479" y="60167"/>
                    <a:pt x="1001245" y="78172"/>
                  </a:cubicBezTo>
                  <a:lnTo>
                    <a:pt x="852176" y="508722"/>
                  </a:lnTo>
                  <a:cubicBezTo>
                    <a:pt x="835976" y="555512"/>
                    <a:pt x="791901" y="586894"/>
                    <a:pt x="742386" y="586894"/>
                  </a:cubicBezTo>
                  <a:lnTo>
                    <a:pt x="61893" y="586894"/>
                  </a:lnTo>
                  <a:cubicBezTo>
                    <a:pt x="42839" y="586894"/>
                    <a:pt x="24963" y="577677"/>
                    <a:pt x="13911" y="562156"/>
                  </a:cubicBezTo>
                  <a:cubicBezTo>
                    <a:pt x="2860" y="546635"/>
                    <a:pt x="0" y="526727"/>
                    <a:pt x="6233" y="508722"/>
                  </a:cubicBezTo>
                  <a:lnTo>
                    <a:pt x="155303" y="78172"/>
                  </a:lnTo>
                  <a:cubicBezTo>
                    <a:pt x="171503" y="31382"/>
                    <a:pt x="215577" y="0"/>
                    <a:pt x="26509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540375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38100"/>
              <a:ext cx="845943" cy="624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5400000">
            <a:off x="739172" y="7113174"/>
            <a:ext cx="2580633" cy="1047052"/>
            <a:chOff x="0" y="0"/>
            <a:chExt cx="1446497" cy="58689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5109" y="0"/>
              <a:ext cx="1416279" cy="586894"/>
            </a:xfrm>
            <a:custGeom>
              <a:avLst/>
              <a:gdLst/>
              <a:ahLst/>
              <a:cxnLst/>
              <a:rect r="r" b="b" t="t" l="l"/>
              <a:pathLst>
                <a:path h="586894" w="1416279">
                  <a:moveTo>
                    <a:pt x="248091" y="0"/>
                  </a:moveTo>
                  <a:lnTo>
                    <a:pt x="1371388" y="0"/>
                  </a:lnTo>
                  <a:cubicBezTo>
                    <a:pt x="1385207" y="0"/>
                    <a:pt x="1398173" y="6685"/>
                    <a:pt x="1406189" y="17942"/>
                  </a:cubicBezTo>
                  <a:cubicBezTo>
                    <a:pt x="1414204" y="29200"/>
                    <a:pt x="1416279" y="43639"/>
                    <a:pt x="1411758" y="56698"/>
                  </a:cubicBezTo>
                  <a:lnTo>
                    <a:pt x="1247819" y="530196"/>
                  </a:lnTo>
                  <a:cubicBezTo>
                    <a:pt x="1236069" y="564133"/>
                    <a:pt x="1204101" y="586894"/>
                    <a:pt x="1168188" y="586894"/>
                  </a:cubicBezTo>
                  <a:lnTo>
                    <a:pt x="44891" y="586894"/>
                  </a:lnTo>
                  <a:cubicBezTo>
                    <a:pt x="31072" y="586894"/>
                    <a:pt x="18106" y="580209"/>
                    <a:pt x="10090" y="568952"/>
                  </a:cubicBezTo>
                  <a:cubicBezTo>
                    <a:pt x="2075" y="557694"/>
                    <a:pt x="0" y="543255"/>
                    <a:pt x="4522" y="530196"/>
                  </a:cubicBezTo>
                  <a:lnTo>
                    <a:pt x="168460" y="56698"/>
                  </a:lnTo>
                  <a:cubicBezTo>
                    <a:pt x="180210" y="22761"/>
                    <a:pt x="212178" y="0"/>
                    <a:pt x="248091" y="0"/>
                  </a:cubicBezTo>
                  <a:close/>
                </a:path>
              </a:pathLst>
            </a:custGeom>
            <a:solidFill>
              <a:srgbClr val="E8E6E6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38100"/>
              <a:ext cx="1243297" cy="624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5400000">
            <a:off x="963503" y="7336275"/>
            <a:ext cx="2584326" cy="1259723"/>
            <a:chOff x="0" y="0"/>
            <a:chExt cx="1448567" cy="7061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2651" y="0"/>
              <a:ext cx="1423265" cy="706100"/>
            </a:xfrm>
            <a:custGeom>
              <a:avLst/>
              <a:gdLst/>
              <a:ahLst/>
              <a:cxnLst/>
              <a:rect r="r" b="b" t="t" l="l"/>
              <a:pathLst>
                <a:path h="706100" w="1423265">
                  <a:moveTo>
                    <a:pt x="1172802" y="0"/>
                  </a:moveTo>
                  <a:lnTo>
                    <a:pt x="47263" y="0"/>
                  </a:lnTo>
                  <a:cubicBezTo>
                    <a:pt x="33095" y="0"/>
                    <a:pt x="19750" y="6658"/>
                    <a:pt x="11229" y="17977"/>
                  </a:cubicBezTo>
                  <a:cubicBezTo>
                    <a:pt x="2708" y="29296"/>
                    <a:pt x="0" y="43962"/>
                    <a:pt x="3919" y="57578"/>
                  </a:cubicBezTo>
                  <a:lnTo>
                    <a:pt x="173979" y="648523"/>
                  </a:lnTo>
                  <a:cubicBezTo>
                    <a:pt x="183791" y="682617"/>
                    <a:pt x="214985" y="706100"/>
                    <a:pt x="250463" y="706100"/>
                  </a:cubicBezTo>
                  <a:lnTo>
                    <a:pt x="1376002" y="706100"/>
                  </a:lnTo>
                  <a:cubicBezTo>
                    <a:pt x="1390170" y="706100"/>
                    <a:pt x="1403515" y="699443"/>
                    <a:pt x="1412036" y="688123"/>
                  </a:cubicBezTo>
                  <a:cubicBezTo>
                    <a:pt x="1420558" y="676804"/>
                    <a:pt x="1423265" y="662138"/>
                    <a:pt x="1419347" y="648523"/>
                  </a:cubicBezTo>
                  <a:lnTo>
                    <a:pt x="1249286" y="57578"/>
                  </a:lnTo>
                  <a:cubicBezTo>
                    <a:pt x="1239474" y="23483"/>
                    <a:pt x="1208280" y="0"/>
                    <a:pt x="1172802" y="0"/>
                  </a:cubicBezTo>
                  <a:close/>
                </a:path>
              </a:pathLst>
            </a:custGeom>
            <a:solidFill>
              <a:srgbClr val="540375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01600" y="-38100"/>
              <a:ext cx="1245367" cy="744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23" id="23"/>
          <p:cNvGrpSpPr>
            <a:grpSpLocks noChangeAspect="true"/>
          </p:cNvGrpSpPr>
          <p:nvPr/>
        </p:nvGrpSpPr>
        <p:grpSpPr>
          <a:xfrm rot="0">
            <a:off x="2559341" y="8450126"/>
            <a:ext cx="652372" cy="652372"/>
            <a:chOff x="0" y="0"/>
            <a:chExt cx="495300" cy="4953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E8E6E6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540375"/>
            </a:solidFill>
          </p:spPr>
        </p:sp>
      </p:grpSp>
      <p:sp>
        <p:nvSpPr>
          <p:cNvPr name="Freeform 26" id="26"/>
          <p:cNvSpPr/>
          <p:nvPr/>
        </p:nvSpPr>
        <p:spPr>
          <a:xfrm flipH="false" flipV="false" rot="-2600780">
            <a:off x="12825142" y="6144623"/>
            <a:ext cx="7940294" cy="6282757"/>
          </a:xfrm>
          <a:custGeom>
            <a:avLst/>
            <a:gdLst/>
            <a:ahLst/>
            <a:cxnLst/>
            <a:rect r="r" b="b" t="t" l="l"/>
            <a:pathLst>
              <a:path h="6282757" w="7940294">
                <a:moveTo>
                  <a:pt x="0" y="0"/>
                </a:moveTo>
                <a:lnTo>
                  <a:pt x="7940293" y="0"/>
                </a:lnTo>
                <a:lnTo>
                  <a:pt x="7940293" y="6282758"/>
                </a:lnTo>
                <a:lnTo>
                  <a:pt x="0" y="6282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2360032" y="4650401"/>
            <a:ext cx="549270" cy="549270"/>
          </a:xfrm>
          <a:custGeom>
            <a:avLst/>
            <a:gdLst/>
            <a:ahLst/>
            <a:cxnLst/>
            <a:rect r="r" b="b" t="t" l="l"/>
            <a:pathLst>
              <a:path h="549270" w="549270">
                <a:moveTo>
                  <a:pt x="0" y="0"/>
                </a:moveTo>
                <a:lnTo>
                  <a:pt x="549270" y="0"/>
                </a:lnTo>
                <a:lnTo>
                  <a:pt x="549270" y="549270"/>
                </a:lnTo>
                <a:lnTo>
                  <a:pt x="0" y="549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2750830" y="8641614"/>
            <a:ext cx="269395" cy="269395"/>
          </a:xfrm>
          <a:custGeom>
            <a:avLst/>
            <a:gdLst/>
            <a:ahLst/>
            <a:cxnLst/>
            <a:rect r="r" b="b" t="t" l="l"/>
            <a:pathLst>
              <a:path h="269395" w="269395">
                <a:moveTo>
                  <a:pt x="0" y="0"/>
                </a:moveTo>
                <a:lnTo>
                  <a:pt x="269395" y="0"/>
                </a:lnTo>
                <a:lnTo>
                  <a:pt x="269395" y="269395"/>
                </a:lnTo>
                <a:lnTo>
                  <a:pt x="0" y="2693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9" id="29"/>
          <p:cNvSpPr/>
          <p:nvPr/>
        </p:nvSpPr>
        <p:spPr>
          <a:xfrm rot="0">
            <a:off x="0" y="9586958"/>
            <a:ext cx="8029433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0" id="30"/>
          <p:cNvSpPr/>
          <p:nvPr/>
        </p:nvSpPr>
        <p:spPr>
          <a:xfrm rot="0">
            <a:off x="10259080" y="9586958"/>
            <a:ext cx="8028920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1" id="31"/>
          <p:cNvSpPr/>
          <p:nvPr/>
        </p:nvSpPr>
        <p:spPr>
          <a:xfrm flipH="false" flipV="false" rot="0">
            <a:off x="720938" y="7572064"/>
            <a:ext cx="785024" cy="932240"/>
          </a:xfrm>
          <a:custGeom>
            <a:avLst/>
            <a:gdLst/>
            <a:ahLst/>
            <a:cxnLst/>
            <a:rect r="r" b="b" t="t" l="l"/>
            <a:pathLst>
              <a:path h="932240" w="785024">
                <a:moveTo>
                  <a:pt x="0" y="0"/>
                </a:moveTo>
                <a:lnTo>
                  <a:pt x="785024" y="0"/>
                </a:lnTo>
                <a:lnTo>
                  <a:pt x="785024" y="932240"/>
                </a:lnTo>
                <a:lnTo>
                  <a:pt x="0" y="932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6780766" y="4204221"/>
            <a:ext cx="814153" cy="966832"/>
          </a:xfrm>
          <a:custGeom>
            <a:avLst/>
            <a:gdLst/>
            <a:ahLst/>
            <a:cxnLst/>
            <a:rect r="r" b="b" t="t" l="l"/>
            <a:pathLst>
              <a:path h="966832" w="814153">
                <a:moveTo>
                  <a:pt x="0" y="0"/>
                </a:moveTo>
                <a:lnTo>
                  <a:pt x="814153" y="0"/>
                </a:lnTo>
                <a:lnTo>
                  <a:pt x="814153" y="966832"/>
                </a:lnTo>
                <a:lnTo>
                  <a:pt x="0" y="9668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3461113" y="2223862"/>
            <a:ext cx="12877299" cy="2975809"/>
          </a:xfrm>
          <a:custGeom>
            <a:avLst/>
            <a:gdLst/>
            <a:ahLst/>
            <a:cxnLst/>
            <a:rect r="r" b="b" t="t" l="l"/>
            <a:pathLst>
              <a:path h="2975809" w="12877299">
                <a:moveTo>
                  <a:pt x="0" y="0"/>
                </a:moveTo>
                <a:lnTo>
                  <a:pt x="12877300" y="0"/>
                </a:lnTo>
                <a:lnTo>
                  <a:pt x="12877300" y="2975809"/>
                </a:lnTo>
                <a:lnTo>
                  <a:pt x="0" y="2975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888" t="-4774" r="-888" b="-28883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3335538" y="6230091"/>
            <a:ext cx="13002874" cy="3028209"/>
          </a:xfrm>
          <a:custGeom>
            <a:avLst/>
            <a:gdLst/>
            <a:ahLst/>
            <a:cxnLst/>
            <a:rect r="r" b="b" t="t" l="l"/>
            <a:pathLst>
              <a:path h="3028209" w="13002874">
                <a:moveTo>
                  <a:pt x="0" y="0"/>
                </a:moveTo>
                <a:lnTo>
                  <a:pt x="13002875" y="0"/>
                </a:lnTo>
                <a:lnTo>
                  <a:pt x="13002875" y="3028209"/>
                </a:lnTo>
                <a:lnTo>
                  <a:pt x="0" y="302820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7605" r="0" b="-54792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3329614" y="847725"/>
            <a:ext cx="11628772" cy="738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b="true" sz="4299" spc="180">
                <a:solidFill>
                  <a:srgbClr val="3B3B3B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รูปแบบสมุดบัญชีแยกประเภทย่อย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40048" y="2893343"/>
            <a:ext cx="450684" cy="321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6"/>
              </a:lnSpc>
            </a:pPr>
            <a:r>
              <a:rPr lang="en-US" b="true" sz="1968" spc="82">
                <a:solidFill>
                  <a:srgbClr val="10A19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01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625804" y="6469080"/>
            <a:ext cx="505245" cy="372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90"/>
              </a:lnSpc>
            </a:pPr>
            <a:r>
              <a:rPr lang="en-US" b="true" sz="2207" spc="92">
                <a:solidFill>
                  <a:srgbClr val="540375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02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8620450" y="9286336"/>
            <a:ext cx="1047614" cy="448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06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480096" y="4183137"/>
            <a:ext cx="2063916" cy="1154562"/>
            <a:chOff x="0" y="0"/>
            <a:chExt cx="1049143" cy="5868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8892" y="0"/>
              <a:ext cx="1011359" cy="586894"/>
            </a:xfrm>
            <a:custGeom>
              <a:avLst/>
              <a:gdLst/>
              <a:ahLst/>
              <a:cxnLst/>
              <a:rect r="r" b="b" t="t" l="l"/>
              <a:pathLst>
                <a:path h="586894" w="1011359">
                  <a:moveTo>
                    <a:pt x="259330" y="0"/>
                  </a:moveTo>
                  <a:lnTo>
                    <a:pt x="955229" y="0"/>
                  </a:lnTo>
                  <a:cubicBezTo>
                    <a:pt x="972508" y="0"/>
                    <a:pt x="988720" y="8358"/>
                    <a:pt x="998742" y="22434"/>
                  </a:cubicBezTo>
                  <a:cubicBezTo>
                    <a:pt x="1008764" y="36510"/>
                    <a:pt x="1011359" y="54564"/>
                    <a:pt x="1005705" y="70893"/>
                  </a:cubicBezTo>
                  <a:lnTo>
                    <a:pt x="851596" y="516001"/>
                  </a:lnTo>
                  <a:cubicBezTo>
                    <a:pt x="836904" y="558435"/>
                    <a:pt x="796934" y="586894"/>
                    <a:pt x="752029" y="586894"/>
                  </a:cubicBezTo>
                  <a:lnTo>
                    <a:pt x="56130" y="586894"/>
                  </a:lnTo>
                  <a:cubicBezTo>
                    <a:pt x="38850" y="586894"/>
                    <a:pt x="22638" y="578536"/>
                    <a:pt x="12616" y="564460"/>
                  </a:cubicBezTo>
                  <a:cubicBezTo>
                    <a:pt x="2594" y="550384"/>
                    <a:pt x="0" y="532330"/>
                    <a:pt x="5653" y="516001"/>
                  </a:cubicBezTo>
                  <a:lnTo>
                    <a:pt x="159763" y="70893"/>
                  </a:lnTo>
                  <a:cubicBezTo>
                    <a:pt x="174454" y="28459"/>
                    <a:pt x="214425" y="0"/>
                    <a:pt x="2593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01600" y="-38100"/>
              <a:ext cx="845943" cy="624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-6179" y="4650567"/>
            <a:ext cx="2845608" cy="1154562"/>
            <a:chOff x="0" y="0"/>
            <a:chExt cx="1446497" cy="5868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3702" y="0"/>
              <a:ext cx="1419093" cy="586894"/>
            </a:xfrm>
            <a:custGeom>
              <a:avLst/>
              <a:gdLst/>
              <a:ahLst/>
              <a:cxnLst/>
              <a:rect r="r" b="b" t="t" l="l"/>
              <a:pathLst>
                <a:path h="586894" w="1419093">
                  <a:moveTo>
                    <a:pt x="243911" y="0"/>
                  </a:moveTo>
                  <a:lnTo>
                    <a:pt x="1378382" y="0"/>
                  </a:lnTo>
                  <a:cubicBezTo>
                    <a:pt x="1390915" y="0"/>
                    <a:pt x="1402673" y="6062"/>
                    <a:pt x="1409942" y="16272"/>
                  </a:cubicBezTo>
                  <a:cubicBezTo>
                    <a:pt x="1417211" y="26481"/>
                    <a:pt x="1419093" y="39576"/>
                    <a:pt x="1414992" y="51418"/>
                  </a:cubicBezTo>
                  <a:lnTo>
                    <a:pt x="1247398" y="535476"/>
                  </a:lnTo>
                  <a:cubicBezTo>
                    <a:pt x="1236742" y="566252"/>
                    <a:pt x="1207751" y="586894"/>
                    <a:pt x="1175182" y="586894"/>
                  </a:cubicBezTo>
                  <a:lnTo>
                    <a:pt x="40711" y="586894"/>
                  </a:lnTo>
                  <a:cubicBezTo>
                    <a:pt x="28178" y="586894"/>
                    <a:pt x="16420" y="580832"/>
                    <a:pt x="9151" y="570622"/>
                  </a:cubicBezTo>
                  <a:cubicBezTo>
                    <a:pt x="1882" y="560413"/>
                    <a:pt x="0" y="547318"/>
                    <a:pt x="4101" y="535476"/>
                  </a:cubicBezTo>
                  <a:lnTo>
                    <a:pt x="171695" y="51418"/>
                  </a:lnTo>
                  <a:cubicBezTo>
                    <a:pt x="182351" y="20642"/>
                    <a:pt x="211342" y="0"/>
                    <a:pt x="243911" y="0"/>
                  </a:cubicBezTo>
                  <a:close/>
                </a:path>
              </a:pathLst>
            </a:custGeom>
            <a:solidFill>
              <a:srgbClr val="E8E6E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1243297" cy="624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241186" y="4896576"/>
            <a:ext cx="2849680" cy="1389069"/>
            <a:chOff x="0" y="0"/>
            <a:chExt cx="1448567" cy="7061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1473" y="0"/>
              <a:ext cx="1425621" cy="706100"/>
            </a:xfrm>
            <a:custGeom>
              <a:avLst/>
              <a:gdLst/>
              <a:ahLst/>
              <a:cxnLst/>
              <a:rect r="r" b="b" t="t" l="l"/>
              <a:pathLst>
                <a:path h="706100" w="1425621">
                  <a:moveTo>
                    <a:pt x="1179559" y="0"/>
                  </a:moveTo>
                  <a:lnTo>
                    <a:pt x="42862" y="0"/>
                  </a:lnTo>
                  <a:cubicBezTo>
                    <a:pt x="30013" y="0"/>
                    <a:pt x="17911" y="6038"/>
                    <a:pt x="10183" y="16303"/>
                  </a:cubicBezTo>
                  <a:cubicBezTo>
                    <a:pt x="2455" y="26568"/>
                    <a:pt x="0" y="39868"/>
                    <a:pt x="3554" y="52216"/>
                  </a:cubicBezTo>
                  <a:lnTo>
                    <a:pt x="176700" y="653884"/>
                  </a:lnTo>
                  <a:cubicBezTo>
                    <a:pt x="185598" y="684804"/>
                    <a:pt x="213888" y="706100"/>
                    <a:pt x="246062" y="706100"/>
                  </a:cubicBezTo>
                  <a:lnTo>
                    <a:pt x="1382759" y="706100"/>
                  </a:lnTo>
                  <a:cubicBezTo>
                    <a:pt x="1395608" y="706100"/>
                    <a:pt x="1407710" y="700063"/>
                    <a:pt x="1415438" y="689797"/>
                  </a:cubicBezTo>
                  <a:cubicBezTo>
                    <a:pt x="1423166" y="679532"/>
                    <a:pt x="1425621" y="666232"/>
                    <a:pt x="1422068" y="653884"/>
                  </a:cubicBezTo>
                  <a:lnTo>
                    <a:pt x="1248921" y="52216"/>
                  </a:lnTo>
                  <a:cubicBezTo>
                    <a:pt x="1240023" y="21296"/>
                    <a:pt x="1211733" y="0"/>
                    <a:pt x="1179559" y="0"/>
                  </a:cubicBezTo>
                  <a:close/>
                </a:path>
              </a:pathLst>
            </a:custGeom>
            <a:solidFill>
              <a:srgbClr val="FF7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1245367" cy="744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61"/>
                </a:lnSpc>
              </a:pPr>
            </a:p>
          </p:txBody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735966" y="5468425"/>
            <a:ext cx="1249189" cy="1249189"/>
            <a:chOff x="0" y="0"/>
            <a:chExt cx="495300" cy="4953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E8E6E6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-2600780">
            <a:off x="12825142" y="6144623"/>
            <a:ext cx="7940294" cy="6282757"/>
          </a:xfrm>
          <a:custGeom>
            <a:avLst/>
            <a:gdLst/>
            <a:ahLst/>
            <a:cxnLst/>
            <a:rect r="r" b="b" t="t" l="l"/>
            <a:pathLst>
              <a:path h="6282757" w="7940294">
                <a:moveTo>
                  <a:pt x="0" y="0"/>
                </a:moveTo>
                <a:lnTo>
                  <a:pt x="7940293" y="0"/>
                </a:lnTo>
                <a:lnTo>
                  <a:pt x="7940293" y="6282758"/>
                </a:lnTo>
                <a:lnTo>
                  <a:pt x="0" y="6282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085926" y="5818385"/>
            <a:ext cx="549270" cy="549270"/>
          </a:xfrm>
          <a:custGeom>
            <a:avLst/>
            <a:gdLst/>
            <a:ahLst/>
            <a:cxnLst/>
            <a:rect r="r" b="b" t="t" l="l"/>
            <a:pathLst>
              <a:path h="549270" w="549270">
                <a:moveTo>
                  <a:pt x="0" y="0"/>
                </a:moveTo>
                <a:lnTo>
                  <a:pt x="549270" y="0"/>
                </a:lnTo>
                <a:lnTo>
                  <a:pt x="549270" y="549270"/>
                </a:lnTo>
                <a:lnTo>
                  <a:pt x="0" y="549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6" id="16"/>
          <p:cNvSpPr/>
          <p:nvPr/>
        </p:nvSpPr>
        <p:spPr>
          <a:xfrm rot="0">
            <a:off x="0" y="9586958"/>
            <a:ext cx="8029433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0">
            <a:off x="10259080" y="9586958"/>
            <a:ext cx="8028920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16780766" y="4204221"/>
            <a:ext cx="814153" cy="966832"/>
          </a:xfrm>
          <a:custGeom>
            <a:avLst/>
            <a:gdLst/>
            <a:ahLst/>
            <a:cxnLst/>
            <a:rect r="r" b="b" t="t" l="l"/>
            <a:pathLst>
              <a:path h="966832" w="814153">
                <a:moveTo>
                  <a:pt x="0" y="0"/>
                </a:moveTo>
                <a:lnTo>
                  <a:pt x="814153" y="0"/>
                </a:lnTo>
                <a:lnTo>
                  <a:pt x="814153" y="966832"/>
                </a:lnTo>
                <a:lnTo>
                  <a:pt x="0" y="9668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3059831" y="3454916"/>
            <a:ext cx="14094144" cy="4091343"/>
          </a:xfrm>
          <a:custGeom>
            <a:avLst/>
            <a:gdLst/>
            <a:ahLst/>
            <a:cxnLst/>
            <a:rect r="r" b="b" t="t" l="l"/>
            <a:pathLst>
              <a:path h="4091343" w="14094144">
                <a:moveTo>
                  <a:pt x="0" y="0"/>
                </a:moveTo>
                <a:lnTo>
                  <a:pt x="14094144" y="0"/>
                </a:lnTo>
                <a:lnTo>
                  <a:pt x="14094144" y="4091344"/>
                </a:lnTo>
                <a:lnTo>
                  <a:pt x="0" y="40913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756" t="-7906" r="-541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329614" y="347856"/>
            <a:ext cx="11628772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b="true" sz="4799" spc="201">
                <a:solidFill>
                  <a:srgbClr val="3B3B3B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การบันทึกรายการค้าในสมุดรายวันเฉพาะ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620450" y="9295861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7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466829" y="1355269"/>
            <a:ext cx="2864793" cy="60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1"/>
              </a:lnSpc>
              <a:spcBef>
                <a:spcPct val="0"/>
              </a:spcBef>
            </a:pPr>
            <a:r>
              <a:rPr lang="en-US" b="true" sz="3515" spc="112">
                <a:solidFill>
                  <a:srgbClr val="000000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สมุดรายวันซื้อ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00780">
            <a:off x="12825142" y="6144623"/>
            <a:ext cx="7940294" cy="6282757"/>
          </a:xfrm>
          <a:custGeom>
            <a:avLst/>
            <a:gdLst/>
            <a:ahLst/>
            <a:cxnLst/>
            <a:rect r="r" b="b" t="t" l="l"/>
            <a:pathLst>
              <a:path h="6282757" w="7940294">
                <a:moveTo>
                  <a:pt x="0" y="0"/>
                </a:moveTo>
                <a:lnTo>
                  <a:pt x="7940293" y="0"/>
                </a:lnTo>
                <a:lnTo>
                  <a:pt x="7940293" y="6282758"/>
                </a:lnTo>
                <a:lnTo>
                  <a:pt x="0" y="6282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85926" y="5818385"/>
            <a:ext cx="549270" cy="549270"/>
          </a:xfrm>
          <a:custGeom>
            <a:avLst/>
            <a:gdLst/>
            <a:ahLst/>
            <a:cxnLst/>
            <a:rect r="r" b="b" t="t" l="l"/>
            <a:pathLst>
              <a:path h="549270" w="549270">
                <a:moveTo>
                  <a:pt x="0" y="0"/>
                </a:moveTo>
                <a:lnTo>
                  <a:pt x="549270" y="0"/>
                </a:lnTo>
                <a:lnTo>
                  <a:pt x="549270" y="549270"/>
                </a:lnTo>
                <a:lnTo>
                  <a:pt x="0" y="549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0">
            <a:off x="0" y="9586958"/>
            <a:ext cx="8029433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0">
            <a:off x="10259080" y="9586958"/>
            <a:ext cx="8028920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6780766" y="4204221"/>
            <a:ext cx="814153" cy="966832"/>
          </a:xfrm>
          <a:custGeom>
            <a:avLst/>
            <a:gdLst/>
            <a:ahLst/>
            <a:cxnLst/>
            <a:rect r="r" b="b" t="t" l="l"/>
            <a:pathLst>
              <a:path h="966832" w="814153">
                <a:moveTo>
                  <a:pt x="0" y="0"/>
                </a:moveTo>
                <a:lnTo>
                  <a:pt x="814153" y="0"/>
                </a:lnTo>
                <a:lnTo>
                  <a:pt x="814153" y="966832"/>
                </a:lnTo>
                <a:lnTo>
                  <a:pt x="0" y="9668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360561" y="2112401"/>
            <a:ext cx="13932367" cy="7512658"/>
          </a:xfrm>
          <a:custGeom>
            <a:avLst/>
            <a:gdLst/>
            <a:ahLst/>
            <a:cxnLst/>
            <a:rect r="r" b="b" t="t" l="l"/>
            <a:pathLst>
              <a:path h="7512658" w="13932367">
                <a:moveTo>
                  <a:pt x="0" y="0"/>
                </a:moveTo>
                <a:lnTo>
                  <a:pt x="13932367" y="0"/>
                </a:lnTo>
                <a:lnTo>
                  <a:pt x="13932367" y="7512657"/>
                </a:lnTo>
                <a:lnTo>
                  <a:pt x="0" y="75126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741" t="-530" r="0" b="-752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635196" y="562718"/>
            <a:ext cx="12854690" cy="122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b="true" sz="3500" spc="147">
                <a:solidFill>
                  <a:srgbClr val="3B3B3B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ขั้นตอนการบันทึกบัญชีในสมุดรายวันซื้อและผ่านรายการไปยังสมุดบัญชีแยกประเภทย่อยและสมุดบัญชีแยกประเภททั่วไป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20450" y="9295861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2252" y="2086042"/>
            <a:ext cx="7124010" cy="6057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82"/>
              </a:lnSpc>
              <a:spcBef>
                <a:spcPct val="0"/>
              </a:spcBef>
            </a:pP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    </a:t>
            </a: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ต่อไปนี้เป็นรายการเกี่ยวกับการซื้อสินค้าของร้านโสมนัสในเดือนมกราคม </a:t>
            </a:r>
          </a:p>
          <a:p>
            <a:pPr algn="l">
              <a:lnSpc>
                <a:spcPts val="3682"/>
              </a:lnSpc>
              <a:spcBef>
                <a:spcPct val="0"/>
              </a:spcBef>
            </a:pP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25X1</a:t>
            </a:r>
          </a:p>
          <a:p>
            <a:pPr algn="l">
              <a:lnSpc>
                <a:spcPts val="3682"/>
              </a:lnSpc>
              <a:spcBef>
                <a:spcPct val="0"/>
              </a:spcBef>
            </a:pP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มกราคม 5   ซื้อสินค้าเป็นเงินเชื่อจากร้านสมพร  </a:t>
            </a:r>
          </a:p>
          <a:p>
            <a:pPr algn="l">
              <a:lnSpc>
                <a:spcPts val="3682"/>
              </a:lnSpc>
              <a:spcBef>
                <a:spcPct val="0"/>
              </a:spcBef>
            </a:pP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           จำนวน 50,000 บาทตามใบกำกับสินค้า</a:t>
            </a:r>
          </a:p>
          <a:p>
            <a:pPr algn="l">
              <a:lnSpc>
                <a:spcPts val="3682"/>
              </a:lnSpc>
              <a:spcBef>
                <a:spcPct val="0"/>
              </a:spcBef>
            </a:pP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           เลขที่ 005  เงื่อนไขการชำระเงิน</a:t>
            </a:r>
          </a:p>
          <a:p>
            <a:pPr algn="l">
              <a:lnSpc>
                <a:spcPts val="3682"/>
              </a:lnSpc>
              <a:spcBef>
                <a:spcPct val="0"/>
              </a:spcBef>
            </a:pP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           2/10, n/30 ภาษีมูลค่าเพิ่ม7%</a:t>
            </a:r>
          </a:p>
          <a:p>
            <a:pPr algn="l">
              <a:lnSpc>
                <a:spcPts val="3682"/>
              </a:lnSpc>
              <a:spcBef>
                <a:spcPct val="0"/>
              </a:spcBef>
            </a:pPr>
          </a:p>
          <a:p>
            <a:pPr algn="l">
              <a:lnSpc>
                <a:spcPts val="3682"/>
              </a:lnSpc>
              <a:spcBef>
                <a:spcPct val="0"/>
              </a:spcBef>
            </a:pP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      8   ซื้อสินค้าเป็นเงินเชื่อจากร้านรักนาย</a:t>
            </a:r>
          </a:p>
          <a:p>
            <a:pPr algn="l">
              <a:lnSpc>
                <a:spcPts val="3682"/>
              </a:lnSpc>
              <a:spcBef>
                <a:spcPct val="0"/>
              </a:spcBef>
            </a:pP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           จำนวน 30,000 บาท  ตามใบกำกับ   </a:t>
            </a:r>
          </a:p>
          <a:p>
            <a:pPr algn="l">
              <a:lnSpc>
                <a:spcPts val="3682"/>
              </a:lnSpc>
              <a:spcBef>
                <a:spcPct val="0"/>
              </a:spcBef>
            </a:pP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           สินค้าเลขที่ 125  เงื่อนไขการชำระเงิน  </a:t>
            </a:r>
          </a:p>
          <a:p>
            <a:pPr algn="l">
              <a:lnSpc>
                <a:spcPts val="3682"/>
              </a:lnSpc>
              <a:spcBef>
                <a:spcPct val="0"/>
              </a:spcBef>
            </a:pPr>
            <a:r>
              <a:rPr lang="en-US" sz="2630" spc="84">
                <a:solidFill>
                  <a:srgbClr val="000000"/>
                </a:solidFill>
                <a:latin typeface="Helvetica Thai"/>
                <a:ea typeface="Helvetica Thai"/>
                <a:cs typeface="Helvetica Thai"/>
                <a:sym typeface="Helvetica Thai"/>
              </a:rPr>
              <a:t>                   1/10, n/60 ภาษีมูลค่าเพิ่ม 7%</a:t>
            </a:r>
          </a:p>
          <a:p>
            <a:pPr algn="l">
              <a:lnSpc>
                <a:spcPts val="3682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136790"/>
            <a:ext cx="2162838" cy="2057400"/>
          </a:xfrm>
          <a:custGeom>
            <a:avLst/>
            <a:gdLst/>
            <a:ahLst/>
            <a:cxnLst/>
            <a:rect r="r" b="b" t="t" l="l"/>
            <a:pathLst>
              <a:path h="2057400" w="2162838">
                <a:moveTo>
                  <a:pt x="0" y="0"/>
                </a:moveTo>
                <a:lnTo>
                  <a:pt x="2162838" y="0"/>
                </a:lnTo>
                <a:lnTo>
                  <a:pt x="216283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316261" y="2745534"/>
            <a:ext cx="10700698" cy="3715487"/>
          </a:xfrm>
          <a:custGeom>
            <a:avLst/>
            <a:gdLst/>
            <a:ahLst/>
            <a:cxnLst/>
            <a:rect r="r" b="b" t="t" l="l"/>
            <a:pathLst>
              <a:path h="3715487" w="10700698">
                <a:moveTo>
                  <a:pt x="0" y="0"/>
                </a:moveTo>
                <a:lnTo>
                  <a:pt x="10700698" y="0"/>
                </a:lnTo>
                <a:lnTo>
                  <a:pt x="10700698" y="3715487"/>
                </a:lnTo>
                <a:lnTo>
                  <a:pt x="0" y="3715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06" t="-4533" r="-1199" b="-1545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051838" y="6625156"/>
            <a:ext cx="8642001" cy="2217852"/>
            <a:chOff x="0" y="0"/>
            <a:chExt cx="11522668" cy="2957135"/>
          </a:xfrm>
        </p:grpSpPr>
        <p:sp>
          <p:nvSpPr>
            <p:cNvPr name="Freeform 6" id="6"/>
            <p:cNvSpPr/>
            <p:nvPr/>
          </p:nvSpPr>
          <p:spPr>
            <a:xfrm flipH="false" flipV="false" rot="5400000">
              <a:off x="3844579" y="678275"/>
              <a:ext cx="2251537" cy="894986"/>
            </a:xfrm>
            <a:custGeom>
              <a:avLst/>
              <a:gdLst/>
              <a:ahLst/>
              <a:cxnLst/>
              <a:rect r="r" b="b" t="t" l="l"/>
              <a:pathLst>
                <a:path h="894986" w="2251537">
                  <a:moveTo>
                    <a:pt x="0" y="0"/>
                  </a:moveTo>
                  <a:lnTo>
                    <a:pt x="2251536" y="0"/>
                  </a:lnTo>
                  <a:lnTo>
                    <a:pt x="2251536" y="894986"/>
                  </a:lnTo>
                  <a:lnTo>
                    <a:pt x="0" y="894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2419812"/>
              <a:ext cx="11522668" cy="5373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81"/>
                </a:lnSpc>
                <a:spcBef>
                  <a:spcPct val="0"/>
                </a:spcBef>
              </a:pPr>
              <a:r>
                <a:rPr lang="en-US" b="true" sz="2415" spc="77">
                  <a:solidFill>
                    <a:srgbClr val="000000"/>
                  </a:solidFill>
                  <a:latin typeface="Helvetica Thai Bold"/>
                  <a:ea typeface="Helvetica Thai Bold"/>
                  <a:cs typeface="Helvetica Thai Bold"/>
                  <a:sym typeface="Helvetica Thai Bold"/>
                </a:rPr>
                <a:t> ผ่านรายการข้างต้นไปยังบัญชีแยกประเภทย่อยเจ้าหนี้รายตัว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8620450" y="9295861"/>
            <a:ext cx="104761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pc="83">
                <a:solidFill>
                  <a:srgbClr val="ADADAD"/>
                </a:solidFill>
                <a:latin typeface="Helvetica Thai Bold"/>
                <a:ea typeface="Helvetica Thai Bold"/>
                <a:cs typeface="Helvetica Thai Bold"/>
                <a:sym typeface="Helvetica Thai Bold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DAFvLDb4x_8</dc:identifier>
  <dcterms:modified xsi:type="dcterms:W3CDTF">2011-08-01T06:04:30Z</dcterms:modified>
  <cp:revision>1</cp:revision>
  <dc:title>บทที่9สมุดรายวันเฉพาะ</dc:title>
</cp:coreProperties>
</file>