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6952F-581A-4DFE-AED7-C3F5222898FE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8CE30-8ED2-4E36-8170-2FDA8B6BE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1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8CE30-8ED2-4E36-8170-2FDA8B6BEB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44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8CE30-8ED2-4E36-8170-2FDA8B6BEB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6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8CE30-8ED2-4E36-8170-2FDA8B6BEB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83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I30-egbGa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6172200" cy="1894362"/>
          </a:xfrm>
        </p:spPr>
        <p:txBody>
          <a:bodyPr>
            <a:normAutofit fontScale="90000"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th-TH" sz="3200" dirty="0">
                <a:latin typeface="Calibri"/>
                <a:ea typeface="Times New Roman"/>
                <a:cs typeface="Cordia New"/>
              </a:rPr>
              <a:t>บทที่ </a:t>
            </a:r>
            <a:r>
              <a:rPr lang="en-US" sz="3200" dirty="0">
                <a:latin typeface="Cordia New"/>
                <a:ea typeface="Times New Roman"/>
                <a:cs typeface="Cordia New"/>
              </a:rPr>
              <a:t>6</a:t>
            </a:r>
            <a:br>
              <a:rPr lang="en-US" sz="1400" dirty="0">
                <a:latin typeface="Calibri"/>
                <a:ea typeface="Times New Roman"/>
                <a:cs typeface="Cordia New"/>
              </a:rPr>
            </a:br>
            <a:r>
              <a:rPr lang="th-TH" sz="3200" dirty="0">
                <a:latin typeface="Calibri"/>
                <a:ea typeface="Times New Roman"/>
                <a:cs typeface="Cordia New"/>
              </a:rPr>
              <a:t>การพัฒนาบุคลิกภาพเพื่อการเข้าสังคม</a:t>
            </a:r>
            <a:br>
              <a:rPr lang="en-US" sz="1400" dirty="0">
                <a:latin typeface="Calibri"/>
                <a:ea typeface="Times New Roman"/>
                <a:cs typeface="Cordia New"/>
              </a:rPr>
            </a:br>
            <a:r>
              <a:rPr lang="th-TH" sz="3200" dirty="0">
                <a:latin typeface="Calibri"/>
                <a:ea typeface="Times New Roman"/>
                <a:cs typeface="Cordia New"/>
              </a:rPr>
              <a:t>ของนักประชาสัมพันธ์และการสื่อสารองค์กร</a:t>
            </a:r>
            <a:br>
              <a:rPr lang="en-US" sz="1400" dirty="0">
                <a:latin typeface="Calibri"/>
                <a:ea typeface="Times New Roman"/>
                <a:cs typeface="Cordia New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895600"/>
            <a:ext cx="6172200" cy="347932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200400"/>
            <a:ext cx="3429000" cy="265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9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ความหมายและความสำคัญของมารยาท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/>
          <a:lstStyle/>
          <a:p>
            <a:pPr marL="0" indent="0">
              <a:buNone/>
            </a:pPr>
            <a:r>
              <a:rPr lang="th-TH" b="1" dirty="0"/>
              <a:t> </a:t>
            </a:r>
            <a:r>
              <a:rPr lang="en-US" b="1" dirty="0"/>
              <a:t>	</a:t>
            </a: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“มารยาท”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ตรงกับภาษาอังกฤษว่า</a:t>
            </a: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 “</a:t>
            </a:r>
            <a:r>
              <a:rPr lang="en-US" sz="2800" b="1" dirty="0">
                <a:latin typeface="Cordia New" pitchFamily="34" charset="-34"/>
                <a:cs typeface="Cordia New" pitchFamily="34" charset="-34"/>
              </a:rPr>
              <a:t>etiquette</a:t>
            </a: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”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ถ้าแปลตรง ๆ แปลว่า บัตร หรือป้าย หมายความว่าบุคคลจะเข้าไปในงานได้ก็ต้องมีบัตรผ่านประตู บุคคลประเทศหนึ่งจะเข้าไปในอีกประเทศหนึ่งได้ต้องมีบัตรผ่าน (หนังสือเดินทาง)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คำว่า 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etiquette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ที่มีความหมายตรงกับภาษาไทยว่า มารยาท หมายถึง บุคคลที่มีมารยาทดี มีความประพฤติดีในชุมชน เมื่อไปสู่ที่ใดหรือปรากฏตัวในที่ใดย่อมเป็นที่รับรองและนิยมชมชอบของสังคมที่เรียกว่า </a:t>
            </a: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“เข้าไหนเข้าได้”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หรืออีกนัยหนึ่ง หมายถึง กิริยาอาการที่แสดงออกอันเป็นการเสียสละเพื่อทำความพอใจให้แก่คนอื่น (แคล้ว เจริญวงศ์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,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 2545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.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หน้า 2)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73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581400" y="1295401"/>
            <a:ext cx="1802606" cy="106679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มารยาท</a:t>
            </a:r>
            <a:endParaRPr lang="en-US" sz="3200" b="1" dirty="0">
              <a:solidFill>
                <a:schemeClr val="tx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2895600"/>
            <a:ext cx="6858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กริยาวาจาที่สุภาพเรียบร้อย</a:t>
            </a:r>
          </a:p>
          <a:p>
            <a:pPr marL="285750" indent="-285750">
              <a:buFontTx/>
              <a:buChar char="-"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รู้กาลเทศะ</a:t>
            </a:r>
          </a:p>
          <a:p>
            <a:pPr marL="285750" indent="-285750">
              <a:buFontTx/>
              <a:buChar char="-"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มีความสำรวม</a:t>
            </a:r>
          </a:p>
          <a:p>
            <a:pPr marL="285750" indent="-285750">
              <a:buFontTx/>
              <a:buChar char="-"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อ่อนน้อมถ่อมตน</a:t>
            </a:r>
          </a:p>
          <a:p>
            <a:pPr marL="285750" indent="-285750">
              <a:buFontTx/>
              <a:buChar char="-"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มีระเบียบวินัย</a:t>
            </a:r>
          </a:p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486" y="4733568"/>
            <a:ext cx="1828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414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868362"/>
          </a:xfrm>
        </p:spPr>
        <p:txBody>
          <a:bodyPr>
            <a:normAutofit/>
          </a:bodyPr>
          <a:lstStyle/>
          <a:p>
            <a:r>
              <a:rPr lang="th-TH" b="1" dirty="0">
                <a:ea typeface="Times New Roman"/>
                <a:cs typeface="Cordia New"/>
              </a:rPr>
              <a:t>ความสำคัญของมารยาท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772400" cy="517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1. ความสำคัญในด้านการครองตน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คือ ความสามารถเกี่ยวกับการวางตนให้เหมาะสม </a:t>
            </a:r>
            <a:endParaRPr lang="th-TH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2. ความสำคัญในด้านการครองคน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คือ ความสามารถในการทำงานร่วมกับฝ่ายต่าง ๆ ในองค์การได้</a:t>
            </a:r>
            <a:endParaRPr lang="th-TH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3. ความสำคัญในด้านการครองงาน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งาน คือความสามารถด้านการทำงานที่ได้รับมอบหมายให้บรรลุตามวัตถุประสงค์ </a:t>
            </a:r>
          </a:p>
          <a:p>
            <a:pPr marL="0" indent="0">
              <a:buNone/>
            </a:pPr>
            <a:endParaRPr lang="en-US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283868"/>
            <a:ext cx="2595563" cy="170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153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81000"/>
            <a:ext cx="7467600" cy="57119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มารยาททางสังคมที่ควรศึกษา ควรตรวจสอบอยู่เสมอสำหรับผู้ปฏิบัติงานด้านการประชาสัมพันธ์และผู้ที่ทำงานในองค์กรต่าง ๆ มีดังนี้</a:t>
            </a:r>
          </a:p>
          <a:p>
            <a:pPr mar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lvl="0"/>
            <a:r>
              <a:rPr lang="th-TH" sz="2800" dirty="0">
                <a:latin typeface="Cordia New" pitchFamily="34" charset="-34"/>
                <a:cs typeface="Cordia New" pitchFamily="34" charset="-34"/>
              </a:rPr>
              <a:t>มารยาทในการสื่อสาร</a:t>
            </a:r>
          </a:p>
          <a:p>
            <a:pPr marL="0" lv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lvl="0"/>
            <a:r>
              <a:rPr lang="th-TH" sz="2800" dirty="0">
                <a:latin typeface="Cordia New" pitchFamily="34" charset="-34"/>
                <a:cs typeface="Cordia New" pitchFamily="34" charset="-34"/>
              </a:rPr>
              <a:t>มารยาทในการร่วมงานประเพณีและพิธีกรรมทางศาสนา</a:t>
            </a:r>
          </a:p>
          <a:p>
            <a:pPr marL="0" lv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lvl="0"/>
            <a:r>
              <a:rPr lang="th-TH" sz="2800" dirty="0">
                <a:latin typeface="Cordia New" pitchFamily="34" charset="-34"/>
                <a:cs typeface="Cordia New" pitchFamily="34" charset="-34"/>
              </a:rPr>
              <a:t>มารยาทในการร่วมงานเลี้ยง</a:t>
            </a:r>
          </a:p>
          <a:p>
            <a:pPr marL="0" lv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lvl="0"/>
            <a:r>
              <a:rPr lang="th-TH" sz="2800" dirty="0">
                <a:latin typeface="Cordia New" pitchFamily="34" charset="-34"/>
                <a:cs typeface="Cordia New" pitchFamily="34" charset="-34"/>
              </a:rPr>
              <a:t>มารยาทในที่ทำงาน</a:t>
            </a:r>
          </a:p>
          <a:p>
            <a:pPr marL="0" lv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lvl="0"/>
            <a:r>
              <a:rPr lang="th-TH" sz="2800" dirty="0">
                <a:latin typeface="Cordia New" pitchFamily="34" charset="-34"/>
                <a:cs typeface="Cordia New" pitchFamily="34" charset="-34"/>
              </a:rPr>
              <a:t>มารยาทในการเข้าชมมหรสพ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91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https://www.youtube.com/watch?v=LI30-egbGaE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/>
              <a:t>มารยาทบนโต๊ะอาหาร </a:t>
            </a:r>
            <a:r>
              <a:rPr lang="en-US" dirty="0" err="1"/>
              <a:t>Momay</a:t>
            </a:r>
            <a:r>
              <a:rPr lang="en-US" dirty="0"/>
              <a:t> with You : Table Manners With </a:t>
            </a:r>
            <a:r>
              <a:rPr lang="en-US" dirty="0" err="1"/>
              <a:t>Momay</a:t>
            </a:r>
            <a:r>
              <a:rPr lang="en-US" dirty="0"/>
              <a:t> Part 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542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365</TotalTime>
  <Words>326</Words>
  <Application>Microsoft Office PowerPoint</Application>
  <PresentationFormat>On-screen Show (4:3)</PresentationFormat>
  <Paragraphs>30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Century Schoolbook</vt:lpstr>
      <vt:lpstr>Cordia New</vt:lpstr>
      <vt:lpstr>Times New Roman</vt:lpstr>
      <vt:lpstr>Wingdings</vt:lpstr>
      <vt:lpstr>Wingdings 2</vt:lpstr>
      <vt:lpstr>Oriel</vt:lpstr>
      <vt:lpstr>บทที่ 6 การพัฒนาบุคลิกภาพเพื่อการเข้าสังคม ของนักประชาสัมพันธ์และการสื่อสารองค์กร </vt:lpstr>
      <vt:lpstr>ความหมายและความสำคัญของมารยาท </vt:lpstr>
      <vt:lpstr>PowerPoint Presentation</vt:lpstr>
      <vt:lpstr>ความสำคัญของมารยาท</vt:lpstr>
      <vt:lpstr>PowerPoint Presentation</vt:lpstr>
      <vt:lpstr>https://www.youtube.com/watch?v=LI30-egbGaE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6 การพัฒนาบุคลิกภาพเพื่อการเข้าสังคม ของนักประชาสัมพันธ์และการสื่อสารองค์กร</dc:title>
  <dc:creator>FMS00</dc:creator>
  <cp:lastModifiedBy>Somtop  Keawchuer</cp:lastModifiedBy>
  <cp:revision>15</cp:revision>
  <dcterms:created xsi:type="dcterms:W3CDTF">2006-08-16T00:00:00Z</dcterms:created>
  <dcterms:modified xsi:type="dcterms:W3CDTF">2026-02-17T06:27:49Z</dcterms:modified>
</cp:coreProperties>
</file>