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8"/>
  </p:notesMasterIdLst>
  <p:handoutMasterIdLst>
    <p:handoutMasterId r:id="rId29"/>
  </p:handoutMasterIdLst>
  <p:sldIdLst>
    <p:sldId id="256" r:id="rId5"/>
    <p:sldId id="263" r:id="rId6"/>
    <p:sldId id="268" r:id="rId7"/>
    <p:sldId id="267" r:id="rId8"/>
    <p:sldId id="266" r:id="rId9"/>
    <p:sldId id="265" r:id="rId10"/>
    <p:sldId id="264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2" r:id="rId23"/>
    <p:sldId id="281" r:id="rId24"/>
    <p:sldId id="283" r:id="rId25"/>
    <p:sldId id="284" r:id="rId26"/>
    <p:sldId id="285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9" autoAdjust="0"/>
    <p:restoredTop sz="94660"/>
  </p:normalViewPr>
  <p:slideViewPr>
    <p:cSldViewPr snapToGrid="0" showGuides="1">
      <p:cViewPr varScale="1">
        <p:scale>
          <a:sx n="57" d="100"/>
          <a:sy n="57" d="100"/>
        </p:scale>
        <p:origin x="84" y="10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8" d="100"/>
          <a:sy n="58" d="100"/>
        </p:scale>
        <p:origin x="197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CEAAF3-9831-450B-8D59-2C09DB96C8FC}" type="datetimeFigureOut">
              <a:rPr lang="en-US"/>
              <a:t>11/21/2025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834459-7356-44BF-850D-8B30C4FB3B6B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9016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50CD79-FC16-4410-AB61-17F26E6D3BC8}" type="datetimeFigureOut">
              <a:rPr lang="en-US"/>
              <a:t>11/21/2025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3C37BE-C303-496D-B5CD-85F2937540F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50842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1" dirty="0">
                <a:latin typeface="Arial" pitchFamily="34" charset="0"/>
                <a:cs typeface="Arial" pitchFamily="34" charset="0"/>
              </a:rPr>
              <a:t>NOTE:</a:t>
            </a:r>
          </a:p>
          <a:p>
            <a:r>
              <a:rPr lang="en-US" i="1" dirty="0">
                <a:latin typeface="Arial" pitchFamily="34" charset="0"/>
                <a:cs typeface="Arial" pitchFamily="34" charset="0"/>
              </a:rPr>
              <a:t>To change the  image on this slide, select the picture and delete it. Then click the Pictures icon in the placeholder to insert your own image.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150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4445" y="0"/>
            <a:ext cx="1747524" cy="229209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1009650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898" y="4511784"/>
            <a:ext cx="10096501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fld id="{402B9795-92DC-40DC-A1CA-9A4B349D7824}" type="datetimeFigureOut">
              <a:rPr lang="en-US" smtClean="0"/>
              <a:pPr/>
              <a:t>11/21/2025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fld id="{0FF54DE5-C571-48E8-A5BC-B369434E2F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756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3396996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4654671" y="1600199"/>
            <a:ext cx="6430912" cy="4572001"/>
          </a:xfrm>
        </p:spPr>
        <p:txBody>
          <a:bodyPr tIns="118872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11/21/2025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6963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11/21/2025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1207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65125"/>
            <a:ext cx="17145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4900" y="365125"/>
            <a:ext cx="8098896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11/21/2025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  <p:grpSp>
        <p:nvGrpSpPr>
          <p:cNvPr id="7" name="Group 6"/>
          <p:cNvGrpSpPr/>
          <p:nvPr/>
        </p:nvGrpSpPr>
        <p:grpSpPr>
          <a:xfrm rot="5400000">
            <a:off x="6514047" y="3228843"/>
            <a:ext cx="5632704" cy="84403"/>
            <a:chOff x="1073150" y="1219201"/>
            <a:chExt cx="10058400" cy="63125"/>
          </a:xfrm>
        </p:grpSpPr>
        <p:cxnSp>
          <p:nvCxnSpPr>
            <p:cNvPr id="8" name="Straight Connector 7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4592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11/21/2025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86876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73405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900" y="4511784"/>
            <a:ext cx="5734050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1" name="Picture Placeholder 10" descr="An empty placeholder to add an image. Click on the placeholder and select the image that you wish to add."/>
          <p:cNvSpPr>
            <a:spLocks noGrp="1"/>
          </p:cNvSpPr>
          <p:nvPr>
            <p:ph type="pic" sz="quarter" idx="13"/>
          </p:nvPr>
        </p:nvSpPr>
        <p:spPr>
          <a:xfrm>
            <a:off x="6981063" y="1310656"/>
            <a:ext cx="5210937" cy="4208604"/>
          </a:xfrm>
          <a:solidFill>
            <a:schemeClr val="tx1">
              <a:lumMod val="20000"/>
              <a:lumOff val="80000"/>
            </a:schemeClr>
          </a:solidFill>
        </p:spPr>
        <p:txBody>
          <a:bodyPr tIns="1005840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4" name="Group 13"/>
          <p:cNvGrpSpPr/>
          <p:nvPr/>
        </p:nvGrpSpPr>
        <p:grpSpPr>
          <a:xfrm>
            <a:off x="0" y="1143000"/>
            <a:ext cx="12192000" cy="63125"/>
            <a:chOff x="507492" y="1501519"/>
            <a:chExt cx="8129016" cy="63125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5880" y="0"/>
            <a:ext cx="1747524" cy="2292094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 rot="10800000">
            <a:off x="0" y="5645510"/>
            <a:ext cx="12192000" cy="63125"/>
            <a:chOff x="507492" y="1501519"/>
            <a:chExt cx="8129016" cy="6312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2673943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2514600"/>
            <a:ext cx="12192000" cy="3194035"/>
            <a:chOff x="647402" y="2514600"/>
            <a:chExt cx="10838688" cy="3194035"/>
          </a:xfrm>
        </p:grpSpPr>
        <p:grpSp>
          <p:nvGrpSpPr>
            <p:cNvPr id="9" name="Group 8"/>
            <p:cNvGrpSpPr/>
            <p:nvPr/>
          </p:nvGrpSpPr>
          <p:grpSpPr>
            <a:xfrm>
              <a:off x="647402" y="2514600"/>
              <a:ext cx="10838688" cy="63125"/>
              <a:chOff x="507492" y="1501519"/>
              <a:chExt cx="8129016" cy="63125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Rectangle 9"/>
            <p:cNvSpPr/>
            <p:nvPr/>
          </p:nvSpPr>
          <p:spPr>
            <a:xfrm>
              <a:off x="647402" y="2640850"/>
              <a:ext cx="10838688" cy="294153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11" name="Group 10"/>
            <p:cNvGrpSpPr/>
            <p:nvPr/>
          </p:nvGrpSpPr>
          <p:grpSpPr>
            <a:xfrm rot="10800000">
              <a:off x="647402" y="5645510"/>
              <a:ext cx="10838688" cy="63125"/>
              <a:chOff x="507492" y="1501519"/>
              <a:chExt cx="8129016" cy="63125"/>
            </a:xfrm>
          </p:grpSpPr>
          <p:cxnSp>
            <p:nvCxnSpPr>
              <p:cNvPr id="12" name="Straight Connector 11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880" y="0"/>
            <a:ext cx="1783188" cy="2971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4899" y="2971806"/>
            <a:ext cx="10071099" cy="1684150"/>
          </a:xfrm>
        </p:spPr>
        <p:txBody>
          <a:bodyPr anchor="ctr">
            <a:normAutofit/>
          </a:bodyPr>
          <a:lstStyle>
            <a:lvl1pPr>
              <a:defRPr sz="440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899" y="4655956"/>
            <a:ext cx="10071099" cy="50975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11/21/2025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02678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49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11/21/2025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27791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4900" y="2424112"/>
            <a:ext cx="4919472" cy="37480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611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6110" y="2424112"/>
            <a:ext cx="4919472" cy="37480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11/21/2025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71016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11/21/2025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58111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11/21/2025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241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4384548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41848" y="1600199"/>
            <a:ext cx="5445252" cy="4572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11/21/2025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69764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1096962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9982200" cy="4572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04899" y="6356351"/>
            <a:ext cx="1829559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402B9795-92DC-40DC-A1CA-9A4B349D7824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4459" y="6356350"/>
            <a:ext cx="6323082" cy="36512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12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56782" y="6356351"/>
            <a:ext cx="18288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2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0FF54DE5-C571-48E8-A5BC-B369434E2F4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1103376" y="1219201"/>
            <a:ext cx="9985248" cy="84403"/>
            <a:chOff x="1073150" y="1219201"/>
            <a:chExt cx="10058400" cy="63125"/>
          </a:xfrm>
        </p:grpSpPr>
        <p:cxnSp>
          <p:nvCxnSpPr>
            <p:cNvPr id="13" name="Straight Connector 12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46251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696">
          <p15:clr>
            <a:srgbClr val="F26B43"/>
          </p15:clr>
        </p15:guide>
        <p15:guide id="2" pos="6984">
          <p15:clr>
            <a:srgbClr val="F26B43"/>
          </p15:clr>
        </p15:guide>
        <p15:guide id="3" orient="horz" pos="1008">
          <p15:clr>
            <a:srgbClr val="F26B43"/>
          </p15:clr>
        </p15:guide>
        <p15:guide id="4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0" y="2658532"/>
            <a:ext cx="7975600" cy="2158052"/>
          </a:xfrm>
        </p:spPr>
        <p:txBody>
          <a:bodyPr anchor="ctr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th-TH" sz="6000" b="1" dirty="0">
                <a:latin typeface="Times New Roman" panose="02020603050405020304" pitchFamily="18" charset="0"/>
                <a:ea typeface="Times New Roman" panose="02020603050405020304" pitchFamily="18" charset="0"/>
                <a:cs typeface="TH Niramit AS" panose="02000506000000020004" pitchFamily="2" charset="-34"/>
              </a:rPr>
              <a:t>การวางแผน</a:t>
            </a:r>
            <a:br>
              <a:rPr lang="th-TH" sz="6000" b="1" dirty="0">
                <a:latin typeface="Times New Roman" panose="02020603050405020304" pitchFamily="18" charset="0"/>
                <a:ea typeface="Times New Roman" panose="02020603050405020304" pitchFamily="18" charset="0"/>
                <a:cs typeface="TH Niramit AS" panose="02000506000000020004" pitchFamily="2" charset="-34"/>
              </a:rPr>
            </a:br>
            <a:r>
              <a:rPr lang="th-TH" sz="6000" b="1" dirty="0">
                <a:latin typeface="Times New Roman" panose="02020603050405020304" pitchFamily="18" charset="0"/>
                <a:ea typeface="Times New Roman" panose="02020603050405020304" pitchFamily="18" charset="0"/>
                <a:cs typeface="TH Niramit AS" panose="02000506000000020004" pitchFamily="2" charset="-34"/>
              </a:rPr>
              <a:t>กลยุทธ์การตลาด </a:t>
            </a:r>
            <a:br>
              <a:rPr lang="th-TH" sz="6000" b="1" dirty="0">
                <a:latin typeface="Times New Roman" panose="02020603050405020304" pitchFamily="18" charset="0"/>
                <a:ea typeface="Times New Roman" panose="02020603050405020304" pitchFamily="18" charset="0"/>
                <a:cs typeface="TH Niramit AS" panose="02000506000000020004" pitchFamily="2" charset="-34"/>
              </a:rPr>
            </a:br>
            <a:r>
              <a:rPr lang="th-TH" sz="6000" b="1" dirty="0">
                <a:latin typeface="Times New Roman" panose="02020603050405020304" pitchFamily="18" charset="0"/>
                <a:ea typeface="Times New Roman" panose="02020603050405020304" pitchFamily="18" charset="0"/>
                <a:cs typeface="TH Niramit AS" panose="02000506000000020004" pitchFamily="2" charset="-34"/>
              </a:rPr>
              <a:t>และการจัดทำแผนการดำเนินงาน </a:t>
            </a:r>
            <a:endParaRPr lang="en-US" sz="6000" dirty="0">
              <a:latin typeface="Times New Roman" panose="02020603050405020304" pitchFamily="18" charset="0"/>
              <a:ea typeface="Times New Roman" panose="02020603050405020304" pitchFamily="18" charset="0"/>
              <a:cs typeface="Angsana New" panose="02020603050405020304" pitchFamily="18" charset="-34"/>
            </a:endParaRPr>
          </a:p>
        </p:txBody>
      </p:sp>
      <p:pic>
        <p:nvPicPr>
          <p:cNvPr id="4" name="Picture Placeholder 3" descr="Open book on table, blurred shelves of books in background"/>
          <p:cNvPicPr>
            <a:picLocks noGrp="1" noChangeAspect="1"/>
          </p:cNvPicPr>
          <p:nvPr>
            <p:ph type="pic" sz="quarter" idx="1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>
          <a:xfrm>
            <a:off x="7874204" y="1354667"/>
            <a:ext cx="4317796" cy="4164593"/>
          </a:xfrm>
        </p:spPr>
      </p:pic>
    </p:spTree>
    <p:extLst>
      <p:ext uri="{BB962C8B-B14F-4D97-AF65-F5344CB8AC3E}">
        <p14:creationId xmlns:p14="http://schemas.microsoft.com/office/powerpoint/2010/main" val="1652133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E3019-533C-4628-9EAF-AC8A6EC87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5659" y="194733"/>
            <a:ext cx="9980682" cy="1096962"/>
          </a:xfrm>
        </p:spPr>
        <p:txBody>
          <a:bodyPr>
            <a:noAutofit/>
          </a:bodyPr>
          <a:lstStyle/>
          <a:p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การจัดการทรัพยากร (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Resources Planning)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A2D88F6D-EDE9-4C42-9776-6B2588E2608F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1736645" y="2151727"/>
            <a:ext cx="9349696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th-TH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วัตถุดิบ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th-TH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อุปกรณ์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/</a:t>
            </a:r>
            <a:r>
              <a:rPr kumimoji="0" lang="th-TH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เครื่องมือ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th-TH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พนักงาน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th-TH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งบประมาณ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th-TH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เทคโนโลยี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8571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A24C2-165C-40D3-B37F-4881308DF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134" y="245534"/>
            <a:ext cx="11446932" cy="1096962"/>
          </a:xfrm>
        </p:spPr>
        <p:txBody>
          <a:bodyPr>
            <a:noAutofit/>
          </a:bodyPr>
          <a:lstStyle/>
          <a:p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แผนงานรายเดือน/รายสัปดาห์ (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Action Plan &amp; Timeline)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D9F9BCA-9AE8-4302-BA88-F21458571BC0}"/>
              </a:ext>
            </a:extLst>
          </p:cNvPr>
          <p:cNvSpPr/>
          <p:nvPr/>
        </p:nvSpPr>
        <p:spPr>
          <a:xfrm>
            <a:off x="1397000" y="2007046"/>
            <a:ext cx="9398000" cy="3712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จัดทำเป็น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Gantt Chart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ประกอบให้เกิดความชัดเจน </a:t>
            </a:r>
          </a:p>
          <a:p>
            <a:pPr marL="914400" lvl="1" indent="-4572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งาน</a:t>
            </a:r>
          </a:p>
          <a:p>
            <a:pPr marL="914400" lvl="1" indent="-4572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ผู้รับผิดชอบ</a:t>
            </a:r>
          </a:p>
          <a:p>
            <a:pPr marL="914400" lvl="1" indent="-4572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ระยะเวลา</a:t>
            </a:r>
          </a:p>
          <a:p>
            <a:pPr marL="914400" lvl="1" indent="-4572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เป้าหมาย</a:t>
            </a:r>
          </a:p>
        </p:txBody>
      </p:sp>
    </p:spTree>
    <p:extLst>
      <p:ext uri="{BB962C8B-B14F-4D97-AF65-F5344CB8AC3E}">
        <p14:creationId xmlns:p14="http://schemas.microsoft.com/office/powerpoint/2010/main" val="1693336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073DA7-C281-475A-8902-64F1504EF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5659" y="245534"/>
            <a:ext cx="9980682" cy="1096962"/>
          </a:xfrm>
        </p:spPr>
        <p:txBody>
          <a:bodyPr>
            <a:normAutofit/>
          </a:bodyPr>
          <a:lstStyle/>
          <a:p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ความเสี่ยงและแผนสำรอง (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Risk Management)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7BF710BC-6CA9-437D-BE86-CD4F6CAE3E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5465" y="2029178"/>
            <a:ext cx="8991601" cy="2231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th-TH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วัตถุดิบขาด 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→ </a:t>
            </a:r>
            <a:r>
              <a:rPr kumimoji="0" lang="th-TH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มีซัพพลายเออร์สำรอง</a:t>
            </a:r>
          </a:p>
          <a:p>
            <a:pPr marL="457200" marR="0" lvl="0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lang="th-TH" alt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kumimoji="0" lang="th-TH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ยอดขายไม่ถึงเป้า 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→ </a:t>
            </a:r>
            <a:r>
              <a:rPr kumimoji="0" lang="th-TH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ปรับโปรโมชั่น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/</a:t>
            </a:r>
            <a:r>
              <a:rPr kumimoji="0" lang="th-TH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ยิง 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Ads</a:t>
            </a:r>
            <a:endParaRPr kumimoji="0" lang="th-TH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lang="th-TH" alt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kumimoji="0" lang="th-TH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รีวิวเชิงลบ 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→ </a:t>
            </a:r>
            <a:r>
              <a:rPr kumimoji="0" lang="th-TH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มีทีมแก้ไขทันที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195993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F8E26-40AE-45D6-AF33-3BDB52A73B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934" y="0"/>
            <a:ext cx="10481734" cy="1291695"/>
          </a:xfrm>
        </p:spPr>
        <p:txBody>
          <a:bodyPr>
            <a:noAutofit/>
          </a:bodyPr>
          <a:lstStyle/>
          <a:p>
            <a:pPr algn="ctr"/>
            <a:r>
              <a:rPr lang="th-TH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 การวางแผนกลยุทธ์การตลาด: </a:t>
            </a:r>
            <a:br>
              <a:rPr lang="th-TH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Healthy Café — </a:t>
            </a:r>
            <a:r>
              <a:rPr lang="th-TH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น้ำผลไม้สกัดเย็นเพื่อสุขภาพ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E213B96-E565-46B5-88AE-C5B224E51D00}"/>
              </a:ext>
            </a:extLst>
          </p:cNvPr>
          <p:cNvSpPr/>
          <p:nvPr/>
        </p:nvSpPr>
        <p:spPr>
          <a:xfrm>
            <a:off x="1007533" y="1817638"/>
            <a:ext cx="1017693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Targeting &amp; Positioning</a:t>
            </a:r>
          </a:p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Target Market:</a:t>
            </a:r>
            <a:endParaRPr lang="th-TH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นักศึกษาและคนทำงานในมหาวิทยาลัย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อายุ 18–32 ปี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ต้องการเครื่องดื่มสุขภาพ แคลอรีต่ำ</a:t>
            </a:r>
          </a:p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Positioning Statement:</a:t>
            </a:r>
          </a:p>
          <a:p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“Healthy Café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ให้เครื่องดื่มสกัดเย็นสดใหม่ ดีต่อสุขภาพ รสชาติดี ราคาจับต้องได้สำหรับคนรุ่นใหม่ที่ใส่ใจสุขภาพจริงจัง”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A1EB4996-81CE-4D87-AD20-876D78459975}"/>
              </a:ext>
            </a:extLst>
          </p:cNvPr>
          <p:cNvSpPr/>
          <p:nvPr/>
        </p:nvSpPr>
        <p:spPr>
          <a:xfrm>
            <a:off x="11667067" y="5994401"/>
            <a:ext cx="389465" cy="668865"/>
          </a:xfrm>
          <a:prstGeom prst="rightArrow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953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7BF4B-FE9C-4561-9F0E-EEC2CC8559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5659" y="313267"/>
            <a:ext cx="9980682" cy="1096962"/>
          </a:xfrm>
        </p:spPr>
        <p:txBody>
          <a:bodyPr>
            <a:normAutofit/>
          </a:bodyPr>
          <a:lstStyle/>
          <a:p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กลยุทธ์ 4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P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C944055-645E-48CE-965A-5C192BD114DA}"/>
              </a:ext>
            </a:extLst>
          </p:cNvPr>
          <p:cNvSpPr/>
          <p:nvPr/>
        </p:nvSpPr>
        <p:spPr>
          <a:xfrm>
            <a:off x="1270000" y="1577539"/>
            <a:ext cx="533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P1: Product Strategy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น้ำสกัดเย็นผัก–ผลไม้ 12 สูตร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เน้น “ไม่มีน้ำตาล” / “100%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natural”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บรรจุภัณฑ์เป็นแก้วรักษ์โลก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เพิ่มเมนูตามฤดูกาลทุกเดือน</a:t>
            </a:r>
          </a:p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P2: Price Strategy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ราคา 59–79 บาท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ชุดโปรโมชั่นประจำสัปดาห์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โปรโมชั่นซื้อ 5 แก้ว แถม 1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B857B74-AC15-4C75-A71F-4216FB1A4600}"/>
              </a:ext>
            </a:extLst>
          </p:cNvPr>
          <p:cNvSpPr/>
          <p:nvPr/>
        </p:nvSpPr>
        <p:spPr>
          <a:xfrm>
            <a:off x="6790266" y="1577539"/>
            <a:ext cx="494453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P3: Place Strategy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หน้าร้านในมหาวิทยาลัย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เดลิเวอรีผ่าน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Grab / LINEMAN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ช่องทางออนไลน์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Facebook Shop)</a:t>
            </a:r>
          </a:p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P4: Promotion Strategy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คอนเทนต์สุขภาพบน </a:t>
            </a:r>
            <a:r>
              <a:rPr lang="en-US" sz="32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TikTok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รีวิวจากนักศึกษา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Influencer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แคมเปญ “สุขภาพดีใน 7 วัน”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โปร 1 แถม 1 ทุกวันศุกร์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ใช้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Line OA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แจ้งโปรโมชั่น</a:t>
            </a:r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169AB3E5-BF9D-4EFA-A81E-89773935019C}"/>
              </a:ext>
            </a:extLst>
          </p:cNvPr>
          <p:cNvSpPr/>
          <p:nvPr/>
        </p:nvSpPr>
        <p:spPr>
          <a:xfrm>
            <a:off x="11734799" y="6101854"/>
            <a:ext cx="338667" cy="629146"/>
          </a:xfrm>
          <a:prstGeom prst="rightArrow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260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E6667-7D1A-4626-ACBC-0B6A98F3C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กลยุทธ์ดิจิทัล (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Digital Marketing)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6C035CD-A5E3-403B-950C-0F808B9ABDBA}"/>
              </a:ext>
            </a:extLst>
          </p:cNvPr>
          <p:cNvSpPr/>
          <p:nvPr/>
        </p:nvSpPr>
        <p:spPr>
          <a:xfrm>
            <a:off x="1337733" y="1761067"/>
            <a:ext cx="974784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แพลตฟอร์ม: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sz="32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TikTok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คอนเทนต์เมนูลดน้ำหนัก, ไลฟ์สด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Facebook: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รีวิวลูกค้า &amp; เพจร้าน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IG: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รูปผลิตภัณฑ์สวยงาม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LINE OA: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ระบบสะสมแต้ม</a:t>
            </a:r>
          </a:p>
          <a:p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การยิง 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Ads: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งบ 2,000 บาท/เดือน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กลุ่มเป้าหมาย: อายุ 18–30 ปี, พื้นที่มหาวิทยาลัย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Objective: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เพิ่มยอดเข้าร้าน + ยิงโปรโมชัน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EC34408E-6A49-482C-97F7-92A0074BA5CD}"/>
              </a:ext>
            </a:extLst>
          </p:cNvPr>
          <p:cNvSpPr/>
          <p:nvPr/>
        </p:nvSpPr>
        <p:spPr>
          <a:xfrm>
            <a:off x="11734799" y="6101854"/>
            <a:ext cx="338667" cy="629146"/>
          </a:xfrm>
          <a:prstGeom prst="rightArrow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862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C190E-F1FD-4807-9572-C6F4EAFC9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5659" y="211667"/>
            <a:ext cx="9980682" cy="1096962"/>
          </a:xfrm>
        </p:spPr>
        <p:txBody>
          <a:bodyPr>
            <a:normAutofit/>
          </a:bodyPr>
          <a:lstStyle/>
          <a:p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KPI (</a:t>
            </a:r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ตัวชี้วัด)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AD2111B-1409-46E4-9361-9257F12FAE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2222892"/>
              </p:ext>
            </p:extLst>
          </p:nvPr>
        </p:nvGraphicFramePr>
        <p:xfrm>
          <a:off x="1286933" y="1921932"/>
          <a:ext cx="9799408" cy="4505328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899704">
                  <a:extLst>
                    <a:ext uri="{9D8B030D-6E8A-4147-A177-3AD203B41FA5}">
                      <a16:colId xmlns:a16="http://schemas.microsoft.com/office/drawing/2014/main" val="1342462515"/>
                    </a:ext>
                  </a:extLst>
                </a:gridCol>
                <a:gridCol w="4899704">
                  <a:extLst>
                    <a:ext uri="{9D8B030D-6E8A-4147-A177-3AD203B41FA5}">
                      <a16:colId xmlns:a16="http://schemas.microsoft.com/office/drawing/2014/main" val="17364188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th-TH" sz="3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รายการ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th-TH" sz="3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ค่าเป้าหมาย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43896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th-TH" sz="32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ยอดขายรายวัน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th-TH" sz="3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2,500 บาท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08134998"/>
                  </a:ext>
                </a:extLst>
              </a:tr>
              <a:tr h="51985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th-TH" sz="32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ผู้ติดตาม </a:t>
                      </a:r>
                      <a:r>
                        <a:rPr lang="en-US" sz="3200" b="1" dirty="0" err="1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TikTok</a:t>
                      </a:r>
                      <a:endParaRPr lang="en-US" sz="32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th-TH" sz="3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ผู้ติดตาม </a:t>
                      </a:r>
                      <a:r>
                        <a:rPr lang="en-US" sz="3200" dirty="0" err="1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TikTok</a:t>
                      </a:r>
                      <a:endParaRPr lang="en-US" sz="32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732626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th-TH" sz="32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ลูกค้าใหม่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th-TH" sz="3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50 คน/เดือน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556190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th-TH" sz="32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อัตราซื้อซ้ำ</a:t>
                      </a:r>
                      <a:endParaRPr lang="en-US" sz="32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th-TH" sz="3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ตราซื้อซ้ำ≥ 25%</a:t>
                      </a:r>
                      <a:endParaRPr lang="en-US" sz="32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384223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32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32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7362105"/>
                  </a:ext>
                </a:extLst>
              </a:tr>
            </a:tbl>
          </a:graphicData>
        </a:graphic>
      </p:graphicFrame>
      <p:sp>
        <p:nvSpPr>
          <p:cNvPr id="4" name="Arrow: Right 3">
            <a:extLst>
              <a:ext uri="{FF2B5EF4-FFF2-40B4-BE49-F238E27FC236}">
                <a16:creationId xmlns:a16="http://schemas.microsoft.com/office/drawing/2014/main" id="{539339E8-D3A8-4E8C-B37D-4311711D1525}"/>
              </a:ext>
            </a:extLst>
          </p:cNvPr>
          <p:cNvSpPr/>
          <p:nvPr/>
        </p:nvSpPr>
        <p:spPr>
          <a:xfrm>
            <a:off x="11734799" y="6101854"/>
            <a:ext cx="338667" cy="629146"/>
          </a:xfrm>
          <a:prstGeom prst="rightArrow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428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C45AD-31F9-45C1-835C-3E3CB66DC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5659" y="211667"/>
            <a:ext cx="9980682" cy="1096962"/>
          </a:xfrm>
        </p:spPr>
        <p:txBody>
          <a:bodyPr>
            <a:normAutofit/>
          </a:bodyPr>
          <a:lstStyle/>
          <a:p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แผนการดำเนินงาน (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Operations Plan)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7ADC06C-C987-48CD-BE67-4775D49D610D}"/>
              </a:ext>
            </a:extLst>
          </p:cNvPr>
          <p:cNvSpPr/>
          <p:nvPr/>
        </p:nvSpPr>
        <p:spPr>
          <a:xfrm>
            <a:off x="1105659" y="1308629"/>
            <a:ext cx="9980682" cy="4636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Workflow</a:t>
            </a:r>
          </a:p>
          <a:p>
            <a:pPr marL="971550" lvl="1" indent="-5143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สั่งวัตถุดิบจากเกษตรกรทุกวันจันทร์–ศุกร์</a:t>
            </a:r>
          </a:p>
          <a:p>
            <a:pPr marL="971550" lvl="1" indent="-5143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เตรียมส่วนผสมและสกัดทุกเช้า</a:t>
            </a:r>
          </a:p>
          <a:p>
            <a:pPr marL="971550" lvl="1" indent="-5143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เปิดร้าน 09.00–18.00 น.</a:t>
            </a:r>
          </a:p>
          <a:p>
            <a:pPr marL="971550" lvl="1" indent="-5143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ไลฟ์ขายบน </a:t>
            </a:r>
            <a:r>
              <a:rPr lang="en-US" sz="32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TikTok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ทุกวันพฤหัสบดี</a:t>
            </a:r>
          </a:p>
          <a:p>
            <a:pPr marL="971550" lvl="1" indent="-5143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ปิดยอดรายวัน/ส่งรายงานการเงิน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14339A9A-3134-47B5-88FB-65CF6FDEC5FF}"/>
              </a:ext>
            </a:extLst>
          </p:cNvPr>
          <p:cNvSpPr/>
          <p:nvPr/>
        </p:nvSpPr>
        <p:spPr>
          <a:xfrm>
            <a:off x="11734799" y="6101854"/>
            <a:ext cx="338667" cy="629146"/>
          </a:xfrm>
          <a:prstGeom prst="rightArrow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725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9FA66-0E82-4209-83F4-362F958F0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5659" y="228600"/>
            <a:ext cx="9980682" cy="1096962"/>
          </a:xfrm>
        </p:spPr>
        <p:txBody>
          <a:bodyPr>
            <a:normAutofit/>
          </a:bodyPr>
          <a:lstStyle/>
          <a:p>
            <a:r>
              <a:rPr lang="th-TH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ทรัพยากร (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Resources)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0BB817A-9D11-4D23-B8E4-8A8BBDD2C5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2731393"/>
              </p:ext>
            </p:extLst>
          </p:nvPr>
        </p:nvGraphicFramePr>
        <p:xfrm>
          <a:off x="1253067" y="1656080"/>
          <a:ext cx="9980682" cy="4553693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4318000">
                  <a:extLst>
                    <a:ext uri="{9D8B030D-6E8A-4147-A177-3AD203B41FA5}">
                      <a16:colId xmlns:a16="http://schemas.microsoft.com/office/drawing/2014/main" val="1879527176"/>
                    </a:ext>
                  </a:extLst>
                </a:gridCol>
                <a:gridCol w="5662682">
                  <a:extLst>
                    <a:ext uri="{9D8B030D-6E8A-4147-A177-3AD203B41FA5}">
                      <a16:colId xmlns:a16="http://schemas.microsoft.com/office/drawing/2014/main" val="471604274"/>
                    </a:ext>
                  </a:extLst>
                </a:gridCol>
              </a:tblGrid>
              <a:tr h="79925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th-TH" sz="320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หมวด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th-TH" sz="3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รายละเอียด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5114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th-TH" sz="3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วัตถุดิบ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th-TH" sz="3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ผัก–ผลไม้สด, น้ำแข็ง, แก้วรักษ์โลก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12127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th-TH" sz="3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อุปกรณ์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th-TH" sz="3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เครื่องสกัดเย็น 2 เครื่อง, ตู้เย็น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87819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th-TH" sz="3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บุคลากร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th-TH" sz="3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พนักงาน 2 คน + เจ้าของร้าน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252002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th-TH" sz="3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เทคโนโลยี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POS, </a:t>
                      </a:r>
                      <a:r>
                        <a:rPr lang="en-US" sz="3200" dirty="0" err="1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TikTok</a:t>
                      </a:r>
                      <a:r>
                        <a:rPr lang="en-US" sz="3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Shop, LINE OA</a:t>
                      </a:r>
                      <a:endParaRPr lang="th-TH" sz="32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46948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th-TH" sz="3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งบการตลาด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th-TH" sz="32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2,000 บาท/เดือน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8579036"/>
                  </a:ext>
                </a:extLst>
              </a:tr>
            </a:tbl>
          </a:graphicData>
        </a:graphic>
      </p:graphicFrame>
      <p:sp>
        <p:nvSpPr>
          <p:cNvPr id="4" name="Arrow: Right 3">
            <a:extLst>
              <a:ext uri="{FF2B5EF4-FFF2-40B4-BE49-F238E27FC236}">
                <a16:creationId xmlns:a16="http://schemas.microsoft.com/office/drawing/2014/main" id="{8FCA9CDF-F934-49B4-B178-F8F54EFA0F4A}"/>
              </a:ext>
            </a:extLst>
          </p:cNvPr>
          <p:cNvSpPr/>
          <p:nvPr/>
        </p:nvSpPr>
        <p:spPr>
          <a:xfrm>
            <a:off x="11734799" y="6101854"/>
            <a:ext cx="338667" cy="629146"/>
          </a:xfrm>
          <a:prstGeom prst="rightArrow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262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99709-2301-4C00-98E4-4166C00AC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5659" y="770466"/>
            <a:ext cx="9980682" cy="1096962"/>
          </a:xfrm>
        </p:spPr>
        <p:txBody>
          <a:bodyPr>
            <a:normAutofit/>
          </a:bodyPr>
          <a:lstStyle/>
          <a:p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Action Plan (</a:t>
            </a:r>
            <a:r>
              <a:rPr lang="th-TH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แผนรายเดือน)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159F4C0-3197-4BF0-A876-7E5FF2360E27}"/>
              </a:ext>
            </a:extLst>
          </p:cNvPr>
          <p:cNvSpPr/>
          <p:nvPr/>
        </p:nvSpPr>
        <p:spPr>
          <a:xfrm>
            <a:off x="1105659" y="2016260"/>
            <a:ext cx="10579100" cy="3712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เดือนที่ 1: เปิดตัวร้าน</a:t>
            </a:r>
          </a:p>
          <a:p>
            <a:pPr>
              <a:lnSpc>
                <a:spcPct val="150000"/>
              </a:lnSpc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งาน		ผู้รับผิดชอบ		ระยะเวลา		ผลลัพธ์</a:t>
            </a:r>
          </a:p>
          <a:p>
            <a:pPr>
              <a:lnSpc>
                <a:spcPct val="150000"/>
              </a:lnSpc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ถ่ายภาพสินค้า		ทีมการตลาด		สัปดาห์ 1		มีภาพโพสต์ 20 ชุด</a:t>
            </a:r>
          </a:p>
          <a:p>
            <a:pPr>
              <a:lnSpc>
                <a:spcPct val="150000"/>
              </a:lnSpc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ทำเพจร้าน		เจ้าของ			สัปดาห์ 1		เปิดช่องทางขาย</a:t>
            </a:r>
          </a:p>
          <a:p>
            <a:pPr>
              <a:lnSpc>
                <a:spcPct val="150000"/>
              </a:lnSpc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ยิงโฆษณาเปิดร้าน	ทีมการตลาด		สัปดาห์ 2–4		ลูกค้าใหม่ 200 คน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12FC4526-3BBD-4D03-876F-DC80627E6E85}"/>
              </a:ext>
            </a:extLst>
          </p:cNvPr>
          <p:cNvSpPr/>
          <p:nvPr/>
        </p:nvSpPr>
        <p:spPr>
          <a:xfrm>
            <a:off x="11734799" y="6101854"/>
            <a:ext cx="338667" cy="629146"/>
          </a:xfrm>
          <a:prstGeom prst="rightArrow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686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000" y="177800"/>
            <a:ext cx="11650133" cy="1096962"/>
          </a:xfrm>
        </p:spPr>
        <p:txBody>
          <a:bodyPr>
            <a:noAutofit/>
          </a:bodyPr>
          <a:lstStyle/>
          <a:p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การวางแผนกลยุทธ์การตลาด 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Marketing Strategy Planning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F534E6F-4DC9-4266-8A07-C51E2E032D34}"/>
              </a:ext>
            </a:extLst>
          </p:cNvPr>
          <p:cNvSpPr/>
          <p:nvPr/>
        </p:nvSpPr>
        <p:spPr>
          <a:xfrm>
            <a:off x="1091260" y="1906601"/>
            <a:ext cx="10067807" cy="4451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การวางแผนกลยุทธ์การตลาดประกอบด้วย 4 ส่วนหลัก</a:t>
            </a:r>
          </a:p>
          <a:p>
            <a:pPr>
              <a:lnSpc>
                <a:spcPct val="150000"/>
              </a:lnSpc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1) การกำหนดกลุ่มเป้าหมายและการวางตำแหน่ง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Targeting &amp; Positioning)</a:t>
            </a:r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lnSpc>
                <a:spcPct val="150000"/>
              </a:lnSpc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2) การกำหนดกลยุทธ์ทางการตลาด 4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P / 7P</a:t>
            </a:r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lnSpc>
                <a:spcPct val="150000"/>
              </a:lnSpc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3) การกำหนดกลยุทธ์ดิจิทัล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Digital Marketing Strategy)</a:t>
            </a:r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lnSpc>
                <a:spcPct val="150000"/>
              </a:lnSpc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4) การกำหนด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KPI (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ตัวชี้วัดผลสำเร็จ)</a:t>
            </a:r>
          </a:p>
          <a:p>
            <a:pPr>
              <a:lnSpc>
                <a:spcPct val="150000"/>
              </a:lnSpc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527004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159F4C0-3197-4BF0-A876-7E5FF2360E27}"/>
              </a:ext>
            </a:extLst>
          </p:cNvPr>
          <p:cNvSpPr/>
          <p:nvPr/>
        </p:nvSpPr>
        <p:spPr>
          <a:xfrm>
            <a:off x="1189567" y="2107330"/>
            <a:ext cx="10579100" cy="29742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เดือนที่ 2: เพิ่มยอดขาย</a:t>
            </a:r>
          </a:p>
          <a:p>
            <a:pPr>
              <a:lnSpc>
                <a:spcPct val="150000"/>
              </a:lnSpc>
            </a:pP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งาน		ผู้รับผิดชอบ		ระยะเวลา		ผลลัพธ์</a:t>
            </a:r>
          </a:p>
          <a:p>
            <a:pPr>
              <a:lnSpc>
                <a:spcPct val="150000"/>
              </a:lnSpc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ไลฟ์ </a:t>
            </a:r>
            <a:r>
              <a:rPr lang="en-US" sz="32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TikTok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4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ครั้ง	เจ้าของ/ทีม		ทุกสัปดาห์		เพิ่มผู้ติดตาม 500โปร 1 แถม 1		ทีมร้าน			สัปดาห์ 2		ยอดขายเพิ่ม 20%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CFAC4C10-F92A-4C0D-804D-5C2EF287A332}"/>
              </a:ext>
            </a:extLst>
          </p:cNvPr>
          <p:cNvSpPr/>
          <p:nvPr/>
        </p:nvSpPr>
        <p:spPr>
          <a:xfrm>
            <a:off x="11734799" y="6101854"/>
            <a:ext cx="338667" cy="629146"/>
          </a:xfrm>
          <a:prstGeom prst="rightArrow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892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159F4C0-3197-4BF0-A876-7E5FF2360E27}"/>
              </a:ext>
            </a:extLst>
          </p:cNvPr>
          <p:cNvSpPr/>
          <p:nvPr/>
        </p:nvSpPr>
        <p:spPr>
          <a:xfrm>
            <a:off x="1155699" y="2005729"/>
            <a:ext cx="10579100" cy="29742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เดือนที่ 3: พัฒนาระบบลูกค้าประจำ</a:t>
            </a:r>
          </a:p>
          <a:p>
            <a:pPr>
              <a:lnSpc>
                <a:spcPct val="150000"/>
              </a:lnSpc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งาน		ผู้รับผิดชอบ		ระยะเวลา		ผลลัพธ์</a:t>
            </a:r>
          </a:p>
          <a:p>
            <a:pPr>
              <a:lnSpc>
                <a:spcPct val="150000"/>
              </a:lnSpc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เปิดระบบสะสมแต้ม	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Admin	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	สัปดาห์ 1	ลูกค้าประจำเพิ่ม 25%</a:t>
            </a:r>
          </a:p>
          <a:p>
            <a:pPr>
              <a:lnSpc>
                <a:spcPct val="150000"/>
              </a:lnSpc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ออกเมนูใหม่		เจ้าของ			สัปดาห์ 3	เพิ่มยอดขายเมนูใหม่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B18BFDB8-ABCF-4A2C-A99B-BD51E6B5C745}"/>
              </a:ext>
            </a:extLst>
          </p:cNvPr>
          <p:cNvSpPr/>
          <p:nvPr/>
        </p:nvSpPr>
        <p:spPr>
          <a:xfrm>
            <a:off x="11734799" y="6101854"/>
            <a:ext cx="338667" cy="629146"/>
          </a:xfrm>
          <a:prstGeom prst="rightArrow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50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B2F4F-6DCB-492C-8527-B88281209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5659" y="245533"/>
            <a:ext cx="9980682" cy="1096962"/>
          </a:xfrm>
        </p:spPr>
        <p:txBody>
          <a:bodyPr>
            <a:normAutofit/>
          </a:bodyPr>
          <a:lstStyle/>
          <a:p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แผนจัดการความเสี่ยง (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Risk Management)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A9DD989-1C32-4F3A-ACBA-EDBF4F3A3D22}"/>
              </a:ext>
            </a:extLst>
          </p:cNvPr>
          <p:cNvSpPr/>
          <p:nvPr/>
        </p:nvSpPr>
        <p:spPr>
          <a:xfrm>
            <a:off x="1105658" y="1762036"/>
            <a:ext cx="10883141" cy="3712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h-TH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ความเสี่ยง			ผลกระทบ			วิธีป้องกัน</a:t>
            </a:r>
          </a:p>
          <a:p>
            <a:pPr marL="457200" indent="-4572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วัตถุดิบขาดตลาด		คุณภาพสินค้าไม่คงที่		มีซัพพลายเออร์สำรอง</a:t>
            </a:r>
          </a:p>
          <a:p>
            <a:pPr marL="457200" indent="-4572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ยอดขายตก			รายได้ลดลง			เพิ่มโปร/ยิง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Ads</a:t>
            </a:r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457200" indent="-4572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รีวิวลบ			กระทบภาพลักษณ์		ตอบกลับเร็ว แก้ปัญหาให้ลูกค้า</a:t>
            </a:r>
          </a:p>
          <a:p>
            <a:pPr marL="457200" indent="-4572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พนักงานลาออก		บริการล่าช้า			จัดอบรมพนักงานสำรอง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41825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4E0C4-6B23-46C0-92BB-912C047F3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5659" y="2514600"/>
            <a:ext cx="9980682" cy="1096962"/>
          </a:xfrm>
        </p:spPr>
        <p:txBody>
          <a:bodyPr>
            <a:noAutofit/>
          </a:bodyPr>
          <a:lstStyle/>
          <a:p>
            <a:pPr algn="ctr"/>
            <a:r>
              <a:rPr lang="th-TH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จบการบรรยาย</a:t>
            </a:r>
            <a:endParaRPr lang="en-US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668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6AE7B-8F37-4697-96FD-4B86C0F7F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211666"/>
            <a:ext cx="11430000" cy="1096962"/>
          </a:xfrm>
        </p:spPr>
        <p:txBody>
          <a:bodyPr>
            <a:noAutofit/>
          </a:bodyPr>
          <a:lstStyle/>
          <a:p>
            <a:r>
              <a:rPr lang="th-TH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การกำหนดกลุ่มเป้าหมายและการวางตำแหน่ง (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Targeting &amp; Positioning)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C9BBF2A-9E5E-49C3-9303-0B9949E31DD5}"/>
              </a:ext>
            </a:extLst>
          </p:cNvPr>
          <p:cNvSpPr/>
          <p:nvPr/>
        </p:nvSpPr>
        <p:spPr>
          <a:xfrm>
            <a:off x="1422400" y="1574477"/>
            <a:ext cx="6096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ต้องตอบคำถามว่า........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กลุ่มลูกค้าหลักคือใคร?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ธุรกิจของเราจะให้คุณค่าอะไร?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อยากให้ลูกค้ารู้สึกต่อแบรนด์อย่างไร?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8F6ADE4-D6DE-488C-8469-32596D141BA7}"/>
              </a:ext>
            </a:extLst>
          </p:cNvPr>
          <p:cNvSpPr/>
          <p:nvPr/>
        </p:nvSpPr>
        <p:spPr>
          <a:xfrm>
            <a:off x="1422400" y="3902429"/>
            <a:ext cx="38892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ผลลัพธ์: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Positioning Statement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6764BC-D552-475D-9DD0-6DCC0B547E63}"/>
              </a:ext>
            </a:extLst>
          </p:cNvPr>
          <p:cNvSpPr/>
          <p:nvPr/>
        </p:nvSpPr>
        <p:spPr>
          <a:xfrm>
            <a:off x="1642533" y="4753053"/>
            <a:ext cx="946573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 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Positioning:</a:t>
            </a:r>
            <a:b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“Healthy Café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ือร้านเครื่องดื่มสกัดเย็นสุขภาพดีราคาจับต้องได้สำหรับนักศึกษาและคนรุ่นใหม่ที่ต้องการดูแลสุขภาพทุกวัน”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0084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79B80B-9F0C-42DF-884F-35D4CA0466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5659" y="211667"/>
            <a:ext cx="9980682" cy="1096962"/>
          </a:xfrm>
        </p:spPr>
        <p:txBody>
          <a:bodyPr>
            <a:normAutofit/>
          </a:bodyPr>
          <a:lstStyle/>
          <a:p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การกำหนดกลยุทธ์ทางการตลาด 4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P / 7P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0D8CB7B-8171-4CE8-899F-7979ACB28968}"/>
              </a:ext>
            </a:extLst>
          </p:cNvPr>
          <p:cNvSpPr/>
          <p:nvPr/>
        </p:nvSpPr>
        <p:spPr>
          <a:xfrm>
            <a:off x="1105659" y="1523706"/>
            <a:ext cx="998068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กลยุทธ์ 4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P (</a:t>
            </a:r>
            <a:r>
              <a:rPr lang="th-TH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เหมาะสำหรับสินค้า)</a:t>
            </a:r>
          </a:p>
          <a:p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Product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–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สินค้าหลัก จุดขาย คุณสมบัติ</a:t>
            </a:r>
          </a:p>
          <a:p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Price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–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กลยุทธ์ราคา ลด แลก แจก แถม</a:t>
            </a:r>
          </a:p>
          <a:p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Place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–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ช่องทางจัดจำหน่าย (หน้าร้าน, ออนไลน์, เดลิเวอรี)</a:t>
            </a:r>
          </a:p>
          <a:p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Promotion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–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การสื่อสาร การตลาดดิจิทัล แคมเปญ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18C382B-619D-45EF-A7B1-E9B1D793E2D7}"/>
              </a:ext>
            </a:extLst>
          </p:cNvPr>
          <p:cNvSpPr/>
          <p:nvPr/>
        </p:nvSpPr>
        <p:spPr>
          <a:xfrm>
            <a:off x="1105659" y="4303242"/>
            <a:ext cx="9980681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กลยุทธ์ 7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P (</a:t>
            </a:r>
            <a:r>
              <a:rPr lang="th-TH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เหมาะสำหรับธุรกิจบริการ)</a:t>
            </a:r>
          </a:p>
          <a:p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People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–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ผู้ให้บริการ ทักษะพนักงาน</a:t>
            </a:r>
            <a:b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Process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–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กระบวนการบริการ</a:t>
            </a:r>
            <a:b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Physical Evidence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–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บรรยากาศร้าน/ภาพลักษณ์/บรรจุภัณฑ์</a:t>
            </a:r>
          </a:p>
        </p:txBody>
      </p:sp>
    </p:spTree>
    <p:extLst>
      <p:ext uri="{BB962C8B-B14F-4D97-AF65-F5344CB8AC3E}">
        <p14:creationId xmlns:p14="http://schemas.microsoft.com/office/powerpoint/2010/main" val="1816550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C87A4-00F3-4D4B-800A-8FBB93167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1033" y="262466"/>
            <a:ext cx="10816167" cy="1096962"/>
          </a:xfrm>
        </p:spPr>
        <p:txBody>
          <a:bodyPr>
            <a:noAutofit/>
          </a:bodyPr>
          <a:lstStyle/>
          <a:p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การกำหนดกลยุทธ์ดิจิทัล (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Digital Marketing Strategy)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33AC88D-F470-4233-B366-55A2B38A42C1}"/>
              </a:ext>
            </a:extLst>
          </p:cNvPr>
          <p:cNvSpPr/>
          <p:nvPr/>
        </p:nvSpPr>
        <p:spPr>
          <a:xfrm>
            <a:off x="1305982" y="1516039"/>
            <a:ext cx="10346267" cy="4451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ประกอบด้วย</a:t>
            </a:r>
          </a:p>
          <a:p>
            <a:pPr marL="914400" lvl="1" indent="-4572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การใช้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Facebook / IG / </a:t>
            </a:r>
            <a:r>
              <a:rPr lang="en-US" sz="32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TikTok</a:t>
            </a:r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914400" lvl="1" indent="-4572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การทำโฆษณาออนไลน์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Ads)</a:t>
            </a:r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914400" lvl="1" indent="-4572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การทำ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Content Marketing</a:t>
            </a:r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914400" lvl="1" indent="-4572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การสร้างรีวิวและ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Influencer</a:t>
            </a:r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914400" lvl="1" indent="-4572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การใช้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Line OA/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ระบบสะสมแต้ม</a:t>
            </a:r>
          </a:p>
        </p:txBody>
      </p:sp>
    </p:spTree>
    <p:extLst>
      <p:ext uri="{BB962C8B-B14F-4D97-AF65-F5344CB8AC3E}">
        <p14:creationId xmlns:p14="http://schemas.microsoft.com/office/powerpoint/2010/main" val="1091585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178DC2-AF83-4D2D-9EC0-2DC1F9B66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5659" y="228600"/>
            <a:ext cx="9980682" cy="1096962"/>
          </a:xfrm>
        </p:spPr>
        <p:txBody>
          <a:bodyPr>
            <a:normAutofit/>
          </a:bodyPr>
          <a:lstStyle/>
          <a:p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การกำหนด 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KPI (</a:t>
            </a:r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ตัวชี้วัดผลสำเร็จ)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7D1FC7F-5E75-4AEC-A4CD-2039382E10B9}"/>
              </a:ext>
            </a:extLst>
          </p:cNvPr>
          <p:cNvSpPr/>
          <p:nvPr/>
        </p:nvSpPr>
        <p:spPr>
          <a:xfrm>
            <a:off x="965200" y="2022101"/>
            <a:ext cx="1012114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หมายถึง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เครื่องมือที่ใช้วัดผลการดำเนินงานหรือความสำเร็จ โดยเปรียบเทียบกับเป้าหมายหรือมาตรฐานที่ตั้งไว้ มักอยู่ในรูปแบบของตัวเลขที่ชัดเจน</a:t>
            </a:r>
            <a:r>
              <a:rPr lang="th-TH" sz="3200" dirty="0">
                <a:solidFill>
                  <a:srgbClr val="0A0A0A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 </a:t>
            </a:r>
          </a:p>
          <a:p>
            <a:pPr algn="just"/>
            <a:r>
              <a:rPr lang="th-TH" sz="3200" dirty="0">
                <a:solidFill>
                  <a:srgbClr val="0A0A0A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51BAB32-C845-4345-9DEE-688732FE0DE6}"/>
              </a:ext>
            </a:extLst>
          </p:cNvPr>
          <p:cNvSpPr/>
          <p:nvPr/>
        </p:nvSpPr>
        <p:spPr>
          <a:xfrm>
            <a:off x="965200" y="3639541"/>
            <a:ext cx="9980682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KPI: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ยอดขายต่อสัปดาห์ </a:t>
            </a:r>
          </a:p>
          <a:p>
            <a:pPr marL="914400" lvl="1" indent="-4572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จำนวนลูกค้าใหม่ 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จำนวนผู้ติดตามเพจ 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อัตราการซื้อซ้ำ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Repeat Purchase)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8586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60AEB4-7815-4CA5-AA1E-42BE31C52C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5659" y="279400"/>
            <a:ext cx="9980682" cy="1096962"/>
          </a:xfrm>
        </p:spPr>
        <p:txBody>
          <a:bodyPr>
            <a:normAutofit/>
          </a:bodyPr>
          <a:lstStyle/>
          <a:p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การจัดทำแผนการดำเนินงาน 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Operations Plan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AEE3694-1545-4BF6-90AB-01EAF4AD514F}"/>
              </a:ext>
            </a:extLst>
          </p:cNvPr>
          <p:cNvSpPr/>
          <p:nvPr/>
        </p:nvSpPr>
        <p:spPr>
          <a:xfrm>
            <a:off x="1105659" y="1540933"/>
            <a:ext cx="9980682" cy="4451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การจัดทำแผนการดำเนินงานต้องตอบคำถามว่า</a:t>
            </a:r>
          </a:p>
          <a:p>
            <a:pPr marL="914400" lvl="1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จะทำอะไร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What)</a:t>
            </a:r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914400" lvl="1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ใครรับผิดชอบ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Who)</a:t>
            </a:r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914400" lvl="1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ทำเมื่อไร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When)</a:t>
            </a:r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914400" lvl="1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ทำอย่างไรให้สำเร็จ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How)</a:t>
            </a:r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914400" lvl="1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ต้องใช้ทรัพยากรอะไร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Resources)</a:t>
            </a:r>
          </a:p>
        </p:txBody>
      </p:sp>
    </p:spTree>
    <p:extLst>
      <p:ext uri="{BB962C8B-B14F-4D97-AF65-F5344CB8AC3E}">
        <p14:creationId xmlns:p14="http://schemas.microsoft.com/office/powerpoint/2010/main" val="3658771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DDD23-068E-48D3-B0BB-E134D0EA1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5659" y="245533"/>
            <a:ext cx="9980682" cy="1096962"/>
          </a:xfrm>
        </p:spPr>
        <p:txBody>
          <a:bodyPr>
            <a:normAutofit/>
          </a:bodyPr>
          <a:lstStyle/>
          <a:p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องค์ประกอบของแผนการดำเนินงาน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6FB0FB5-1BF7-4EBC-99FE-8E1DF8C04BDC}"/>
              </a:ext>
            </a:extLst>
          </p:cNvPr>
          <p:cNvSpPr/>
          <p:nvPr/>
        </p:nvSpPr>
        <p:spPr>
          <a:xfrm>
            <a:off x="1625600" y="1941894"/>
            <a:ext cx="9460741" cy="29742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ขั้นแรก 	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ขั้นตอนหลักของการดำเนินธุรกิจ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Workflow)</a:t>
            </a:r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lnSpc>
                <a:spcPct val="150000"/>
              </a:lnSpc>
            </a:pP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ขั้นที่สอง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การจัดการทรัพยากร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Resources Planning)</a:t>
            </a:r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lnSpc>
                <a:spcPct val="150000"/>
              </a:lnSpc>
            </a:pP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ขั้นที่สาม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การวางแผนงานรายเดือน/รายสัปดาห์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Action Plan &amp; Timeline)</a:t>
            </a:r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lnSpc>
                <a:spcPct val="150000"/>
              </a:lnSpc>
            </a:pP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ขั้นสุดท้าย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การวางแผนบริหารความเสี่ยงและแผนสำรอง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Risk Management)</a:t>
            </a:r>
          </a:p>
        </p:txBody>
      </p:sp>
    </p:spTree>
    <p:extLst>
      <p:ext uri="{BB962C8B-B14F-4D97-AF65-F5344CB8AC3E}">
        <p14:creationId xmlns:p14="http://schemas.microsoft.com/office/powerpoint/2010/main" val="3146650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ECCED-C9EE-4093-8AAB-2F4DA9558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5659" y="177800"/>
            <a:ext cx="9980682" cy="1096962"/>
          </a:xfrm>
        </p:spPr>
        <p:txBody>
          <a:bodyPr>
            <a:noAutofit/>
          </a:bodyPr>
          <a:lstStyle/>
          <a:p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ขั้นตอนหลักของการดำเนินธุรกิจ (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Workflow)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E7BD4BA-E3BE-4A63-9DD7-C4122B077C0B}"/>
              </a:ext>
            </a:extLst>
          </p:cNvPr>
          <p:cNvSpPr/>
          <p:nvPr/>
        </p:nvSpPr>
        <p:spPr>
          <a:xfrm>
            <a:off x="1258058" y="1489997"/>
            <a:ext cx="9980682" cy="5190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จัดหาวัตถุดิบ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ผลิตสินค้า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ตรวจคุณภาพ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จัดจำหน่าย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การตลาด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บริการหลังการขาย</a:t>
            </a:r>
          </a:p>
        </p:txBody>
      </p:sp>
    </p:spTree>
    <p:extLst>
      <p:ext uri="{BB962C8B-B14F-4D97-AF65-F5344CB8AC3E}">
        <p14:creationId xmlns:p14="http://schemas.microsoft.com/office/powerpoint/2010/main" val="4199020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cademic Literature 16x9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F03431380.potx" id="{B573BD99-E105-4D2A-964B-B901A176567A}" vid="{B1D363B9-18DE-4874-9E2B-FD69B5C6548D}"/>
    </a:ext>
  </a:extLst>
</a:theme>
</file>

<file path=ppt/theme/theme2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Description xmlns="4873beb7-5857-4685-be1f-d57550cc96cc" xsi:nil="true"/>
    <AssetExpire xmlns="4873beb7-5857-4685-be1f-d57550cc96cc">2029-01-01T08:00:00+00:00</AssetExpire>
    <CampaignTagsTaxHTField0 xmlns="4873beb7-5857-4685-be1f-d57550cc96cc">
      <Terms xmlns="http://schemas.microsoft.com/office/infopath/2007/PartnerControls"/>
    </CampaignTagsTaxHTField0>
    <IntlLangReviewDate xmlns="4873beb7-5857-4685-be1f-d57550cc96cc" xsi:nil="true"/>
    <TPFriendlyName xmlns="4873beb7-5857-4685-be1f-d57550cc96cc" xsi:nil="true"/>
    <IntlLangReview xmlns="4873beb7-5857-4685-be1f-d57550cc96cc">false</IntlLangReview>
    <LocLastLocAttemptVersionLookup xmlns="4873beb7-5857-4685-be1f-d57550cc96cc">855024</LocLastLocAttemptVersionLookup>
    <PolicheckWords xmlns="4873beb7-5857-4685-be1f-d57550cc96cc" xsi:nil="true"/>
    <SubmitterId xmlns="4873beb7-5857-4685-be1f-d57550cc96cc" xsi:nil="true"/>
    <AcquiredFrom xmlns="4873beb7-5857-4685-be1f-d57550cc96cc">Internal MS</AcquiredFrom>
    <EditorialStatus xmlns="4873beb7-5857-4685-be1f-d57550cc96cc">Complete</EditorialStatus>
    <Markets xmlns="4873beb7-5857-4685-be1f-d57550cc96cc"/>
    <OriginAsset xmlns="4873beb7-5857-4685-be1f-d57550cc96cc" xsi:nil="true"/>
    <AssetStart xmlns="4873beb7-5857-4685-be1f-d57550cc96cc">2012-08-31T08:50:00+00:00</AssetStart>
    <FriendlyTitle xmlns="4873beb7-5857-4685-be1f-d57550cc96cc" xsi:nil="true"/>
    <MarketSpecific xmlns="4873beb7-5857-4685-be1f-d57550cc96cc">false</MarketSpecific>
    <TPNamespace xmlns="4873beb7-5857-4685-be1f-d57550cc96cc" xsi:nil="true"/>
    <PublishStatusLookup xmlns="4873beb7-5857-4685-be1f-d57550cc96cc">
      <Value>1616423</Value>
    </PublishStatusLookup>
    <APAuthor xmlns="4873beb7-5857-4685-be1f-d57550cc96cc">
      <UserInfo>
        <DisplayName>REDMOND\kristaa</DisplayName>
        <AccountId>136</AccountId>
        <AccountType/>
      </UserInfo>
    </APAuthor>
    <TPCommandLine xmlns="4873beb7-5857-4685-be1f-d57550cc96cc" xsi:nil="true"/>
    <IntlLangReviewer xmlns="4873beb7-5857-4685-be1f-d57550cc96cc" xsi:nil="true"/>
    <OpenTemplate xmlns="4873beb7-5857-4685-be1f-d57550cc96cc">true</OpenTemplate>
    <CSXSubmissionDate xmlns="4873beb7-5857-4685-be1f-d57550cc96cc" xsi:nil="true"/>
    <TaxCatchAll xmlns="4873beb7-5857-4685-be1f-d57550cc96cc"/>
    <Manager xmlns="4873beb7-5857-4685-be1f-d57550cc96cc" xsi:nil="true"/>
    <NumericId xmlns="4873beb7-5857-4685-be1f-d57550cc96cc" xsi:nil="true"/>
    <ParentAssetId xmlns="4873beb7-5857-4685-be1f-d57550cc96cc" xsi:nil="true"/>
    <OriginalSourceMarket xmlns="4873beb7-5857-4685-be1f-d57550cc96cc" xsi:nil="true"/>
    <ApprovalStatus xmlns="4873beb7-5857-4685-be1f-d57550cc96cc">InProgress</ApprovalStatus>
    <TPComponent xmlns="4873beb7-5857-4685-be1f-d57550cc96cc" xsi:nil="true"/>
    <EditorialTags xmlns="4873beb7-5857-4685-be1f-d57550cc96cc" xsi:nil="true"/>
    <TPExecutable xmlns="4873beb7-5857-4685-be1f-d57550cc96cc" xsi:nil="true"/>
    <TPLaunchHelpLink xmlns="4873beb7-5857-4685-be1f-d57550cc96cc" xsi:nil="true"/>
    <LocComments xmlns="4873beb7-5857-4685-be1f-d57550cc96cc" xsi:nil="true"/>
    <LocRecommendedHandoff xmlns="4873beb7-5857-4685-be1f-d57550cc96cc" xsi:nil="true"/>
    <SourceTitle xmlns="4873beb7-5857-4685-be1f-d57550cc96cc" xsi:nil="true"/>
    <CSXUpdate xmlns="4873beb7-5857-4685-be1f-d57550cc96cc">false</CSXUpdate>
    <IntlLocPriority xmlns="4873beb7-5857-4685-be1f-d57550cc96cc" xsi:nil="true"/>
    <UAProjectedTotalWords xmlns="4873beb7-5857-4685-be1f-d57550cc96cc" xsi:nil="true"/>
    <AssetType xmlns="4873beb7-5857-4685-be1f-d57550cc96cc">TP</AssetType>
    <MachineTranslated xmlns="4873beb7-5857-4685-be1f-d57550cc96cc">false</MachineTranslated>
    <OutputCachingOn xmlns="4873beb7-5857-4685-be1f-d57550cc96cc">false</OutputCachingOn>
    <TemplateStatus xmlns="4873beb7-5857-4685-be1f-d57550cc96cc">Complete</TemplateStatus>
    <IsSearchable xmlns="4873beb7-5857-4685-be1f-d57550cc96cc">true</IsSearchable>
    <ContentItem xmlns="4873beb7-5857-4685-be1f-d57550cc96cc" xsi:nil="true"/>
    <HandoffToMSDN xmlns="4873beb7-5857-4685-be1f-d57550cc96cc" xsi:nil="true"/>
    <ShowIn xmlns="4873beb7-5857-4685-be1f-d57550cc96cc">Show everywhere</ShowIn>
    <ThumbnailAssetId xmlns="4873beb7-5857-4685-be1f-d57550cc96cc" xsi:nil="true"/>
    <UALocComments xmlns="4873beb7-5857-4685-be1f-d57550cc96cc" xsi:nil="true"/>
    <UALocRecommendation xmlns="4873beb7-5857-4685-be1f-d57550cc96cc">Localize</UALocRecommendation>
    <LastModifiedDateTime xmlns="4873beb7-5857-4685-be1f-d57550cc96cc" xsi:nil="true"/>
    <LegacyData xmlns="4873beb7-5857-4685-be1f-d57550cc96cc" xsi:nil="true"/>
    <LocManualTestRequired xmlns="4873beb7-5857-4685-be1f-d57550cc96cc">false</LocManualTestRequired>
    <LocMarketGroupTiers2 xmlns="4873beb7-5857-4685-be1f-d57550cc96cc" xsi:nil="true"/>
    <ClipArtFilename xmlns="4873beb7-5857-4685-be1f-d57550cc96cc" xsi:nil="true"/>
    <TPApplication xmlns="4873beb7-5857-4685-be1f-d57550cc96cc" xsi:nil="true"/>
    <CSXHash xmlns="4873beb7-5857-4685-be1f-d57550cc96cc" xsi:nil="true"/>
    <DirectSourceMarket xmlns="4873beb7-5857-4685-be1f-d57550cc96cc" xsi:nil="true"/>
    <PrimaryImageGen xmlns="4873beb7-5857-4685-be1f-d57550cc96cc">true</PrimaryImageGen>
    <PlannedPubDate xmlns="4873beb7-5857-4685-be1f-d57550cc96cc" xsi:nil="true"/>
    <CSXSubmissionMarket xmlns="4873beb7-5857-4685-be1f-d57550cc96cc" xsi:nil="true"/>
    <Downloads xmlns="4873beb7-5857-4685-be1f-d57550cc96cc">0</Downloads>
    <ArtSampleDocs xmlns="4873beb7-5857-4685-be1f-d57550cc96cc" xsi:nil="true"/>
    <TrustLevel xmlns="4873beb7-5857-4685-be1f-d57550cc96cc">1 Microsoft Managed Content</TrustLevel>
    <BlockPublish xmlns="4873beb7-5857-4685-be1f-d57550cc96cc">false</BlockPublish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  <BusinessGroup xmlns="4873beb7-5857-4685-be1f-d57550cc96cc" xsi:nil="true"/>
    <Providers xmlns="4873beb7-5857-4685-be1f-d57550cc96cc" xsi:nil="true"/>
    <TemplateTemplateType xmlns="4873beb7-5857-4685-be1f-d57550cc96cc">PowerPoint Presentation Template</TemplateTemplateType>
    <TimesCloned xmlns="4873beb7-5857-4685-be1f-d57550cc96cc" xsi:nil="true"/>
    <TPAppVersion xmlns="4873beb7-5857-4685-be1f-d57550cc96cc" xsi:nil="true"/>
    <VoteCount xmlns="4873beb7-5857-4685-be1f-d57550cc96cc" xsi:nil="true"/>
    <AverageRating xmlns="4873beb7-5857-4685-be1f-d57550cc96cc" xsi:nil="true"/>
    <FeatureTagsTaxHTField0 xmlns="4873beb7-5857-4685-be1f-d57550cc96cc">
      <Terms xmlns="http://schemas.microsoft.com/office/infopath/2007/PartnerControls"/>
    </FeatureTagsTaxHTField0>
    <Provider xmlns="4873beb7-5857-4685-be1f-d57550cc96cc" xsi:nil="true"/>
    <UACurrentWords xmlns="4873beb7-5857-4685-be1f-d57550cc96cc" xsi:nil="true"/>
    <AssetId xmlns="4873beb7-5857-4685-be1f-d57550cc96cc">TP103431361</AssetId>
    <TPClientViewer xmlns="4873beb7-5857-4685-be1f-d57550cc96cc" xsi:nil="true"/>
    <DSATActionTaken xmlns="4873beb7-5857-4685-be1f-d57550cc96cc" xsi:nil="true"/>
    <APEditor xmlns="4873beb7-5857-4685-be1f-d57550cc96cc">
      <UserInfo>
        <DisplayName/>
        <AccountId xsi:nil="true"/>
        <AccountType/>
      </UserInfo>
    </APEditor>
    <TPInstallLocation xmlns="4873beb7-5857-4685-be1f-d57550cc96cc" xsi:nil="true"/>
    <OOCacheId xmlns="4873beb7-5857-4685-be1f-d57550cc96cc" xsi:nil="true"/>
    <IsDeleted xmlns="4873beb7-5857-4685-be1f-d57550cc96cc">false</IsDeleted>
    <PublishTargets xmlns="4873beb7-5857-4685-be1f-d57550cc96cc">OfficeOnlineVNext</PublishTargets>
    <ApprovalLog xmlns="4873beb7-5857-4685-be1f-d57550cc96cc" xsi:nil="true"/>
    <BugNumber xmlns="4873beb7-5857-4685-be1f-d57550cc96cc" xsi:nil="true"/>
    <CrawlForDependencies xmlns="4873beb7-5857-4685-be1f-d57550cc96cc">false</CrawlForDependencies>
    <InternalTagsTaxHTField0 xmlns="4873beb7-5857-4685-be1f-d57550cc96cc">
      <Terms xmlns="http://schemas.microsoft.com/office/infopath/2007/PartnerControls"/>
    </InternalTagsTaxHTField0>
    <LastHandOff xmlns="4873beb7-5857-4685-be1f-d57550cc96cc" xsi:nil="true"/>
    <Milestone xmlns="4873beb7-5857-4685-be1f-d57550cc96cc" xsi:nil="true"/>
    <OriginalRelease xmlns="4873beb7-5857-4685-be1f-d57550cc96cc">15</OriginalRelease>
    <RecommendationsModifier xmlns="4873beb7-5857-4685-be1f-d57550cc96cc" xsi:nil="true"/>
    <ScenarioTagsTaxHTField0 xmlns="4873beb7-5857-4685-be1f-d57550cc96cc">
      <Terms xmlns="http://schemas.microsoft.com/office/infopath/2007/PartnerControls"/>
    </ScenarioTagsTaxHTField0>
    <UANotes xmlns="4873beb7-5857-4685-be1f-d57550cc96c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CDDBB83-77C1-4099-A0AA-289882E745E2}">
  <ds:schemaRefs>
    <ds:schemaRef ds:uri="http://schemas.microsoft.com/office/2006/metadata/properties"/>
    <ds:schemaRef ds:uri="http://schemas.microsoft.com/office/2006/documentManagement/types"/>
    <ds:schemaRef ds:uri="4873beb7-5857-4685-be1f-d57550cc96cc"/>
    <ds:schemaRef ds:uri="http://schemas.microsoft.com/office/infopath/2007/PartnerControls"/>
    <ds:schemaRef ds:uri="http://purl.org/dc/dcmitype/"/>
    <ds:schemaRef ds:uri="http://purl.org/dc/terms/"/>
    <ds:schemaRef ds:uri="http://www.w3.org/XML/1998/namespace"/>
    <ds:schemaRef ds:uri="http://schemas.openxmlformats.org/package/2006/metadata/core-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561E720F-F05D-4536-9C34-0CFCED65D3B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8C8B9CA-0273-4370-889A-FC05DA5C2F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Academic presentation, pinstripe and ribbon design (widescreen)</Template>
  <TotalTime>107</TotalTime>
  <Words>1244</Words>
  <Application>Microsoft Office PowerPoint</Application>
  <PresentationFormat>Widescreen</PresentationFormat>
  <Paragraphs>166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3" baseType="lpstr">
      <vt:lpstr>Angsana New</vt:lpstr>
      <vt:lpstr>Arial</vt:lpstr>
      <vt:lpstr>Courier New</vt:lpstr>
      <vt:lpstr>Euphemia</vt:lpstr>
      <vt:lpstr>Plantagenet Cherokee</vt:lpstr>
      <vt:lpstr>TH Niramit AS</vt:lpstr>
      <vt:lpstr>TH SarabunPSK</vt:lpstr>
      <vt:lpstr>Times New Roman</vt:lpstr>
      <vt:lpstr>Wingdings</vt:lpstr>
      <vt:lpstr>Academic Literature 16x9</vt:lpstr>
      <vt:lpstr>การวางแผน กลยุทธ์การตลาด  และการจัดทำแผนการดำเนินงาน </vt:lpstr>
      <vt:lpstr>การวางแผนกลยุทธ์การตลาด Marketing Strategy Planning</vt:lpstr>
      <vt:lpstr>การกำหนดกลุ่มเป้าหมายและการวางตำแหน่ง (Targeting &amp; Positioning)</vt:lpstr>
      <vt:lpstr>การกำหนดกลยุทธ์ทางการตลาด 4P / 7P</vt:lpstr>
      <vt:lpstr>การกำหนดกลยุทธ์ดิจิทัล (Digital Marketing Strategy)</vt:lpstr>
      <vt:lpstr>การกำหนด KPI (ตัวชี้วัดผลสำเร็จ)</vt:lpstr>
      <vt:lpstr>การจัดทำแผนการดำเนินงาน Operations Plan</vt:lpstr>
      <vt:lpstr>องค์ประกอบของแผนการดำเนินงาน</vt:lpstr>
      <vt:lpstr>ขั้นตอนหลักของการดำเนินธุรกิจ (Workflow)</vt:lpstr>
      <vt:lpstr>การจัดการทรัพยากร (Resources Planning)</vt:lpstr>
      <vt:lpstr>แผนงานรายเดือน/รายสัปดาห์ (Action Plan &amp; Timeline)</vt:lpstr>
      <vt:lpstr>ความเสี่ยงและแผนสำรอง (Risk Management)</vt:lpstr>
      <vt:lpstr>ตัวอย่าง การวางแผนกลยุทธ์การตลาด:  Healthy Café — น้ำผลไม้สกัดเย็นเพื่อสุขภาพ</vt:lpstr>
      <vt:lpstr>กลยุทธ์ 4P</vt:lpstr>
      <vt:lpstr>กลยุทธ์ดิจิทัล (Digital Marketing)</vt:lpstr>
      <vt:lpstr>KPI (ตัวชี้วัด)</vt:lpstr>
      <vt:lpstr>แผนการดำเนินงาน (Operations Plan)</vt:lpstr>
      <vt:lpstr>ทรัพยากร (Resources)</vt:lpstr>
      <vt:lpstr>Action Plan (แผนรายเดือน)</vt:lpstr>
      <vt:lpstr>PowerPoint Presentation</vt:lpstr>
      <vt:lpstr>PowerPoint Presentation</vt:lpstr>
      <vt:lpstr>แผนจัดการความเสี่ยง (Risk Management)</vt:lpstr>
      <vt:lpstr>จบการบรรยาย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การวิเคราะห์ โอกาสทางธุรกิจและตลาด</dc:title>
  <dc:creator>PC05</dc:creator>
  <cp:lastModifiedBy>PC05</cp:lastModifiedBy>
  <cp:revision>16</cp:revision>
  <dcterms:created xsi:type="dcterms:W3CDTF">2025-10-31T03:49:16Z</dcterms:created>
  <dcterms:modified xsi:type="dcterms:W3CDTF">2025-11-21T05:49:58Z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0x0101006EDDDB5EE6D98C44930B742096920B300400F5B6D36B3EF94B4E9A635CDF2A18F5B8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