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1125C679-F10E-4952-AF17-6601BDE78CC6}" type="datetimeFigureOut">
              <a:rPr lang="th-TH" smtClean="0"/>
              <a:t>07/09/67</a:t>
            </a:fld>
            <a:endParaRPr lang="th-TH"/>
          </a:p>
        </p:txBody>
      </p:sp>
      <p:sp>
        <p:nvSpPr>
          <p:cNvPr id="5" name="Footer Placeholder 4"/>
          <p:cNvSpPr>
            <a:spLocks noGrp="1"/>
          </p:cNvSpPr>
          <p:nvPr>
            <p:ph type="ftr" sz="quarter" idx="11"/>
          </p:nvPr>
        </p:nvSpPr>
        <p:spPr>
          <a:xfrm>
            <a:off x="2416500" y="329307"/>
            <a:ext cx="4973915" cy="309201"/>
          </a:xfrm>
        </p:spPr>
        <p:txBody>
          <a:bodyPr/>
          <a:lstStyle/>
          <a:p>
            <a:endParaRPr lang="th-TH"/>
          </a:p>
        </p:txBody>
      </p:sp>
      <p:sp>
        <p:nvSpPr>
          <p:cNvPr id="6" name="Slide Number Placeholder 5"/>
          <p:cNvSpPr>
            <a:spLocks noGrp="1"/>
          </p:cNvSpPr>
          <p:nvPr>
            <p:ph type="sldNum" sz="quarter" idx="12"/>
          </p:nvPr>
        </p:nvSpPr>
        <p:spPr>
          <a:xfrm>
            <a:off x="1437664" y="798973"/>
            <a:ext cx="811019" cy="503578"/>
          </a:xfrm>
        </p:spPr>
        <p:txBody>
          <a:bodyPr/>
          <a:lstStyle/>
          <a:p>
            <a:fld id="{BC18C638-5AF7-4B5E-A63D-BEB911FCBCC3}" type="slidenum">
              <a:rPr lang="th-TH" smtClean="0"/>
              <a:t>‹#›</a:t>
            </a:fld>
            <a:endParaRPr lang="th-TH"/>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684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1125C679-F10E-4952-AF17-6601BDE78CC6}" type="datetimeFigureOut">
              <a:rPr lang="th-TH" smtClean="0"/>
              <a:t>07/09/67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BC18C638-5AF7-4B5E-A63D-BEB911FCBCC3}" type="slidenum">
              <a:rPr lang="th-TH" smtClean="0"/>
              <a:t>‹#›</a:t>
            </a:fld>
            <a:endParaRPr lang="th-TH"/>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2232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1125C679-F10E-4952-AF17-6601BDE78CC6}" type="datetimeFigureOut">
              <a:rPr lang="th-TH" smtClean="0"/>
              <a:t>07/09/67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BC18C638-5AF7-4B5E-A63D-BEB911FCBCC3}" type="slidenum">
              <a:rPr lang="th-TH" smtClean="0"/>
              <a:t>‹#›</a:t>
            </a:fld>
            <a:endParaRPr lang="th-TH"/>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2523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ncho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1125C679-F10E-4952-AF17-6601BDE78CC6}" type="datetimeFigureOut">
              <a:rPr lang="th-TH" smtClean="0"/>
              <a:t>07/09/67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BC18C638-5AF7-4B5E-A63D-BEB911FCBCC3}" type="slidenum">
              <a:rPr lang="th-TH" smtClean="0"/>
              <a:t>‹#›</a:t>
            </a:fld>
            <a:endParaRPr lang="th-TH"/>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7931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1125C679-F10E-4952-AF17-6601BDE78CC6}" type="datetimeFigureOut">
              <a:rPr lang="th-TH" smtClean="0"/>
              <a:t>07/09/67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BC18C638-5AF7-4B5E-A63D-BEB911FCBCC3}" type="slidenum">
              <a:rPr lang="th-TH" smtClean="0"/>
              <a:t>‹#›</a:t>
            </a:fld>
            <a:endParaRPr lang="th-TH"/>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6473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1125C679-F10E-4952-AF17-6601BDE78CC6}" type="datetimeFigureOut">
              <a:rPr lang="th-TH" smtClean="0"/>
              <a:t>07/09/67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C18C638-5AF7-4B5E-A63D-BEB911FCBCC3}" type="slidenum">
              <a:rPr lang="th-TH" smtClean="0"/>
              <a:t>‹#›</a:t>
            </a:fld>
            <a:endParaRPr lang="th-TH"/>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0038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447191" y="2824269"/>
            <a:ext cx="4645152" cy="2644457"/>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6412362" y="2821491"/>
            <a:ext cx="4645152" cy="2637371"/>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1125C679-F10E-4952-AF17-6601BDE78CC6}" type="datetimeFigureOut">
              <a:rPr lang="th-TH" smtClean="0"/>
              <a:t>07/09/67</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BC18C638-5AF7-4B5E-A63D-BEB911FCBCC3}" type="slidenum">
              <a:rPr lang="th-TH" smtClean="0"/>
              <a:t>‹#›</a:t>
            </a:fld>
            <a:endParaRPr lang="th-TH"/>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9872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1125C679-F10E-4952-AF17-6601BDE78CC6}" type="datetimeFigureOut">
              <a:rPr lang="th-TH" smtClean="0"/>
              <a:t>07/09/67</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BC18C638-5AF7-4B5E-A63D-BEB911FCBCC3}" type="slidenum">
              <a:rPr lang="th-TH" smtClean="0"/>
              <a:t>‹#›</a:t>
            </a:fld>
            <a:endParaRPr lang="th-TH"/>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7046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5C679-F10E-4952-AF17-6601BDE78CC6}" type="datetimeFigureOut">
              <a:rPr lang="th-TH" smtClean="0"/>
              <a:t>07/09/67</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BC18C638-5AF7-4B5E-A63D-BEB911FCBCC3}" type="slidenum">
              <a:rPr lang="th-TH" smtClean="0"/>
              <a:t>‹#›</a:t>
            </a:fld>
            <a:endParaRPr lang="th-TH"/>
          </a:p>
        </p:txBody>
      </p:sp>
    </p:spTree>
    <p:extLst>
      <p:ext uri="{BB962C8B-B14F-4D97-AF65-F5344CB8AC3E}">
        <p14:creationId xmlns:p14="http://schemas.microsoft.com/office/powerpoint/2010/main" val="1027453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1125C679-F10E-4952-AF17-6601BDE78CC6}" type="datetimeFigureOut">
              <a:rPr lang="th-TH" smtClean="0"/>
              <a:t>07/09/67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BC18C638-5AF7-4B5E-A63D-BEB911FCBCC3}" type="slidenum">
              <a:rPr lang="th-TH" smtClean="0"/>
              <a:t>‹#›</a:t>
            </a:fld>
            <a:endParaRPr lang="th-TH"/>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3852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125C679-F10E-4952-AF17-6601BDE78CC6}" type="datetimeFigureOut">
              <a:rPr lang="th-TH" smtClean="0"/>
              <a:t>07/09/67</a:t>
            </a:fld>
            <a:endParaRPr lang="th-TH"/>
          </a:p>
        </p:txBody>
      </p:sp>
      <p:sp>
        <p:nvSpPr>
          <p:cNvPr id="6" name="Footer Placeholder 5"/>
          <p:cNvSpPr>
            <a:spLocks noGrp="1"/>
          </p:cNvSpPr>
          <p:nvPr>
            <p:ph type="ftr" sz="quarter" idx="11"/>
          </p:nvPr>
        </p:nvSpPr>
        <p:spPr>
          <a:xfrm>
            <a:off x="1447382" y="318640"/>
            <a:ext cx="5541004" cy="320931"/>
          </a:xfrm>
        </p:spPr>
        <p:txBody>
          <a:bodyPr/>
          <a:lstStyle/>
          <a:p>
            <a:endParaRPr lang="th-TH"/>
          </a:p>
        </p:txBody>
      </p:sp>
      <p:sp>
        <p:nvSpPr>
          <p:cNvPr id="7" name="Slide Number Placeholder 6"/>
          <p:cNvSpPr>
            <a:spLocks noGrp="1"/>
          </p:cNvSpPr>
          <p:nvPr>
            <p:ph type="sldNum" sz="quarter" idx="12"/>
          </p:nvPr>
        </p:nvSpPr>
        <p:spPr/>
        <p:txBody>
          <a:bodyPr/>
          <a:lstStyle/>
          <a:p>
            <a:fld id="{BC18C638-5AF7-4B5E-A63D-BEB911FCBCC3}" type="slidenum">
              <a:rPr lang="th-TH" smtClean="0"/>
              <a:t>‹#›</a:t>
            </a:fld>
            <a:endParaRPr lang="th-TH"/>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844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125C679-F10E-4952-AF17-6601BDE78CC6}" type="datetimeFigureOut">
              <a:rPr lang="th-TH" smtClean="0"/>
              <a:t>07/09/67</a:t>
            </a:fld>
            <a:endParaRPr lang="th-TH"/>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C18C638-5AF7-4B5E-A63D-BEB911FCBCC3}" type="slidenum">
              <a:rPr lang="th-TH" smtClean="0"/>
              <a:t>‹#›</a:t>
            </a:fld>
            <a:endParaRPr lang="th-TH"/>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274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5226D5D-2BED-CC3F-7111-DAF2E5AFAFB8}"/>
              </a:ext>
            </a:extLst>
          </p:cNvPr>
          <p:cNvSpPr>
            <a:spLocks noGrp="1"/>
          </p:cNvSpPr>
          <p:nvPr>
            <p:ph type="ctrTitle"/>
          </p:nvPr>
        </p:nvSpPr>
        <p:spPr/>
        <p:txBody>
          <a:bodyPr/>
          <a:lstStyle/>
          <a:p>
            <a:r>
              <a:rPr lang="en-US" dirty="0"/>
              <a:t> Cross-cultural negotiation</a:t>
            </a:r>
            <a:endParaRPr lang="th-TH" dirty="0"/>
          </a:p>
        </p:txBody>
      </p:sp>
      <p:sp>
        <p:nvSpPr>
          <p:cNvPr id="3" name="ชื่อเรื่องรอง 2">
            <a:extLst>
              <a:ext uri="{FF2B5EF4-FFF2-40B4-BE49-F238E27FC236}">
                <a16:creationId xmlns:a16="http://schemas.microsoft.com/office/drawing/2014/main" id="{A58ABB36-2017-74FC-1700-AB3FBFA2F32A}"/>
              </a:ext>
            </a:extLst>
          </p:cNvPr>
          <p:cNvSpPr>
            <a:spLocks noGrp="1"/>
          </p:cNvSpPr>
          <p:nvPr>
            <p:ph type="subTitle" idx="1"/>
          </p:nvPr>
        </p:nvSpPr>
        <p:spPr/>
        <p:txBody>
          <a:bodyPr/>
          <a:lstStyle/>
          <a:p>
            <a:endParaRPr lang="th-TH"/>
          </a:p>
        </p:txBody>
      </p:sp>
    </p:spTree>
    <p:extLst>
      <p:ext uri="{BB962C8B-B14F-4D97-AF65-F5344CB8AC3E}">
        <p14:creationId xmlns:p14="http://schemas.microsoft.com/office/powerpoint/2010/main" val="3048056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9B56D03-0454-77DD-CC3D-6F333D768997}"/>
              </a:ext>
            </a:extLst>
          </p:cNvPr>
          <p:cNvSpPr>
            <a:spLocks noGrp="1"/>
          </p:cNvSpPr>
          <p:nvPr>
            <p:ph type="title"/>
          </p:nvPr>
        </p:nvSpPr>
        <p:spPr/>
        <p:txBody>
          <a:bodyPr/>
          <a:lstStyle/>
          <a:p>
            <a:r>
              <a:rPr lang="en-US" dirty="0"/>
              <a:t>5. Timing Issues</a:t>
            </a:r>
            <a:endParaRPr lang="th-TH" dirty="0"/>
          </a:p>
        </p:txBody>
      </p:sp>
      <p:sp>
        <p:nvSpPr>
          <p:cNvPr id="3" name="ตัวแทนเนื้อหา 2">
            <a:extLst>
              <a:ext uri="{FF2B5EF4-FFF2-40B4-BE49-F238E27FC236}">
                <a16:creationId xmlns:a16="http://schemas.microsoft.com/office/drawing/2014/main" id="{65471D0A-398C-5119-472D-D88372178C68}"/>
              </a:ext>
            </a:extLst>
          </p:cNvPr>
          <p:cNvSpPr>
            <a:spLocks noGrp="1"/>
          </p:cNvSpPr>
          <p:nvPr>
            <p:ph idx="1"/>
          </p:nvPr>
        </p:nvSpPr>
        <p:spPr/>
        <p:txBody>
          <a:bodyPr>
            <a:normAutofit fontScale="77500" lnSpcReduction="20000"/>
          </a:bodyPr>
          <a:lstStyle/>
          <a:p>
            <a:r>
              <a:rPr lang="en-US" dirty="0"/>
              <a:t>Different cultures deal with time in very different ways. In Western cultures, punctuality is generally seen as a positive, though in the extreme it can actually be seen as nitpicky </a:t>
            </a:r>
            <a:r>
              <a:rPr lang="en-US" dirty="0" err="1"/>
              <a:t>behaviour</a:t>
            </a:r>
            <a:r>
              <a:rPr lang="en-US" dirty="0"/>
              <a:t>. In Japan and China, a failure to appear on time may be a serious breach of etiquette. In the Caribbean, the Arctic, South America or the Middle East, however, time is often seen as more fluid. Many a conflict at a hotel desk in the Bahamas has arisen because, “I am getting to it” in Nassau does not mean the same as it does in New York City.</a:t>
            </a:r>
          </a:p>
          <a:p>
            <a:endParaRPr lang="en-US" dirty="0"/>
          </a:p>
          <a:p>
            <a:r>
              <a:rPr lang="en-US" dirty="0"/>
              <a:t>In Toronto, cutting to the chase may be quite acceptable, whereas in Tokyo, more time may need to be set aside for negotiations, to lay the groundwork for the relationships. Time might also be used as a weapon. In a Chinese negotiation, for example, the substantive discussions were delayed and delayed until two hours before the known departure time of a Canadian negotiator, putting added pressure on that negotiator to make concessions before leaving.</a:t>
            </a:r>
            <a:endParaRPr lang="th-TH" dirty="0"/>
          </a:p>
        </p:txBody>
      </p:sp>
    </p:spTree>
    <p:extLst>
      <p:ext uri="{BB962C8B-B14F-4D97-AF65-F5344CB8AC3E}">
        <p14:creationId xmlns:p14="http://schemas.microsoft.com/office/powerpoint/2010/main" val="160285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44F8542-D2D6-E073-DA59-C3AA4EA045D8}"/>
              </a:ext>
            </a:extLst>
          </p:cNvPr>
          <p:cNvSpPr>
            <a:spLocks noGrp="1"/>
          </p:cNvSpPr>
          <p:nvPr>
            <p:ph type="title"/>
          </p:nvPr>
        </p:nvSpPr>
        <p:spPr/>
        <p:txBody>
          <a:bodyPr/>
          <a:lstStyle/>
          <a:p>
            <a:r>
              <a:rPr lang="en-US" dirty="0"/>
              <a:t>6. Trust and Information Issues</a:t>
            </a:r>
            <a:endParaRPr lang="th-TH" dirty="0"/>
          </a:p>
        </p:txBody>
      </p:sp>
      <p:sp>
        <p:nvSpPr>
          <p:cNvPr id="3" name="ตัวแทนเนื้อหา 2">
            <a:extLst>
              <a:ext uri="{FF2B5EF4-FFF2-40B4-BE49-F238E27FC236}">
                <a16:creationId xmlns:a16="http://schemas.microsoft.com/office/drawing/2014/main" id="{BBF43011-DF18-A9E0-B85B-D994388667A8}"/>
              </a:ext>
            </a:extLst>
          </p:cNvPr>
          <p:cNvSpPr>
            <a:spLocks noGrp="1"/>
          </p:cNvSpPr>
          <p:nvPr>
            <p:ph idx="1"/>
          </p:nvPr>
        </p:nvSpPr>
        <p:spPr/>
        <p:txBody>
          <a:bodyPr/>
          <a:lstStyle/>
          <a:p>
            <a:r>
              <a:rPr lang="en-US" dirty="0"/>
              <a:t>North American culture generally values a rational, analytical, straight-forward approach to information, but at the same time, many North Americans typically keep their cards close to their chests and are reluctant to disclose. The adage of “I’ll show you mine, if you show me yours first” would not be uncommon. The approach to information often varies with the parties’ personalities and their relationship at the time, as well as other factors. The greater the level of trust, the more likely that fuller disclosure will occur.</a:t>
            </a:r>
            <a:endParaRPr lang="th-TH" dirty="0"/>
          </a:p>
        </p:txBody>
      </p:sp>
    </p:spTree>
    <p:extLst>
      <p:ext uri="{BB962C8B-B14F-4D97-AF65-F5344CB8AC3E}">
        <p14:creationId xmlns:p14="http://schemas.microsoft.com/office/powerpoint/2010/main" val="362516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4D3A91F-DC18-D741-358D-B549126DD583}"/>
              </a:ext>
            </a:extLst>
          </p:cNvPr>
          <p:cNvSpPr>
            <a:spLocks noGrp="1"/>
          </p:cNvSpPr>
          <p:nvPr>
            <p:ph type="title"/>
          </p:nvPr>
        </p:nvSpPr>
        <p:spPr/>
        <p:txBody>
          <a:bodyPr/>
          <a:lstStyle/>
          <a:p>
            <a:r>
              <a:rPr lang="en-US" dirty="0"/>
              <a:t>7. Legal Issues</a:t>
            </a:r>
            <a:endParaRPr lang="th-TH" dirty="0"/>
          </a:p>
        </p:txBody>
      </p:sp>
      <p:sp>
        <p:nvSpPr>
          <p:cNvPr id="3" name="ตัวแทนเนื้อหา 2">
            <a:extLst>
              <a:ext uri="{FF2B5EF4-FFF2-40B4-BE49-F238E27FC236}">
                <a16:creationId xmlns:a16="http://schemas.microsoft.com/office/drawing/2014/main" id="{1F3A29E4-3E78-04FD-2A56-DF83F0743AD1}"/>
              </a:ext>
            </a:extLst>
          </p:cNvPr>
          <p:cNvSpPr>
            <a:spLocks noGrp="1"/>
          </p:cNvSpPr>
          <p:nvPr>
            <p:ph idx="1"/>
          </p:nvPr>
        </p:nvSpPr>
        <p:spPr/>
        <p:txBody>
          <a:bodyPr>
            <a:normAutofit fontScale="85000" lnSpcReduction="20000"/>
          </a:bodyPr>
          <a:lstStyle/>
          <a:p>
            <a:r>
              <a:rPr lang="en-US" dirty="0"/>
              <a:t>Where foreign law is an issue, advice from counsel adept in the appropriate jurisdiction is a must. The parties will need to determine what law is to apply to any contract, both procedurally and substantively. Be aware that legislation in one or more countries may trump what is written in the contract if there is a conflict. As a result, it is imperative to have someone who knows the legal framework in the relevant jurisdictions. If contracts are drafted in more than one language, what will happen in the event of a conflict?</a:t>
            </a:r>
          </a:p>
          <a:p>
            <a:endParaRPr lang="en-US" dirty="0"/>
          </a:p>
          <a:p>
            <a:r>
              <a:rPr lang="en-US" dirty="0"/>
              <a:t>What level of commitment is necessary to finalize an agreement? A written contract is the norm in most cultures, but the power of the handshake and verbal agreement varies from place to place and person to person. Ensure you are on the same page about the level of commitment and have the appropriate protections in place to ensure compliance.</a:t>
            </a:r>
            <a:endParaRPr lang="th-TH" dirty="0"/>
          </a:p>
        </p:txBody>
      </p:sp>
    </p:spTree>
    <p:extLst>
      <p:ext uri="{BB962C8B-B14F-4D97-AF65-F5344CB8AC3E}">
        <p14:creationId xmlns:p14="http://schemas.microsoft.com/office/powerpoint/2010/main" val="1633203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BB727C3-7E38-35A5-5845-552D1682F596}"/>
              </a:ext>
            </a:extLst>
          </p:cNvPr>
          <p:cNvSpPr>
            <a:spLocks noGrp="1"/>
          </p:cNvSpPr>
          <p:nvPr>
            <p:ph type="title"/>
          </p:nvPr>
        </p:nvSpPr>
        <p:spPr/>
        <p:txBody>
          <a:bodyPr/>
          <a:lstStyle/>
          <a:p>
            <a:r>
              <a:rPr lang="en-US" dirty="0"/>
              <a:t>8. Authority Issues</a:t>
            </a:r>
            <a:endParaRPr lang="th-TH" dirty="0"/>
          </a:p>
        </p:txBody>
      </p:sp>
      <p:sp>
        <p:nvSpPr>
          <p:cNvPr id="3" name="ตัวแทนเนื้อหา 2">
            <a:extLst>
              <a:ext uri="{FF2B5EF4-FFF2-40B4-BE49-F238E27FC236}">
                <a16:creationId xmlns:a16="http://schemas.microsoft.com/office/drawing/2014/main" id="{B549E53D-EFBA-F0CC-FC6C-D5F62B3AE0E9}"/>
              </a:ext>
            </a:extLst>
          </p:cNvPr>
          <p:cNvSpPr>
            <a:spLocks noGrp="1"/>
          </p:cNvSpPr>
          <p:nvPr>
            <p:ph idx="1"/>
          </p:nvPr>
        </p:nvSpPr>
        <p:spPr/>
        <p:txBody>
          <a:bodyPr>
            <a:normAutofit fontScale="92500" lnSpcReduction="10000"/>
          </a:bodyPr>
          <a:lstStyle/>
          <a:p>
            <a:r>
              <a:rPr lang="en-US" dirty="0"/>
              <a:t>Depending on the culture (and other issues), true authority for decision-making may rest in various hands. In North America, it would be normal for a representative to attend with authority to make decisions, but there may be practical or strategic reasons for them to attend with limited or no authority to commit their principal. The boss may be out of country, or unwilling to make a final decision, for example.</a:t>
            </a:r>
          </a:p>
          <a:p>
            <a:endParaRPr lang="en-US" dirty="0"/>
          </a:p>
          <a:p>
            <a:r>
              <a:rPr lang="en-US" dirty="0"/>
              <a:t>In Japan, decisions may be made by consensus or by a senior representative of the company. Again, this may well depend on the people and companies involved. In Saudi Arabia, simply trying to determine who has the real authority may be a challenge.</a:t>
            </a:r>
            <a:endParaRPr lang="th-TH" dirty="0"/>
          </a:p>
        </p:txBody>
      </p:sp>
    </p:spTree>
    <p:extLst>
      <p:ext uri="{BB962C8B-B14F-4D97-AF65-F5344CB8AC3E}">
        <p14:creationId xmlns:p14="http://schemas.microsoft.com/office/powerpoint/2010/main" val="4191452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5C10431-66A7-EE82-F4F6-EAF1855F38D1}"/>
              </a:ext>
            </a:extLst>
          </p:cNvPr>
          <p:cNvSpPr>
            <a:spLocks noGrp="1"/>
          </p:cNvSpPr>
          <p:nvPr>
            <p:ph type="title"/>
          </p:nvPr>
        </p:nvSpPr>
        <p:spPr/>
        <p:txBody>
          <a:bodyPr/>
          <a:lstStyle/>
          <a:p>
            <a:r>
              <a:rPr lang="en-US" dirty="0"/>
              <a:t>9. Political/Procedural Issues</a:t>
            </a:r>
            <a:endParaRPr lang="th-TH" dirty="0"/>
          </a:p>
        </p:txBody>
      </p:sp>
      <p:sp>
        <p:nvSpPr>
          <p:cNvPr id="3" name="ตัวแทนเนื้อหา 2">
            <a:extLst>
              <a:ext uri="{FF2B5EF4-FFF2-40B4-BE49-F238E27FC236}">
                <a16:creationId xmlns:a16="http://schemas.microsoft.com/office/drawing/2014/main" id="{BD363A64-6BF3-D250-FCE3-D0BA4CDDFC90}"/>
              </a:ext>
            </a:extLst>
          </p:cNvPr>
          <p:cNvSpPr>
            <a:spLocks noGrp="1"/>
          </p:cNvSpPr>
          <p:nvPr>
            <p:ph idx="1"/>
          </p:nvPr>
        </p:nvSpPr>
        <p:spPr/>
        <p:txBody>
          <a:bodyPr/>
          <a:lstStyle/>
          <a:p>
            <a:r>
              <a:rPr lang="en-US" dirty="0"/>
              <a:t>When dealing with a foreign culture, you need to educate yourself and be aware of the political and practical realities of getting what you want in the applicable environment. Are there channels that must be followed? If so, what are they, and what is the best route through them that is compatible with the ethical issues in both cultures. Gift giving (and receiving), for example, may be the norm in China, but may run afoul of Government of Canada or company regulations on conflict of interest. This is a political issue. On the practical and procedural side, if giving a gift, what would be appropriate, and how should it be done?</a:t>
            </a:r>
            <a:endParaRPr lang="th-TH" dirty="0"/>
          </a:p>
        </p:txBody>
      </p:sp>
    </p:spTree>
    <p:extLst>
      <p:ext uri="{BB962C8B-B14F-4D97-AF65-F5344CB8AC3E}">
        <p14:creationId xmlns:p14="http://schemas.microsoft.com/office/powerpoint/2010/main" val="2431575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C22A587-CA3B-CC10-61CE-97BF6C33BF65}"/>
              </a:ext>
            </a:extLst>
          </p:cNvPr>
          <p:cNvSpPr>
            <a:spLocks noGrp="1"/>
          </p:cNvSpPr>
          <p:nvPr>
            <p:ph type="title"/>
          </p:nvPr>
        </p:nvSpPr>
        <p:spPr/>
        <p:txBody>
          <a:bodyPr/>
          <a:lstStyle/>
          <a:p>
            <a:r>
              <a:rPr lang="en-US" dirty="0"/>
              <a:t>10. Gender Issues</a:t>
            </a:r>
            <a:endParaRPr lang="th-TH" dirty="0"/>
          </a:p>
        </p:txBody>
      </p:sp>
      <p:sp>
        <p:nvSpPr>
          <p:cNvPr id="3" name="ตัวแทนเนื้อหา 2">
            <a:extLst>
              <a:ext uri="{FF2B5EF4-FFF2-40B4-BE49-F238E27FC236}">
                <a16:creationId xmlns:a16="http://schemas.microsoft.com/office/drawing/2014/main" id="{92EBF80C-DA09-F5E0-C4B4-FAFD3B3F0448}"/>
              </a:ext>
            </a:extLst>
          </p:cNvPr>
          <p:cNvSpPr>
            <a:spLocks noGrp="1"/>
          </p:cNvSpPr>
          <p:nvPr>
            <p:ph idx="1"/>
          </p:nvPr>
        </p:nvSpPr>
        <p:spPr/>
        <p:txBody>
          <a:bodyPr>
            <a:normAutofit fontScale="85000" lnSpcReduction="10000"/>
          </a:bodyPr>
          <a:lstStyle/>
          <a:p>
            <a:r>
              <a:rPr lang="en-US" dirty="0"/>
              <a:t>One of the most common and deeply felt value clashes that can occur between cultures is triggered by gender issues. In Saudi Arabia, for example, most Western companies will use male personnel in negotiations, out of concern that female negotiators will not be heard and respected in the same way by the Saudi Negotiators. Companies do this despite (at least in some cases) having their own internal codes of conduct which rule against gender discrimination. Important values and traditions on either side of the negotiation come head to head with stressful results on both sides.</a:t>
            </a:r>
          </a:p>
          <a:p>
            <a:endParaRPr lang="en-US" dirty="0"/>
          </a:p>
          <a:p>
            <a:r>
              <a:rPr lang="en-US" dirty="0"/>
              <a:t>Many aspects of gender relations crop up under some of the other categories set out above, such as etiquette and relationship building. It is worth spending time to consider the impact of gender dynamics on either side of the table, before plowing ahead into unknown territory.</a:t>
            </a:r>
            <a:endParaRPr lang="th-TH" dirty="0"/>
          </a:p>
        </p:txBody>
      </p:sp>
    </p:spTree>
    <p:extLst>
      <p:ext uri="{BB962C8B-B14F-4D97-AF65-F5344CB8AC3E}">
        <p14:creationId xmlns:p14="http://schemas.microsoft.com/office/powerpoint/2010/main" val="92310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E4E7B6A-BDB6-52DC-56B2-16D3B9BE81A8}"/>
              </a:ext>
            </a:extLst>
          </p:cNvPr>
          <p:cNvSpPr>
            <a:spLocks noGrp="1"/>
          </p:cNvSpPr>
          <p:nvPr>
            <p:ph type="title"/>
          </p:nvPr>
        </p:nvSpPr>
        <p:spPr/>
        <p:txBody>
          <a:bodyPr/>
          <a:lstStyle/>
          <a:p>
            <a:r>
              <a:rPr lang="en-US" dirty="0"/>
              <a:t>11. Expectation Issues</a:t>
            </a:r>
            <a:endParaRPr lang="th-TH" dirty="0"/>
          </a:p>
        </p:txBody>
      </p:sp>
      <p:sp>
        <p:nvSpPr>
          <p:cNvPr id="3" name="ตัวแทนเนื้อหา 2">
            <a:extLst>
              <a:ext uri="{FF2B5EF4-FFF2-40B4-BE49-F238E27FC236}">
                <a16:creationId xmlns:a16="http://schemas.microsoft.com/office/drawing/2014/main" id="{111B616C-5603-5E85-B4CD-685D77DF9731}"/>
              </a:ext>
            </a:extLst>
          </p:cNvPr>
          <p:cNvSpPr>
            <a:spLocks noGrp="1"/>
          </p:cNvSpPr>
          <p:nvPr>
            <p:ph idx="1"/>
          </p:nvPr>
        </p:nvSpPr>
        <p:spPr/>
        <p:txBody>
          <a:bodyPr/>
          <a:lstStyle/>
          <a:p>
            <a:r>
              <a:rPr lang="en-US" dirty="0"/>
              <a:t>It may help to clarify the expectations of the parties early on. What one side sees as the logical goal of a negotiation (getting a contract) may not be the goal of the other side (getting to know you/making contacts for future business). It never hurts to have a shared understanding of the goals. Clarify the shared purpose of the negotiation early on.</a:t>
            </a:r>
            <a:endParaRPr lang="th-TH" dirty="0"/>
          </a:p>
        </p:txBody>
      </p:sp>
    </p:spTree>
    <p:extLst>
      <p:ext uri="{BB962C8B-B14F-4D97-AF65-F5344CB8AC3E}">
        <p14:creationId xmlns:p14="http://schemas.microsoft.com/office/powerpoint/2010/main" val="1513295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B2CADFE-2C56-FA55-8B07-B6FBD16BD696}"/>
              </a:ext>
            </a:extLst>
          </p:cNvPr>
          <p:cNvSpPr>
            <a:spLocks noGrp="1"/>
          </p:cNvSpPr>
          <p:nvPr>
            <p:ph type="title"/>
          </p:nvPr>
        </p:nvSpPr>
        <p:spPr/>
        <p:txBody>
          <a:bodyPr/>
          <a:lstStyle/>
          <a:p>
            <a:r>
              <a:rPr lang="en-US" dirty="0"/>
              <a:t>Conclusions</a:t>
            </a:r>
            <a:endParaRPr lang="th-TH" dirty="0"/>
          </a:p>
        </p:txBody>
      </p:sp>
      <p:sp>
        <p:nvSpPr>
          <p:cNvPr id="3" name="ตัวแทนเนื้อหา 2">
            <a:extLst>
              <a:ext uri="{FF2B5EF4-FFF2-40B4-BE49-F238E27FC236}">
                <a16:creationId xmlns:a16="http://schemas.microsoft.com/office/drawing/2014/main" id="{40E617B9-1B3D-CA0E-885D-47DB4071ACB0}"/>
              </a:ext>
            </a:extLst>
          </p:cNvPr>
          <p:cNvSpPr>
            <a:spLocks noGrp="1"/>
          </p:cNvSpPr>
          <p:nvPr>
            <p:ph idx="1"/>
          </p:nvPr>
        </p:nvSpPr>
        <p:spPr/>
        <p:txBody>
          <a:bodyPr/>
          <a:lstStyle/>
          <a:p>
            <a:r>
              <a:rPr lang="en-US" dirty="0"/>
              <a:t>1. Seek to understand the culture in question, and encourage the other side do the same. Merely trying to learn and comply with cultural norms may generate significant respect and trust. Seek advice from those familiar with the culture and be careful about assumptions. Try to find a comfort level on both sides. Merely seeking to come to common cultural footing at the outset may create the relationship on which to build the deal. Recognize, however, that you cannot learn another culture overnight and remember the old adage about “a little knowledge”.</a:t>
            </a:r>
            <a:endParaRPr lang="th-TH" dirty="0"/>
          </a:p>
        </p:txBody>
      </p:sp>
    </p:spTree>
    <p:extLst>
      <p:ext uri="{BB962C8B-B14F-4D97-AF65-F5344CB8AC3E}">
        <p14:creationId xmlns:p14="http://schemas.microsoft.com/office/powerpoint/2010/main" val="1628669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E3045F07-3471-E62F-13EC-DBB601BE0AE4}"/>
              </a:ext>
            </a:extLst>
          </p:cNvPr>
          <p:cNvSpPr>
            <a:spLocks noGrp="1"/>
          </p:cNvSpPr>
          <p:nvPr>
            <p:ph idx="1"/>
          </p:nvPr>
        </p:nvSpPr>
        <p:spPr>
          <a:xfrm>
            <a:off x="838200" y="442452"/>
            <a:ext cx="10515600" cy="5734511"/>
          </a:xfrm>
        </p:spPr>
        <p:txBody>
          <a:bodyPr/>
          <a:lstStyle/>
          <a:p>
            <a:r>
              <a:rPr lang="en-US" dirty="0"/>
              <a:t>. Know the specific negotiators in question. It is ultimately the person, and not the ‘culture’ to whom you are speaking. It is their individual beliefs and values that matter.</a:t>
            </a:r>
          </a:p>
          <a:p>
            <a:endParaRPr lang="en-US" dirty="0"/>
          </a:p>
          <a:p>
            <a:r>
              <a:rPr lang="en-US" dirty="0"/>
              <a:t>. Plan your approach to minimize any negative impacts of cultural difference and to maximize the chances of success. Simply understanding that the cause of a problem is mere cultural difference can help. Recognizing that there is no active adversarial intent to hurt either side can go a long way towards preventing the negative reactions and escalation that often happen in such settings.</a:t>
            </a:r>
            <a:endParaRPr lang="th-TH" dirty="0"/>
          </a:p>
        </p:txBody>
      </p:sp>
    </p:spTree>
    <p:extLst>
      <p:ext uri="{BB962C8B-B14F-4D97-AF65-F5344CB8AC3E}">
        <p14:creationId xmlns:p14="http://schemas.microsoft.com/office/powerpoint/2010/main" val="3796630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082CB2E-796D-36C4-0AEE-AC2B21C9C096}"/>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D23DD0BF-49D5-724A-41DC-C8E0D13C0C8A}"/>
              </a:ext>
            </a:extLst>
          </p:cNvPr>
          <p:cNvSpPr>
            <a:spLocks noGrp="1"/>
          </p:cNvSpPr>
          <p:nvPr>
            <p:ph idx="1"/>
          </p:nvPr>
        </p:nvSpPr>
        <p:spPr/>
        <p:txBody>
          <a:bodyPr/>
          <a:lstStyle/>
          <a:p>
            <a:endParaRPr lang="th-TH"/>
          </a:p>
        </p:txBody>
      </p:sp>
    </p:spTree>
    <p:extLst>
      <p:ext uri="{BB962C8B-B14F-4D97-AF65-F5344CB8AC3E}">
        <p14:creationId xmlns:p14="http://schemas.microsoft.com/office/powerpoint/2010/main" val="2770235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B0BD26A-6A00-C98E-9FFD-7B446C56B96D}"/>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A640F9AD-9648-6DB4-567C-F56655ADE364}"/>
              </a:ext>
            </a:extLst>
          </p:cNvPr>
          <p:cNvSpPr>
            <a:spLocks noGrp="1"/>
          </p:cNvSpPr>
          <p:nvPr>
            <p:ph idx="1"/>
          </p:nvPr>
        </p:nvSpPr>
        <p:spPr/>
        <p:txBody>
          <a:bodyPr>
            <a:normAutofit lnSpcReduction="10000"/>
          </a:bodyPr>
          <a:lstStyle/>
          <a:p>
            <a:r>
              <a:rPr lang="en-US" dirty="0"/>
              <a:t>One of the challenges in dealing with cultural difference is the nature of culture itself. While the concept of culture applies to a body of people, and their history, we negotiate with individuals, not a “culture”. In a sense, we are all the product of a variety of micro-cultures; based on our family, gender, race, religion, age, education, geographic history, peer groups, occupation, etc. Generalizing based on one’s culture is not only challenging but dangerous.</a:t>
            </a:r>
          </a:p>
          <a:p>
            <a:endParaRPr lang="en-US" dirty="0"/>
          </a:p>
          <a:p>
            <a:r>
              <a:rPr lang="en-US" dirty="0"/>
              <a:t>To maximize the chances of success in the cross-cultural setting, one should consider a number of factors, including:</a:t>
            </a:r>
            <a:endParaRPr lang="th-TH" dirty="0"/>
          </a:p>
        </p:txBody>
      </p:sp>
    </p:spTree>
    <p:extLst>
      <p:ext uri="{BB962C8B-B14F-4D97-AF65-F5344CB8AC3E}">
        <p14:creationId xmlns:p14="http://schemas.microsoft.com/office/powerpoint/2010/main" val="2500975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93ED51D-7158-A4DD-7EFF-7B8C1F68E27E}"/>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83296A3F-B5EB-3A1E-8A88-BDC3E98A1EC6}"/>
              </a:ext>
            </a:extLst>
          </p:cNvPr>
          <p:cNvSpPr>
            <a:spLocks noGrp="1"/>
          </p:cNvSpPr>
          <p:nvPr>
            <p:ph idx="1"/>
          </p:nvPr>
        </p:nvSpPr>
        <p:spPr/>
        <p:txBody>
          <a:bodyPr/>
          <a:lstStyle/>
          <a:p>
            <a:r>
              <a:rPr lang="en-US" dirty="0"/>
              <a:t>1. Etiquette/Protocol Issues</a:t>
            </a:r>
          </a:p>
          <a:p>
            <a:pPr marL="0" indent="0">
              <a:buNone/>
            </a:pPr>
            <a:r>
              <a:rPr lang="en-US" dirty="0"/>
              <a:t>Simple issues we take for granted can make a difference in cross-cultural settings. How do you greet someone; with what level of formality? First name jocularity may work wonderfully in Los Angeles, but fall flat in Beijing where formality is more the norm (at least in the absence of longstanding relations). How should you dress to meet a senior government official in the heat of a Trinidadian summer? Are there gender issues to consider that may impact on how to behave?</a:t>
            </a:r>
            <a:endParaRPr lang="th-TH" dirty="0"/>
          </a:p>
        </p:txBody>
      </p:sp>
    </p:spTree>
    <p:extLst>
      <p:ext uri="{BB962C8B-B14F-4D97-AF65-F5344CB8AC3E}">
        <p14:creationId xmlns:p14="http://schemas.microsoft.com/office/powerpoint/2010/main" val="2102801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5E583199-2BCC-4E5C-35A7-8F1A3CB5C40B}"/>
              </a:ext>
            </a:extLst>
          </p:cNvPr>
          <p:cNvSpPr>
            <a:spLocks noGrp="1"/>
          </p:cNvSpPr>
          <p:nvPr>
            <p:ph idx="1"/>
          </p:nvPr>
        </p:nvSpPr>
        <p:spPr>
          <a:xfrm>
            <a:off x="432619" y="452284"/>
            <a:ext cx="10921181" cy="6076335"/>
          </a:xfrm>
        </p:spPr>
        <p:txBody>
          <a:bodyPr>
            <a:normAutofit/>
          </a:bodyPr>
          <a:lstStyle/>
          <a:p>
            <a:r>
              <a:rPr lang="en-US" dirty="0"/>
              <a:t>are gifts appropriate? Required? Have we considered the impact of some of the issues set out below, such as personal space norms? Are certain topics acceptable, and if so when can they be raised comfortably?</a:t>
            </a:r>
          </a:p>
          <a:p>
            <a:r>
              <a:rPr lang="en-US" dirty="0"/>
              <a:t>There may even be protocols that we will never be aware of.  For example, in Saudi Arabia, showing the sole of your shoe to your host would be considered a breach of etiquette, but they would rarely point it out to you. In Belgium, failing to properly introduce everyone might ruffle feathers.</a:t>
            </a:r>
          </a:p>
          <a:p>
            <a:r>
              <a:rPr lang="en-US" dirty="0"/>
              <a:t>Lack of understanding of etiquette can lead to tension, discomfort, and mistrust. In Saudi Arabia, it would be quite normal for a visitor to be greeted by their male host with a very soft handshake and a kiss, then taken by the hand and walked hand in hand around a party being introduced to everyone. Such an activity would make many North American males a tad uncomfortable, but understanding the nature of the cultural norms can make the experience far less daunting.</a:t>
            </a:r>
            <a:endParaRPr lang="th-TH" dirty="0"/>
          </a:p>
        </p:txBody>
      </p:sp>
    </p:spTree>
    <p:extLst>
      <p:ext uri="{BB962C8B-B14F-4D97-AF65-F5344CB8AC3E}">
        <p14:creationId xmlns:p14="http://schemas.microsoft.com/office/powerpoint/2010/main" val="1801523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DE9D45EB-F52B-F2AB-79E8-F871FC8270A2}"/>
              </a:ext>
            </a:extLst>
          </p:cNvPr>
          <p:cNvSpPr>
            <a:spLocks noGrp="1"/>
          </p:cNvSpPr>
          <p:nvPr>
            <p:ph idx="1"/>
          </p:nvPr>
        </p:nvSpPr>
        <p:spPr/>
        <p:txBody>
          <a:bodyPr>
            <a:normAutofit fontScale="85000" lnSpcReduction="20000"/>
          </a:bodyPr>
          <a:lstStyle/>
          <a:p>
            <a:r>
              <a:rPr lang="en-US" dirty="0"/>
              <a:t>2. Body Language Issues</a:t>
            </a:r>
          </a:p>
          <a:p>
            <a:pPr marL="0" indent="0">
              <a:buNone/>
            </a:pPr>
            <a:r>
              <a:rPr lang="en-US" dirty="0"/>
              <a:t>While in Western (North American and European) cultures, eye contact is often seen as a good thing (a sign of confidence, honesty, etc.), even in those cultures, it can be misinterpreted. In other cultures, such as some aboriginal cultures and Japanese culture, eye contact can be seen as rude or inappropriate or uncomfortable.</a:t>
            </a:r>
          </a:p>
          <a:p>
            <a:pPr marL="0" indent="0">
              <a:buNone/>
            </a:pPr>
            <a:endParaRPr lang="en-US" dirty="0"/>
          </a:p>
          <a:p>
            <a:pPr marL="0" indent="0">
              <a:buNone/>
            </a:pPr>
            <a:r>
              <a:rPr lang="en-US" dirty="0"/>
              <a:t>One must be careful in reading too much or too little into body language signals, as they can be so easy to misinterpret and so </a:t>
            </a:r>
            <a:r>
              <a:rPr lang="en-US" dirty="0" err="1"/>
              <a:t>dependant</a:t>
            </a:r>
            <a:r>
              <a:rPr lang="en-US" dirty="0"/>
              <a:t> on personal history. As individuals, we are the product of many micro-cultures, all of which play a role in our interactions with others. A Japanese businessperson, for example, is the product of his family upbringing, his education, his gender, his religion, his work experience, his geographic history, his age, etc.</a:t>
            </a:r>
            <a:endParaRPr lang="th-TH" dirty="0"/>
          </a:p>
        </p:txBody>
      </p:sp>
    </p:spTree>
    <p:extLst>
      <p:ext uri="{BB962C8B-B14F-4D97-AF65-F5344CB8AC3E}">
        <p14:creationId xmlns:p14="http://schemas.microsoft.com/office/powerpoint/2010/main" val="3783920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CAD7C56C-1000-113B-3EED-61450AB2DFB6}"/>
              </a:ext>
            </a:extLst>
          </p:cNvPr>
          <p:cNvSpPr>
            <a:spLocks noGrp="1"/>
          </p:cNvSpPr>
          <p:nvPr>
            <p:ph idx="1"/>
          </p:nvPr>
        </p:nvSpPr>
        <p:spPr/>
        <p:txBody>
          <a:bodyPr/>
          <a:lstStyle/>
          <a:p>
            <a:r>
              <a:rPr lang="en-US" dirty="0"/>
              <a:t>Other issues of body language commonly worth considering are the aspects of “personal space” and physical contact. Typically, to be comfortable, members of Western cultures desire a couple of feet of personal space. In some Asian cultures, more space may be desired. In Middle Eastern culture and some others, there may be much more physical contact as a norm, particularly between males. Contact between different genders however may be more limited in the Middle East than in Western norms. All of these norms however, are subject to significant variation dependent on the individuals in question and their exact relationship with one another. What works for good friends for example, may not work with strangers.</a:t>
            </a:r>
            <a:endParaRPr lang="th-TH" dirty="0"/>
          </a:p>
        </p:txBody>
      </p:sp>
    </p:spTree>
    <p:extLst>
      <p:ext uri="{BB962C8B-B14F-4D97-AF65-F5344CB8AC3E}">
        <p14:creationId xmlns:p14="http://schemas.microsoft.com/office/powerpoint/2010/main" val="1191215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A1330FFE-0ADF-3742-0EFC-36EEA80CF1B8}"/>
              </a:ext>
            </a:extLst>
          </p:cNvPr>
          <p:cNvSpPr>
            <a:spLocks noGrp="1"/>
          </p:cNvSpPr>
          <p:nvPr>
            <p:ph idx="1"/>
          </p:nvPr>
        </p:nvSpPr>
        <p:spPr/>
        <p:txBody>
          <a:bodyPr>
            <a:normAutofit fontScale="77500" lnSpcReduction="20000"/>
          </a:bodyPr>
          <a:lstStyle/>
          <a:p>
            <a:r>
              <a:rPr lang="en-US" dirty="0"/>
              <a:t>3. Language Issues</a:t>
            </a:r>
          </a:p>
          <a:p>
            <a:pPr marL="0" indent="0">
              <a:buNone/>
            </a:pPr>
            <a:r>
              <a:rPr lang="en-US" dirty="0"/>
              <a:t>.in certain circumstances, language differences will require interpretative services on one or all sides. It is worth exploring the degree of language issues early on to prepare accordingly, before substantive discussions begin. Will there be a similar standard for verbal and written communications?</a:t>
            </a:r>
          </a:p>
          <a:p>
            <a:pPr marL="0" indent="0">
              <a:buNone/>
            </a:pPr>
            <a:endParaRPr lang="en-US" dirty="0"/>
          </a:p>
          <a:p>
            <a:pPr marL="0" indent="0">
              <a:buNone/>
            </a:pPr>
            <a:r>
              <a:rPr lang="en-US" dirty="0"/>
              <a:t>.Recognize that, when translation is required, you will need to at least double the time required to accomplish a goal.</a:t>
            </a:r>
          </a:p>
          <a:p>
            <a:pPr marL="0" indent="0">
              <a:buNone/>
            </a:pPr>
            <a:endParaRPr lang="en-US" dirty="0"/>
          </a:p>
          <a:p>
            <a:pPr marL="0" indent="0">
              <a:buNone/>
            </a:pPr>
            <a:r>
              <a:rPr lang="en-US" dirty="0"/>
              <a:t>.In using translation, you will want to ensure that you are getting accurate and timely translation, so set clear ground-rules for your interpreters. Are they to summarize or to repeat word for word? Nothing is more disturbing than to hear a three minute speech translated with one short sentence.</a:t>
            </a:r>
            <a:endParaRPr lang="th-TH" dirty="0"/>
          </a:p>
        </p:txBody>
      </p:sp>
    </p:spTree>
    <p:extLst>
      <p:ext uri="{BB962C8B-B14F-4D97-AF65-F5344CB8AC3E}">
        <p14:creationId xmlns:p14="http://schemas.microsoft.com/office/powerpoint/2010/main" val="3096341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AF1E0D46-2CBF-02E2-2882-3CA1ED1D9A77}"/>
              </a:ext>
            </a:extLst>
          </p:cNvPr>
          <p:cNvSpPr>
            <a:spLocks noGrp="1"/>
          </p:cNvSpPr>
          <p:nvPr>
            <p:ph idx="1"/>
          </p:nvPr>
        </p:nvSpPr>
        <p:spPr/>
        <p:txBody>
          <a:bodyPr/>
          <a:lstStyle/>
          <a:p>
            <a:r>
              <a:rPr lang="en-US" dirty="0"/>
              <a:t>In negotiations with people from another language group, rather than caucus in private, some people may simply start talking in their own language. One should be careful of such actions as you never know what language proficiency is on the other side of the table. In one case, a group had a conversation in Flemish that was largely insulting to the other side. Unbeknownst to them, a Flemish speaker on the North American side understood every word, and was not amused.</a:t>
            </a:r>
            <a:endParaRPr lang="th-TH" dirty="0"/>
          </a:p>
        </p:txBody>
      </p:sp>
    </p:spTree>
    <p:extLst>
      <p:ext uri="{BB962C8B-B14F-4D97-AF65-F5344CB8AC3E}">
        <p14:creationId xmlns:p14="http://schemas.microsoft.com/office/powerpoint/2010/main" val="2800948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B9DC68DB-C4A6-B27C-CF43-7E2CEBDD331F}"/>
              </a:ext>
            </a:extLst>
          </p:cNvPr>
          <p:cNvSpPr>
            <a:spLocks noGrp="1"/>
          </p:cNvSpPr>
          <p:nvPr>
            <p:ph idx="1"/>
          </p:nvPr>
        </p:nvSpPr>
        <p:spPr>
          <a:xfrm>
            <a:off x="137651" y="373626"/>
            <a:ext cx="11474245" cy="6194322"/>
          </a:xfrm>
        </p:spPr>
        <p:txBody>
          <a:bodyPr>
            <a:normAutofit/>
          </a:bodyPr>
          <a:lstStyle/>
          <a:p>
            <a:r>
              <a:rPr lang="en-US" dirty="0"/>
              <a:t>4. Relationship Issues</a:t>
            </a:r>
          </a:p>
          <a:p>
            <a:pPr marL="0" indent="0">
              <a:buNone/>
            </a:pPr>
            <a:endParaRPr lang="en-US" dirty="0"/>
          </a:p>
          <a:p>
            <a:r>
              <a:rPr lang="en-US" dirty="0"/>
              <a:t>In Western culture, there may be varying degrees of comfort with personal relationships in a negotiation. Some people are inherently relationship builders by nature and want to get to know the other party before getting down to business. Others are more rational and “cut to the chase” by nature, and may see personal relationships as external to or even dangerous in a business deal.</a:t>
            </a:r>
          </a:p>
          <a:p>
            <a:r>
              <a:rPr lang="en-US" dirty="0"/>
              <a:t>Other cultures can approach relationships in different ways. South Americans, for example, are more likely to want to get to know you as a person before getting down to business. The same would be true of many Asian cultures.</a:t>
            </a:r>
          </a:p>
          <a:p>
            <a:r>
              <a:rPr lang="en-US" dirty="0"/>
              <a:t>Americans often see contracts as the answer to all questions in a business relationship, whereas Europeans, particularly from the south, may be more likely to see a contract merely as the starting point of the larger relationship.</a:t>
            </a:r>
          </a:p>
          <a:p>
            <a:r>
              <a:rPr lang="en-US" dirty="0"/>
              <a:t>In the Caribbean, personal ‘respect’ is a crucial value. The way you deal with people will be remembered for a long time, and reputation can be very important to doing business effectively.</a:t>
            </a:r>
            <a:endParaRPr lang="th-TH" dirty="0"/>
          </a:p>
        </p:txBody>
      </p:sp>
    </p:spTree>
    <p:extLst>
      <p:ext uri="{BB962C8B-B14F-4D97-AF65-F5344CB8AC3E}">
        <p14:creationId xmlns:p14="http://schemas.microsoft.com/office/powerpoint/2010/main" val="3487416195"/>
      </p:ext>
    </p:extLst>
  </p:cSld>
  <p:clrMapOvr>
    <a:masterClrMapping/>
  </p:clrMapOvr>
</p:sld>
</file>

<file path=ppt/theme/theme1.xml><?xml version="1.0" encoding="utf-8"?>
<a:theme xmlns:a="http://schemas.openxmlformats.org/drawingml/2006/main" name="แกลเลอรี">
  <a:themeElements>
    <a:clrScheme name="แกลเลอรี">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แกลเลอรี">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แกลเลอรี">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20</TotalTime>
  <Words>2295</Words>
  <Application>Microsoft Office PowerPoint</Application>
  <PresentationFormat>แบบจอกว้าง</PresentationFormat>
  <Paragraphs>54</Paragraphs>
  <Slides>19</Slides>
  <Notes>0</Notes>
  <HiddenSlides>0</HiddenSlides>
  <MMClips>0</MMClips>
  <ScaleCrop>false</ScaleCrop>
  <HeadingPairs>
    <vt:vector size="6" baseType="variant">
      <vt:variant>
        <vt:lpstr>ฟอนต์ที่ถูกใช้</vt:lpstr>
      </vt:variant>
      <vt:variant>
        <vt:i4>2</vt:i4>
      </vt:variant>
      <vt:variant>
        <vt:lpstr>ธีม</vt:lpstr>
      </vt:variant>
      <vt:variant>
        <vt:i4>1</vt:i4>
      </vt:variant>
      <vt:variant>
        <vt:lpstr>ชื่อเรื่องสไลด์</vt:lpstr>
      </vt:variant>
      <vt:variant>
        <vt:i4>19</vt:i4>
      </vt:variant>
    </vt:vector>
  </HeadingPairs>
  <TitlesOfParts>
    <vt:vector size="22" baseType="lpstr">
      <vt:lpstr>Arial</vt:lpstr>
      <vt:lpstr>Gill Sans MT</vt:lpstr>
      <vt:lpstr>แกลเลอรี</vt:lpstr>
      <vt:lpstr> Cross-cultural negotiation</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5. Timing Issues</vt:lpstr>
      <vt:lpstr>6. Trust and Information Issues</vt:lpstr>
      <vt:lpstr>7. Legal Issues</vt:lpstr>
      <vt:lpstr>8. Authority Issues</vt:lpstr>
      <vt:lpstr>9. Political/Procedural Issues</vt:lpstr>
      <vt:lpstr>10. Gender Issues</vt:lpstr>
      <vt:lpstr>11. Expectation Issues</vt:lpstr>
      <vt:lpstr>Conclusions</vt:lpstr>
      <vt:lpstr>งานนำเสนอ PowerPoint</vt:lpstr>
      <vt:lpstr>งานนำเสนอ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5</cp:revision>
  <dcterms:created xsi:type="dcterms:W3CDTF">2024-07-04T03:32:55Z</dcterms:created>
  <dcterms:modified xsi:type="dcterms:W3CDTF">2024-09-07T03:33:38Z</dcterms:modified>
</cp:coreProperties>
</file>