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5" r:id="rId8"/>
    <p:sldId id="264" r:id="rId9"/>
    <p:sldId id="263" r:id="rId10"/>
    <p:sldId id="262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6" autoAdjust="0"/>
    <p:restoredTop sz="94660"/>
  </p:normalViewPr>
  <p:slideViewPr>
    <p:cSldViewPr snapToGrid="0">
      <p:cViewPr varScale="1">
        <p:scale>
          <a:sx n="48" d="100"/>
          <a:sy n="48" d="100"/>
        </p:scale>
        <p:origin x="72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066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508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0800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84548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0437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4034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9059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5860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299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451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731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224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48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63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20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72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764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0044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2697" y="815008"/>
            <a:ext cx="8825658" cy="1073427"/>
          </a:xfrm>
        </p:spPr>
        <p:txBody>
          <a:bodyPr/>
          <a:lstStyle/>
          <a:p>
            <a:pPr algn="ctr"/>
            <a:r>
              <a:rPr lang="th-TH" sz="54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อุปกรณ์การผลิตรายการโทรทัศน์</a:t>
            </a:r>
            <a:r>
              <a:rPr lang="th-TH" sz="5400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นอกสถานที่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1560" y="2604052"/>
            <a:ext cx="11137100" cy="3796748"/>
          </a:xfrm>
        </p:spPr>
        <p:txBody>
          <a:bodyPr>
            <a:noAutofit/>
          </a:bodyPr>
          <a:lstStyle/>
          <a:p>
            <a:r>
              <a:rPr lang="en-US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0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การถ่ายทำรายการโทรทัศน์นอกสถานที่ (</a:t>
            </a:r>
            <a:r>
              <a:rPr lang="en-US" sz="40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Outside Broadcasting: OB) </a:t>
            </a:r>
            <a:r>
              <a:rPr lang="th-TH" sz="40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ต้องใช้อุปกรณ์ที่พกพาได้ ทนทาน และทำงานได้ในสภาพแวดล้อมหลากหลาย โดยเน้นความคล่องตัวและคุณภาพสัญญาณสูง อุปกรณ์หลักแบ่งเป็น 5 ระบบใหญ่ ดังนี้:</a:t>
            </a:r>
            <a:endParaRPr lang="en-US" sz="40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4061865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887" y="631623"/>
            <a:ext cx="9722774" cy="998394"/>
          </a:xfrm>
        </p:spPr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*อุปกรณ์เฉพาะทางสำหรับรายการประเภทต่างๆ*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1120" y="1928192"/>
            <a:ext cx="8946541" cy="4459356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*กีฬา*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Super Slow-Mo Camera*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Sony HDC-4800) +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รีเพลย์ระบบ*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EVS XT-VIA)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คอนเสิร์ต*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Jib Arm*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สำหรับมุมกว้าง +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*ไลน์อาร์เรย์*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Line Array Speaker)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ข่าวด่วน*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Live Backpack*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Teradek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Bond)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สำหรับส่งสัญญาณจากที่เกิดเหตุ </a:t>
            </a:r>
            <a:endParaRPr lang="en-US" sz="36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2960979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98395"/>
          </a:xfrm>
        </p:spPr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*การจัดการงานนอกสถานที่*</a:t>
            </a:r>
            <a:endParaRPr lang="en-US" sz="54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1. 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ตรวจสอบพื้นที่ล่วงหน้า*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Site Survey):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ดูจุดวางกล้อง แหล่งไฟฟ้า และสิ่งกีดขวาง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.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*เตรียมแผนสำรอง*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เช่น สายสัญญาณเสริม หรือแบตเตอรี่เพิ่ม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.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*ทีมงานขั้นต่ำ*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ผู้กำกับกล้อง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Camera Operator) 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ผู้ควบคุมภาพ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Vision Engineer) 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ช่างเสียง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Audio Technician) 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ผู้ผลิตแสง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Gaffer) 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1270189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59247"/>
          </a:xfrm>
        </p:spPr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*เทคโนโลยีใหม่ที่นิยมใช้*</a:t>
            </a:r>
            <a:endParaRPr lang="en-US" sz="54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5G Broadcasting*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ส่งสัญญาณคุณภาพสูงผ่านเครือข่าย 5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G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*Remote Production*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ควบคุมบางระบบจากสตูดิโอหลักผ่าน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IP -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*Virtual Graphics*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ใส่กราฟิก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AR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ผ่าน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ระบบ</a:t>
            </a:r>
            <a:r>
              <a:rPr lang="ja-JP" alt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altLang="ja-JP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ja-JP" alt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Mo-Sys </a:t>
            </a:r>
            <a:r>
              <a:rPr lang="en-US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StarTracker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1662139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-1694134"/>
            <a:ext cx="9404723" cy="140053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8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การทำงานนอกสถานที่ต้องคำนึงถึง </a:t>
            </a:r>
            <a:r>
              <a:rPr lang="th-TH" sz="48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*สภาพอากาศ*</a:t>
            </a:r>
            <a:r>
              <a:rPr lang="th-TH" sz="48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และ </a:t>
            </a:r>
            <a:r>
              <a:rPr lang="th-TH" sz="48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*เวลา*</a:t>
            </a:r>
            <a:r>
              <a:rPr lang="th-TH" sz="48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เสมอ ดังนั้นอุปกรณ์ควรเป็นรุ่นที่กันน้ำและทนทาน (เช่นกล้องที่ได้มาตรฐาน </a:t>
            </a:r>
            <a:r>
              <a:rPr lang="en-US" sz="48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IP54) </a:t>
            </a:r>
            <a:r>
              <a:rPr lang="th-TH" sz="48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และต้องทดสอบระบบทุกอย่างก่อนเริ่มถ่ายทอดสดจริง!</a:t>
            </a:r>
            <a:endParaRPr lang="en-US" sz="48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653388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205" y="373049"/>
            <a:ext cx="9875520" cy="879281"/>
          </a:xfrm>
        </p:spPr>
        <p:txBody>
          <a:bodyPr>
            <a:noAutofit/>
          </a:bodyPr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1. ระบบภาพ (</a:t>
            </a:r>
            <a:r>
              <a:rPr lang="en-US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Video)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21" y="1948070"/>
            <a:ext cx="10893287" cy="490993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*อุปกรณ์หลัก*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</a:p>
          <a:p>
            <a:pPr marL="0" indent="0">
              <a:buNone/>
            </a:pP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กล้อง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ถ่ายทอดสดระดับ 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Broadcast*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Sony HDC-3500, Panasonic AK-UC400 (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รองรับ 4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K/HDR)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กล้อง 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ENG*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(Electronic News Gathering)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Sony PXW-Z450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กล้องไร้สาย*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Wireless Camera)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พร้อมระบบ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RF Transmission </a:t>
            </a:r>
            <a:endParaRPr lang="en-US" sz="4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85831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47704"/>
            <a:ext cx="9404723" cy="104316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9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en-US" sz="96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endParaRPr lang="en-US" sz="6000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9954" y="-1441175"/>
            <a:ext cx="9872871" cy="1123122"/>
          </a:xfrm>
        </p:spPr>
        <p:txBody>
          <a:bodyPr>
            <a:normAutofit/>
          </a:bodyPr>
          <a:lstStyle/>
          <a:p>
            <a:pPr marL="45720" indent="0" algn="r">
              <a:buNone/>
            </a:pPr>
            <a:endParaRPr lang="en-US" sz="4400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34278" y="1490870"/>
            <a:ext cx="9561443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*อุปกรณ์เสริม*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</a:p>
          <a:p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เลนส์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ระยะไกล*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Zoom Lens):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Canon DIGISUPER 86x </a:t>
            </a:r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*Stabilizer*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Gimbal (DJI Ronin)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หรือ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Steadicam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สำหรับเคลื่อนไหวลื่นไหว </a:t>
            </a:r>
            <a:endParaRPr lang="th-TH" sz="4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-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*โดรน*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Drone):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DJI Inspire 3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สำหรับมุมมองทางอากาศ 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7135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238540"/>
            <a:ext cx="9404723" cy="1033670"/>
          </a:xfrm>
        </p:spPr>
        <p:txBody>
          <a:bodyPr>
            <a:noAutofit/>
          </a:bodyPr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*ระบบบันทึกและสวิตช์ภาพ*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1550504"/>
            <a:ext cx="10644740" cy="51596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3600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*Portable Vision Mixer*</a:t>
            </a:r>
            <a:r>
              <a:rPr lang="en-US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en-US" sz="48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Blackmagic</a:t>
            </a:r>
            <a:r>
              <a:rPr lang="en-US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ATEM Constellation </a:t>
            </a:r>
            <a:r>
              <a:rPr lang="th-TH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หรือ </a:t>
            </a:r>
            <a:r>
              <a:rPr lang="en-US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Ross Carbonite Ultra </a:t>
            </a:r>
            <a:endParaRPr lang="th-TH" sz="48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4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48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Multicorder</a:t>
            </a:r>
            <a:r>
              <a:rPr lang="en-US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</a:t>
            </a:r>
            <a:r>
              <a:rPr lang="en-US" sz="48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Atomos</a:t>
            </a:r>
            <a:r>
              <a:rPr lang="en-US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Shogun 7 </a:t>
            </a:r>
            <a:r>
              <a:rPr lang="th-TH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สำหรับบันทึกภาพหลายกล้องพร้อมกัน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endParaRPr lang="en-US" sz="3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173777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60" y="492475"/>
            <a:ext cx="9700591" cy="938760"/>
          </a:xfrm>
        </p:spPr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*2. ระบบเสียง (</a:t>
            </a:r>
            <a:r>
              <a:rPr lang="en-US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Audio)*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374" y="1928191"/>
            <a:ext cx="9541565" cy="4611757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*อุปกรณ์หลัก*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th-TH" sz="3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*ไมโครโฟน*</a:t>
            </a:r>
            <a:r>
              <a:rPr lang="th-TH" sz="3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th-TH" sz="3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Shotgun Mic*</a:t>
            </a:r>
            <a:r>
              <a:rPr lang="en-US" sz="3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en-US" sz="38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Sennheiser</a:t>
            </a:r>
            <a:r>
              <a:rPr lang="en-US" sz="3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MKH-416 (</a:t>
            </a:r>
            <a:r>
              <a:rPr lang="th-TH" sz="3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สำหรับเก็บเสียงระยะไกล) </a:t>
            </a:r>
            <a:endParaRPr lang="th-TH" sz="38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th-TH" sz="3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Lavalier Mic*</a:t>
            </a:r>
            <a:r>
              <a:rPr lang="en-US" sz="3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Sony UWP-D21 (</a:t>
            </a:r>
            <a:r>
              <a:rPr lang="th-TH" sz="3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แบบไร้สาย) </a:t>
            </a:r>
            <a:endParaRPr lang="th-TH" sz="38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th-TH" sz="3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Handheld Mic*</a:t>
            </a:r>
            <a:r>
              <a:rPr lang="en-US" sz="3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Shure SM58 (</a:t>
            </a:r>
            <a:r>
              <a:rPr lang="th-TH" sz="3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สำหรับสัมภาษณ์)</a:t>
            </a:r>
            <a:r>
              <a:rPr lang="en-US" sz="3000" dirty="0"/>
              <a:t/>
            </a:r>
            <a:br>
              <a:rPr lang="en-US" sz="3000" dirty="0"/>
            </a:br>
            <a:endParaRPr lang="en-US" sz="3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238381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302" y="-1554986"/>
            <a:ext cx="9404723" cy="1400530"/>
          </a:xfrm>
        </p:spPr>
        <p:txBody>
          <a:bodyPr/>
          <a:lstStyle/>
          <a:p>
            <a:pPr algn="ctr"/>
            <a:endParaRPr lang="en-US" sz="5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5388" y="1873127"/>
            <a:ext cx="8946541" cy="4984873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*ระบบผสมเสียง*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Compact Audio Mixer*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en-US" sz="40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Soundcraft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Si Impact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หรือ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Yamaha TF-RACK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en-US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*IFB System*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สำหรับส่งสัญญาณหูฟังให้ผู้ดำเนินรายการ </a:t>
            </a:r>
            <a:endParaRPr lang="en-US" sz="4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880623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963" y="393084"/>
            <a:ext cx="9690585" cy="1097786"/>
          </a:xfrm>
        </p:spPr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*3. ระบบแสง (</a:t>
            </a:r>
            <a:r>
              <a:rPr lang="en-US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Lighting)*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1" y="1490870"/>
            <a:ext cx="9770097" cy="53671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4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40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อุปกรณ์หลัก*</a:t>
            </a:r>
            <a:r>
              <a:rPr lang="th-TH" sz="40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th-TH" sz="4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   </a:t>
            </a:r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ไฟ 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LED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แบบพกพา*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- </a:t>
            </a:r>
            <a:r>
              <a:rPr lang="en-US" sz="40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Aputure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600D Pro (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กำลังแสงสูง)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40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Nanlite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Forza 300B (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ปรับสีแสงได้)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*ไฟสนาม*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Fresnel Light): ARRI L7-C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40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*อุปกรณ์ควบคุม*</a:t>
            </a:r>
            <a:r>
              <a:rPr lang="th-TH" sz="40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th-TH" sz="4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</a:p>
          <a:p>
            <a:pPr marL="0" indent="0">
              <a:buNone/>
            </a:pPr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Battery 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Pack*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Anton/Bauer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เพื่อใช้งานในพื้นที่ไม่มีไฟฟ้า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Light Stand &amp; Diffuser*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สำหรับปรับแสงให้นุ่ม</a:t>
            </a:r>
            <a:endParaRPr lang="en-US" sz="4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134828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564" y="59635"/>
            <a:ext cx="10078279" cy="1038152"/>
          </a:xfrm>
        </p:spPr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*4. ระบบส่งสัญญาณ (</a:t>
            </a:r>
            <a:r>
              <a:rPr lang="en-US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Transmission)*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0" y="1272209"/>
            <a:ext cx="10207419" cy="558579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h-TH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อุปกรณ์หลัก*</a:t>
            </a:r>
            <a:r>
              <a:rPr lang="th-TH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th-TH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</a:p>
          <a:p>
            <a:pPr marL="0" indent="0"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OB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Van (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รถถ่ายทอดสด)*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ติดตั้งระบบ</a:t>
            </a:r>
            <a:r>
              <a:rPr lang="en-US" altLang="ja-JP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Encoder)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และส่งสัญญาณผ่าน: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Satellite Uplink*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Flyaway Antenna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*4G/5G Bonding*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ใช้หลายซิมการ์ดเพื่อความเสถียร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ja-JP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altLang="ja-JP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Microwave)*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สำหรับส่งสัญญาณระยะใกล้ 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</a:p>
          <a:p>
            <a:pPr marL="0" indent="0">
              <a:buNone/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ระบบสำรอง*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Backup Encoder*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</a:t>
            </a:r>
            <a:r>
              <a:rPr lang="en-US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LiveU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LU800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สวิตช์เครือข่าย*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Network Switch):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สำหรับจัดการสัญญาณ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IP 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053432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6842" y="492475"/>
            <a:ext cx="9730341" cy="1117665"/>
          </a:xfrm>
        </p:spPr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*5. อุปกรณ์สนับสนุน (</a:t>
            </a:r>
            <a:r>
              <a:rPr lang="en-US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Support Gear)*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610140"/>
            <a:ext cx="8946541" cy="4949686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*โครงสร้างและความปลอดภัย*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</a:p>
          <a:p>
            <a:pPr lvl="1">
              <a:buFontTx/>
              <a:buChar char="-"/>
            </a:pPr>
            <a:r>
              <a:rPr lang="en-US" sz="3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Tripod </a:t>
            </a:r>
            <a:r>
              <a:rPr lang="en-US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&amp; Fluid Head*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en-US" sz="34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Sachtler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Aktiv10 (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รับน้ำหนักกล้องสูง) </a:t>
            </a:r>
            <a:endParaRPr lang="th-TH" sz="34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*รถเข็นกล้อง*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Camera Dolly)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เต็นท์หรือผ้ากันฝน*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สำหรับป้องกันอุปกรณ์ ####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ระบบพลังงาน*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</a:p>
          <a:p>
            <a:pPr>
              <a:buFontTx/>
              <a:buChar char="-"/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เครื่อง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ปั่นไฟ*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Generator): Honda EU70is (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เงียบและพกพาได้)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*แบตเตอรี่สำรอง*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V-Mount Battery 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2442476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211</TotalTime>
  <Words>424</Words>
  <Application>Microsoft Office PowerPoint</Application>
  <PresentationFormat>Widescreen</PresentationFormat>
  <Paragraphs>59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Century Gothic</vt:lpstr>
      <vt:lpstr>メイリオ</vt:lpstr>
      <vt:lpstr>TH SarabunPSK</vt:lpstr>
      <vt:lpstr>Wingdings 3</vt:lpstr>
      <vt:lpstr>Ion</vt:lpstr>
      <vt:lpstr>อุปกรณ์การผลิตรายการโทรทัศน์นอกสถานที่</vt:lpstr>
      <vt:lpstr>1. ระบบภาพ (Video)</vt:lpstr>
      <vt:lpstr> </vt:lpstr>
      <vt:lpstr>*ระบบบันทึกและสวิตช์ภาพ*</vt:lpstr>
      <vt:lpstr>*2. ระบบเสียง (Audio)*</vt:lpstr>
      <vt:lpstr>PowerPoint Presentation</vt:lpstr>
      <vt:lpstr>*3. ระบบแสง (Lighting)*</vt:lpstr>
      <vt:lpstr>*4. ระบบส่งสัญญาณ (Transmission)*</vt:lpstr>
      <vt:lpstr>*5. อุปกรณ์สนับสนุน (Support Gear)*</vt:lpstr>
      <vt:lpstr>*อุปกรณ์เฉพาะทางสำหรับรายการประเภทต่างๆ*</vt:lpstr>
      <vt:lpstr>*การจัดการงานนอกสถานที่*</vt:lpstr>
      <vt:lpstr>*เทคโนโลยีใหม่ที่นิยมใช้*</vt:lpstr>
      <vt:lpstr>PowerPoint Presentation</vt:lpstr>
    </vt:vector>
  </TitlesOfParts>
  <Company>SSRU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ฝึกทักษะการใช้อุปกรณ์การจัดสัมมนาออนไลน์</dc:title>
  <dc:creator>SSRU</dc:creator>
  <cp:lastModifiedBy>SSRU</cp:lastModifiedBy>
  <cp:revision>67</cp:revision>
  <dcterms:created xsi:type="dcterms:W3CDTF">2025-05-15T21:21:56Z</dcterms:created>
  <dcterms:modified xsi:type="dcterms:W3CDTF">2025-05-16T06:00:19Z</dcterms:modified>
</cp:coreProperties>
</file>