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8" r:id="rId4"/>
    <p:sldId id="263" r:id="rId5"/>
    <p:sldId id="257" r:id="rId6"/>
    <p:sldId id="266" r:id="rId7"/>
    <p:sldId id="267" r:id="rId8"/>
    <p:sldId id="274" r:id="rId9"/>
    <p:sldId id="273" r:id="rId10"/>
    <p:sldId id="268" r:id="rId11"/>
    <p:sldId id="269" r:id="rId12"/>
    <p:sldId id="270" r:id="rId13"/>
    <p:sldId id="275" r:id="rId14"/>
    <p:sldId id="278" r:id="rId15"/>
    <p:sldId id="38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9B78F-7724-4DC1-9A00-EAAC1828E183}" v="73" dt="2024-06-29T16:02:30.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92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9/5/2025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9/5/2025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9/5/2025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3054" y="581891"/>
            <a:ext cx="6644877" cy="1171540"/>
          </a:xfrm>
        </p:spPr>
        <p:txBody>
          <a:bodyPr/>
          <a:lstStyle/>
          <a:p>
            <a:r>
              <a:rPr lang="en-US" dirty="0">
                <a:solidFill>
                  <a:schemeClr val="accent3"/>
                </a:solidFill>
                <a:latin typeface="Angsana New" panose="02020603050405020304" pitchFamily="18" charset="-34"/>
                <a:cs typeface="Angsana New" panose="02020603050405020304" pitchFamily="18" charset="-34"/>
              </a:rPr>
              <a:t>Sport Management</a:t>
            </a:r>
          </a:p>
        </p:txBody>
      </p:sp>
      <p:sp>
        <p:nvSpPr>
          <p:cNvPr id="3" name="Subtitle 2"/>
          <p:cNvSpPr>
            <a:spLocks noGrp="1"/>
          </p:cNvSpPr>
          <p:nvPr>
            <p:ph type="subTitle" idx="1"/>
          </p:nvPr>
        </p:nvSpPr>
        <p:spPr>
          <a:xfrm>
            <a:off x="804988" y="2514200"/>
            <a:ext cx="9993244" cy="3518194"/>
          </a:xfrm>
        </p:spPr>
        <p:txBody>
          <a:bodyPr>
            <a:normAutofit/>
          </a:bodyPr>
          <a:lstStyle/>
          <a:p>
            <a:r>
              <a:rPr lang="en-US" dirty="0">
                <a:cs typeface="+mn-cs"/>
              </a:rPr>
              <a:t>Meaning</a:t>
            </a:r>
          </a:p>
          <a:p>
            <a:pPr>
              <a:lnSpc>
                <a:spcPct val="150000"/>
              </a:lnSpc>
            </a:pPr>
            <a:r>
              <a:rPr lang="en-US" sz="2600" cap="none" dirty="0">
                <a:solidFill>
                  <a:srgbClr val="FFFF00"/>
                </a:solidFill>
                <a:latin typeface="Arial" panose="020B0604020202020204" pitchFamily="34" charset="0"/>
                <a:cs typeface="+mn-cs"/>
              </a:rPr>
              <a:t>Sport management </a:t>
            </a:r>
            <a:r>
              <a:rPr lang="en-US" sz="2600" cap="none" dirty="0">
                <a:solidFill>
                  <a:schemeClr val="tx1">
                    <a:lumMod val="95000"/>
                  </a:schemeClr>
                </a:solidFill>
                <a:latin typeface="Arial" panose="020B0604020202020204" pitchFamily="34" charset="0"/>
                <a:cs typeface="+mn-cs"/>
              </a:rPr>
              <a:t>involves any combination of skills related to planning, organizing, directing, controlling, budgeting, leading, and evaluating within the context of an organization or department whose primary product or service is related to sport or physical activity (</a:t>
            </a:r>
            <a:r>
              <a:rPr lang="en-US" sz="2600" cap="none" dirty="0" err="1">
                <a:solidFill>
                  <a:schemeClr val="tx1">
                    <a:lumMod val="95000"/>
                  </a:schemeClr>
                </a:solidFill>
                <a:latin typeface="Arial" panose="020B0604020202020204" pitchFamily="34" charset="0"/>
                <a:cs typeface="+mn-cs"/>
              </a:rPr>
              <a:t>DeSensi</a:t>
            </a:r>
            <a:r>
              <a:rPr lang="en-US" sz="2600" cap="none" dirty="0">
                <a:solidFill>
                  <a:schemeClr val="tx1">
                    <a:lumMod val="95000"/>
                  </a:schemeClr>
                </a:solidFill>
                <a:latin typeface="Arial" panose="020B0604020202020204" pitchFamily="34" charset="0"/>
                <a:cs typeface="+mn-cs"/>
              </a:rPr>
              <a:t>, Kelley, Blanton and </a:t>
            </a:r>
            <a:r>
              <a:rPr lang="en-US" sz="2600" cap="none" dirty="0" err="1">
                <a:solidFill>
                  <a:schemeClr val="tx1">
                    <a:lumMod val="95000"/>
                  </a:schemeClr>
                </a:solidFill>
                <a:latin typeface="Arial" panose="020B0604020202020204" pitchFamily="34" charset="0"/>
                <a:cs typeface="+mn-cs"/>
              </a:rPr>
              <a:t>Beitel</a:t>
            </a:r>
            <a:r>
              <a:rPr lang="en-US" sz="2600" cap="none" dirty="0">
                <a:solidFill>
                  <a:schemeClr val="tx1">
                    <a:lumMod val="95000"/>
                  </a:schemeClr>
                </a:solidFill>
                <a:latin typeface="Arial" panose="020B0604020202020204" pitchFamily="34" charset="0"/>
                <a:cs typeface="+mn-cs"/>
              </a:rPr>
              <a:t>, 2003)</a:t>
            </a:r>
          </a:p>
        </p:txBody>
      </p:sp>
    </p:spTree>
    <p:extLst>
      <p:ext uri="{BB962C8B-B14F-4D97-AF65-F5344CB8AC3E}">
        <p14:creationId xmlns:p14="http://schemas.microsoft.com/office/powerpoint/2010/main" val="2308276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DB7A-A994-27C4-C535-B2B899389CCA}"/>
              </a:ext>
            </a:extLst>
          </p:cNvPr>
          <p:cNvSpPr>
            <a:spLocks noGrp="1"/>
          </p:cNvSpPr>
          <p:nvPr>
            <p:ph type="title"/>
          </p:nvPr>
        </p:nvSpPr>
        <p:spPr/>
        <p:txBody>
          <a:bodyPr/>
          <a:lstStyle/>
          <a:p>
            <a:r>
              <a:rPr lang="en-US" dirty="0">
                <a:solidFill>
                  <a:srgbClr val="FFC000"/>
                </a:solidFill>
                <a:latin typeface="Angsana New" panose="02020603050405020304" pitchFamily="18" charset="-34"/>
                <a:cs typeface="Angsana New" panose="02020603050405020304" pitchFamily="18" charset="-34"/>
              </a:rPr>
              <a:t>The structure of professional sports</a:t>
            </a:r>
            <a:br>
              <a:rPr lang="en-US" dirty="0">
                <a:solidFill>
                  <a:srgbClr val="FFC000"/>
                </a:solidFill>
                <a:latin typeface="Angsana New" panose="02020603050405020304" pitchFamily="18" charset="-34"/>
                <a:cs typeface="Angsana New" panose="02020603050405020304" pitchFamily="18" charset="-34"/>
              </a:rPr>
            </a:br>
            <a:r>
              <a:rPr lang="th-TH" dirty="0">
                <a:solidFill>
                  <a:schemeClr val="tx1"/>
                </a:solidFill>
                <a:latin typeface="Angsana New" panose="02020603050405020304" pitchFamily="18" charset="-34"/>
                <a:cs typeface="Angsana New" panose="02020603050405020304" pitchFamily="18" charset="-34"/>
              </a:rPr>
              <a:t>โครงสร้างของกีฬาอาชีพ</a:t>
            </a:r>
          </a:p>
        </p:txBody>
      </p:sp>
      <p:sp>
        <p:nvSpPr>
          <p:cNvPr id="3" name="Content Placeholder 2">
            <a:extLst>
              <a:ext uri="{FF2B5EF4-FFF2-40B4-BE49-F238E27FC236}">
                <a16:creationId xmlns:a16="http://schemas.microsoft.com/office/drawing/2014/main" id="{F4BF3C05-1344-F14C-C9C6-B897DAA7638B}"/>
              </a:ext>
            </a:extLst>
          </p:cNvPr>
          <p:cNvSpPr>
            <a:spLocks noGrp="1"/>
          </p:cNvSpPr>
          <p:nvPr>
            <p:ph idx="1"/>
          </p:nvPr>
        </p:nvSpPr>
        <p:spPr/>
        <p:txBody>
          <a:bodyPr/>
          <a:lstStyle/>
          <a:p>
            <a:r>
              <a:rPr lang="en-US" sz="4000" dirty="0">
                <a:solidFill>
                  <a:srgbClr val="FFFF00"/>
                </a:solidFill>
                <a:latin typeface="Angsana New" panose="02020603050405020304" pitchFamily="18" charset="-34"/>
                <a:cs typeface="Angsana New" panose="02020603050405020304" pitchFamily="18" charset="-34"/>
              </a:rPr>
              <a:t>leagues or associations that regulate competition, establish rules, and ensure fair play</a:t>
            </a:r>
            <a:r>
              <a:rPr lang="en-US" dirty="0">
                <a:solidFill>
                  <a:srgbClr val="FFFF00"/>
                </a:solidFill>
              </a:rPr>
              <a:t>. </a:t>
            </a:r>
          </a:p>
          <a:p>
            <a:r>
              <a:rPr lang="th-TH" sz="2800" dirty="0"/>
              <a:t>โครงสร้างของกีฬาอาชีพมักประกอบด้วยลีกหรือสมาคมที่มีหน้าที่กำกับดูแลการแข่งขัน กำหนดกติกา สร้างความยุติธรรมในการแข่งขัน</a:t>
            </a:r>
          </a:p>
        </p:txBody>
      </p:sp>
    </p:spTree>
    <p:extLst>
      <p:ext uri="{BB962C8B-B14F-4D97-AF65-F5344CB8AC3E}">
        <p14:creationId xmlns:p14="http://schemas.microsoft.com/office/powerpoint/2010/main" val="3775776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81D7C-ED5A-0ED0-E47B-E5D3F15B24CC}"/>
              </a:ext>
            </a:extLst>
          </p:cNvPr>
          <p:cNvSpPr>
            <a:spLocks noGrp="1"/>
          </p:cNvSpPr>
          <p:nvPr>
            <p:ph type="title"/>
          </p:nvPr>
        </p:nvSpPr>
        <p:spPr/>
        <p:txBody>
          <a:bodyPr/>
          <a:lstStyle/>
          <a:p>
            <a:r>
              <a:rPr lang="en-US" sz="5400" dirty="0">
                <a:solidFill>
                  <a:schemeClr val="accent3"/>
                </a:solidFill>
                <a:latin typeface="Angsana New" panose="02020603050405020304" pitchFamily="18" charset="-34"/>
                <a:cs typeface="Angsana New" panose="02020603050405020304" pitchFamily="18" charset="-34"/>
              </a:rPr>
              <a:t>A professional athlete</a:t>
            </a:r>
            <a:br>
              <a:rPr lang="en-US" dirty="0">
                <a:latin typeface="Angsana New" panose="02020603050405020304" pitchFamily="18" charset="-34"/>
                <a:cs typeface="Angsana New" panose="02020603050405020304" pitchFamily="18" charset="-34"/>
              </a:rPr>
            </a:br>
            <a:r>
              <a:rPr lang="th-TH" dirty="0">
                <a:latin typeface="Angsana New" panose="02020603050405020304" pitchFamily="18" charset="-34"/>
                <a:cs typeface="Angsana New" panose="02020603050405020304" pitchFamily="18" charset="-34"/>
              </a:rPr>
              <a:t>นักกีฬาอาชีพ</a:t>
            </a:r>
          </a:p>
        </p:txBody>
      </p:sp>
      <p:sp>
        <p:nvSpPr>
          <p:cNvPr id="3" name="Content Placeholder 2">
            <a:extLst>
              <a:ext uri="{FF2B5EF4-FFF2-40B4-BE49-F238E27FC236}">
                <a16:creationId xmlns:a16="http://schemas.microsoft.com/office/drawing/2014/main" id="{9F7B8736-A589-8AD4-1F5E-9F00CCA4640D}"/>
              </a:ext>
            </a:extLst>
          </p:cNvPr>
          <p:cNvSpPr>
            <a:spLocks noGrp="1"/>
          </p:cNvSpPr>
          <p:nvPr>
            <p:ph idx="1"/>
          </p:nvPr>
        </p:nvSpPr>
        <p:spPr/>
        <p:txBody>
          <a:bodyPr>
            <a:normAutofit/>
          </a:bodyPr>
          <a:lstStyle/>
          <a:p>
            <a:r>
              <a:rPr lang="en-US" sz="3600" dirty="0">
                <a:solidFill>
                  <a:srgbClr val="FFFF00"/>
                </a:solidFill>
                <a:latin typeface="Angsana New" panose="02020603050405020304" pitchFamily="18" charset="-34"/>
                <a:cs typeface="Angsana New" panose="02020603050405020304" pitchFamily="18" charset="-34"/>
              </a:rPr>
              <a:t>is an individual who competes in sports as their primary occupation and earns a living through their participation in sports activities</a:t>
            </a:r>
            <a:r>
              <a:rPr lang="en-US" sz="3600" dirty="0">
                <a:latin typeface="Angsana New" panose="02020603050405020304" pitchFamily="18" charset="-34"/>
                <a:cs typeface="Angsana New" panose="02020603050405020304" pitchFamily="18" charset="-34"/>
              </a:rPr>
              <a:t>.</a:t>
            </a:r>
          </a:p>
          <a:p>
            <a:endParaRPr lang="en-US" sz="3600" dirty="0">
              <a:latin typeface="Angsana New" panose="02020603050405020304" pitchFamily="18" charset="-34"/>
              <a:cs typeface="Angsana New" panose="02020603050405020304" pitchFamily="18" charset="-34"/>
            </a:endParaRPr>
          </a:p>
          <a:p>
            <a:r>
              <a:rPr lang="th-TH" sz="3200" dirty="0">
                <a:latin typeface="Angsana New" panose="02020603050405020304" pitchFamily="18" charset="-34"/>
                <a:cs typeface="Angsana New" panose="02020603050405020304" pitchFamily="18" charset="-34"/>
              </a:rPr>
              <a:t>นักกีฬาอาชีพ คือ บุคคลที่เข้าร่วมการแข่งขันในกีฬาต่างๆ เป็นอาชีพหลัก และได้รับรายได้จากการมีส่วนร่วมในกิจกรรมกีฬา นักกีฬาเหล่านี้มักได้รับค่าตอบแทนจากเงินเดือน เงินรางวัล ข้อตกลงสปอนเซอร์ และการเป็นพรีเซน</a:t>
            </a:r>
            <a:r>
              <a:rPr lang="th-TH" sz="3200" dirty="0" err="1">
                <a:latin typeface="Angsana New" panose="02020603050405020304" pitchFamily="18" charset="-34"/>
                <a:cs typeface="Angsana New" panose="02020603050405020304" pitchFamily="18" charset="-34"/>
              </a:rPr>
              <a:t>เต</a:t>
            </a:r>
            <a:r>
              <a:rPr lang="th-TH" sz="3200" dirty="0">
                <a:latin typeface="Angsana New" panose="02020603050405020304" pitchFamily="18" charset="-34"/>
                <a:cs typeface="Angsana New" panose="02020603050405020304" pitchFamily="18" charset="-34"/>
              </a:rPr>
              <a:t>อร์ </a:t>
            </a:r>
          </a:p>
        </p:txBody>
      </p:sp>
    </p:spTree>
    <p:extLst>
      <p:ext uri="{BB962C8B-B14F-4D97-AF65-F5344CB8AC3E}">
        <p14:creationId xmlns:p14="http://schemas.microsoft.com/office/powerpoint/2010/main" val="26161497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BB1CF-EE0F-7A63-2527-C65B74E47F49}"/>
              </a:ext>
            </a:extLst>
          </p:cNvPr>
          <p:cNvSpPr>
            <a:spLocks noGrp="1"/>
          </p:cNvSpPr>
          <p:nvPr>
            <p:ph type="title"/>
          </p:nvPr>
        </p:nvSpPr>
        <p:spPr/>
        <p:txBody>
          <a:bodyPr/>
          <a:lstStyle/>
          <a:p>
            <a:endParaRPr lang="th-TH" dirty="0"/>
          </a:p>
        </p:txBody>
      </p:sp>
      <p:sp>
        <p:nvSpPr>
          <p:cNvPr id="3" name="Content Placeholder 2">
            <a:extLst>
              <a:ext uri="{FF2B5EF4-FFF2-40B4-BE49-F238E27FC236}">
                <a16:creationId xmlns:a16="http://schemas.microsoft.com/office/drawing/2014/main" id="{460FCC0D-B9EC-6C97-1322-118C47EBB9BE}"/>
              </a:ext>
            </a:extLst>
          </p:cNvPr>
          <p:cNvSpPr>
            <a:spLocks noGrp="1"/>
          </p:cNvSpPr>
          <p:nvPr>
            <p:ph idx="1"/>
          </p:nvPr>
        </p:nvSpPr>
        <p:spPr/>
        <p:txBody>
          <a:bodyPr>
            <a:normAutofit/>
          </a:bodyPr>
          <a:lstStyle/>
          <a:p>
            <a:r>
              <a:rPr lang="en-US" sz="3200" dirty="0">
                <a:solidFill>
                  <a:srgbClr val="FFFF00"/>
                </a:solidFill>
                <a:latin typeface="Angsana New" panose="02020603050405020304" pitchFamily="18" charset="-34"/>
                <a:cs typeface="Angsana New" panose="02020603050405020304" pitchFamily="18" charset="-34"/>
              </a:rPr>
              <a:t>In addition to the professional athlete themselves, several other individuals and roles are typically involved in the career and support of a professional athlete. </a:t>
            </a:r>
          </a:p>
          <a:p>
            <a:r>
              <a:rPr lang="th-TH" sz="2800" dirty="0">
                <a:latin typeface="Angsana New" panose="02020603050405020304" pitchFamily="18" charset="-34"/>
                <a:cs typeface="Angsana New" panose="02020603050405020304" pitchFamily="18" charset="-34"/>
              </a:rPr>
              <a:t>นอกเหนือจากนักกีฬาอาชีพเอง ยังมีบุคคลและบทบาทอื่น ๆ อีกมากมายที่เกี่ยวข้องในการสนับสนุนและพัฒนาอาชีพของนักกีฬาอาชีพ ซึ่งประกอบด้วย:</a:t>
            </a:r>
          </a:p>
        </p:txBody>
      </p:sp>
    </p:spTree>
    <p:extLst>
      <p:ext uri="{BB962C8B-B14F-4D97-AF65-F5344CB8AC3E}">
        <p14:creationId xmlns:p14="http://schemas.microsoft.com/office/powerpoint/2010/main" val="3450728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3713E1A-C793-8769-B80E-D2B5FCE98316}"/>
              </a:ext>
            </a:extLst>
          </p:cNvPr>
          <p:cNvSpPr>
            <a:spLocks noGrp="1" noChangeArrowheads="1"/>
          </p:cNvSpPr>
          <p:nvPr>
            <p:ph idx="1"/>
          </p:nvPr>
        </p:nvSpPr>
        <p:spPr bwMode="auto">
          <a:xfrm>
            <a:off x="720927" y="885672"/>
            <a:ext cx="10542818"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Coaches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Trainers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and </a:t>
            </a: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Physiotherapists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a:t>
            </a: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Sports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Psychologists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Agents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and </a:t>
            </a: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Managers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Nutritionists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and </a:t>
            </a:r>
            <a:r>
              <a:rPr kumimoji="0" lang="th-TH" altLang="th-TH" sz="3600" i="0" u="none" strike="noStrike" cap="none" normalizeH="0" baseline="0" dirty="0" err="1">
                <a:ln>
                  <a:noFill/>
                </a:ln>
                <a:solidFill>
                  <a:schemeClr val="tx1"/>
                </a:solidFill>
                <a:effectLst/>
                <a:latin typeface="Angsana New" panose="02020603050405020304" pitchFamily="18" charset="-34"/>
                <a:cs typeface="Angsana New" panose="02020603050405020304" pitchFamily="18" charset="-34"/>
              </a:rPr>
              <a:t>Dietitians</a:t>
            </a:r>
            <a:r>
              <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en-US"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Medical Staff:</a:t>
            </a:r>
            <a:endPar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endParaRP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lang="en-US" altLang="th-TH" sz="3600" dirty="0">
                <a:latin typeface="Angsana New" panose="02020603050405020304" pitchFamily="18" charset="-34"/>
                <a:cs typeface="Angsana New" panose="02020603050405020304" pitchFamily="18" charset="-34"/>
              </a:rPr>
              <a:t>Fitness Coach</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en-US"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Sponsors and Endorsers:</a:t>
            </a:r>
          </a:p>
          <a:p>
            <a:pPr marL="457200" marR="0" lvl="0" indent="-457200" defTabSz="914400" rtl="0" eaLnBrk="0" fontAlgn="base" latinLnBrk="0" hangingPunct="0">
              <a:lnSpc>
                <a:spcPct val="100000"/>
              </a:lnSpc>
              <a:spcBef>
                <a:spcPct val="0"/>
              </a:spcBef>
              <a:spcAft>
                <a:spcPct val="0"/>
              </a:spcAft>
              <a:buClrTx/>
              <a:buSzTx/>
              <a:buFont typeface="+mj-lt"/>
              <a:buAutoNum type="arabicPeriod"/>
              <a:tabLst/>
            </a:pPr>
            <a:r>
              <a:rPr kumimoji="0" lang="en-US"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Media and Public Relations:</a:t>
            </a:r>
            <a:endParaRPr kumimoji="0" lang="th-TH" altLang="th-TH" sz="360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413045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5F7AD6E-1861-D775-D523-72D3BEECB7A3}"/>
              </a:ext>
            </a:extLst>
          </p:cNvPr>
          <p:cNvSpPr>
            <a:spLocks noGrp="1" noChangeArrowheads="1"/>
          </p:cNvSpPr>
          <p:nvPr>
            <p:ph idx="1"/>
          </p:nvPr>
        </p:nvSpPr>
        <p:spPr bwMode="auto">
          <a:xfrm>
            <a:off x="169218" y="312762"/>
            <a:ext cx="11853564" cy="62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โค้ช</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ให้การฝึกซ้อม วางกลยุทธ์ และแนะนำเพื่อช่วยให้นักกีฬาพัฒนาประสิทธิภาพและบรรลุเป้าหมาย</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ผู้ฝึกสอนและนักกายภาพบำบัด</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มุ่งเน้นไปที่สุขภาพทางกาย การปรับสภาพร่างกาย การป้องกันการบาดเจ็บ และการฟื้นฟูสมรรถภาพ</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นักจิตวิทยาการกีฬา</a:t>
            </a:r>
            <a:r>
              <a:rPr kumimoji="0" lang="th-TH" altLang="th-TH" sz="2400" b="0"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ช่วยให้นักกีฬารักษาสุขภาพจิต พัฒนาความเข้มแข็งทางจิตใจ และเพิ่มความมุ่งมั่นและแรงจูงใจ</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ตัวแทนและผู้จัดการ</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จัดการสัญญา การสนับสนุน การประชาสัมพันธ์ และการวางแผนทางอาชีพของนักกีฬา</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นักโภชนาการและนักกำหนดอาหาร</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ออกแบบและจัดการอาหารของนักกีฬาเพื่อให้มั่นใจว่าสุขภาพและประสิทธิภาพการเล่นดีที่สุด</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ทีมแพทย์</a:t>
            </a:r>
            <a:r>
              <a:rPr kumimoji="0" lang="th-TH" altLang="th-TH" sz="2400" b="0"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ประกอบด้วยแพทย์ประจำทีมและผู้เชี่ยวชาญด้านสุขภาพอื่น ๆ ที่ให้การดูแลรักษาทางการแพทย์</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ผู้ฝึกสอนความแข็งแรงและการปรับสภาพร่างกาย</a:t>
            </a:r>
            <a:r>
              <a:rPr kumimoji="0" lang="th-TH" altLang="th-TH" sz="2400" b="0"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พัฒนาระบบการฝึกพิเศษเพื่อเสริมสร้างความแข็งแรง ความเร็ว</a:t>
            </a:r>
          </a:p>
          <a:p>
            <a:pPr marL="400050" lvl="1" indent="0" defTabSz="914400" eaLnBrk="0" fontAlgn="base" hangingPunct="0">
              <a:lnSpc>
                <a:spcPct val="150000"/>
              </a:lnSpc>
              <a:spcBef>
                <a:spcPct val="0"/>
              </a:spcBef>
              <a:spcAft>
                <a:spcPct val="0"/>
              </a:spcAft>
              <a:buClrTx/>
              <a:buSzTx/>
              <a:buNone/>
            </a:pPr>
            <a:r>
              <a:rPr kumimoji="0" lang="th-TH" altLang="th-TH" sz="22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และความทนทานของนักกีฬา</a:t>
            </a:r>
          </a:p>
          <a:p>
            <a:pPr marL="514350" marR="0" lvl="0" indent="-514350" algn="l" defTabSz="914400" rtl="0" eaLnBrk="0" fontAlgn="base" latinLnBrk="0" hangingPunct="0">
              <a:lnSpc>
                <a:spcPct val="150000"/>
              </a:lnSpc>
              <a:spcBef>
                <a:spcPct val="0"/>
              </a:spcBef>
              <a:spcAft>
                <a:spcPct val="0"/>
              </a:spcAft>
              <a:buClrTx/>
              <a:buSzTx/>
              <a:buFont typeface="+mj-lt"/>
              <a:buAutoNum type="arabicPeriod"/>
              <a:tabLst/>
            </a:pP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ผู้สนับสนุนและผู้สนับสนุนการโฆษณา</a:t>
            </a:r>
            <a:r>
              <a:rPr kumimoji="0" lang="th-TH" altLang="th-TH" sz="2400" b="0"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ให้การสนับสนุนทางการเงินและผลิตภัณฑ์ต่าง ๆ</a:t>
            </a:r>
          </a:p>
          <a:p>
            <a:pPr marL="0" marR="0" lvl="0" indent="0" algn="l" defTabSz="914400" rtl="0" eaLnBrk="0" fontAlgn="base" latinLnBrk="0" hangingPunct="0">
              <a:lnSpc>
                <a:spcPct val="150000"/>
              </a:lnSpc>
              <a:spcBef>
                <a:spcPct val="0"/>
              </a:spcBef>
              <a:spcAft>
                <a:spcPct val="0"/>
              </a:spcAft>
              <a:buClrTx/>
              <a:buSzTx/>
              <a:buNone/>
              <a:tabLst/>
            </a:pPr>
            <a:r>
              <a:rPr lang="th-TH" altLang="th-TH" sz="2800" dirty="0">
                <a:latin typeface="Angsana New" panose="02020603050405020304" pitchFamily="18" charset="-34"/>
                <a:cs typeface="Angsana New" panose="02020603050405020304" pitchFamily="18" charset="-34"/>
              </a:rPr>
              <a:t>	</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แลกเปลี่ยนกับการโปรโมทและการเป็นตัวแทนแบรนด์ของนักกีฬา</a:t>
            </a:r>
          </a:p>
          <a:p>
            <a:pPr marL="0" marR="0" lvl="0" indent="0" algn="l" defTabSz="914400" rtl="0" eaLnBrk="0" fontAlgn="base" latinLnBrk="0" hangingPunct="0">
              <a:lnSpc>
                <a:spcPct val="150000"/>
              </a:lnSpc>
              <a:spcBef>
                <a:spcPct val="0"/>
              </a:spcBef>
              <a:spcAft>
                <a:spcPct val="0"/>
              </a:spcAft>
              <a:buClrTx/>
              <a:buSzTx/>
              <a:buNone/>
              <a:tabLst/>
            </a:pPr>
            <a:r>
              <a:rPr kumimoji="0" lang="en-US"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9.</a:t>
            </a:r>
            <a:r>
              <a:rPr lang="th-TH" altLang="th-TH" sz="2400" b="1" dirty="0">
                <a:solidFill>
                  <a:srgbClr val="FFFF00"/>
                </a:solidFill>
                <a:latin typeface="Angsana New" panose="02020603050405020304" pitchFamily="18" charset="-34"/>
                <a:cs typeface="Angsana New" panose="02020603050405020304" pitchFamily="18" charset="-34"/>
              </a:rPr>
              <a:t>       </a:t>
            </a:r>
            <a:r>
              <a:rPr kumimoji="0" lang="th-TH" altLang="th-TH" sz="2400" b="1" i="0" u="none" strike="noStrike" cap="none" normalizeH="0" baseline="0" dirty="0">
                <a:ln>
                  <a:noFill/>
                </a:ln>
                <a:solidFill>
                  <a:srgbClr val="FFFF00"/>
                </a:solidFill>
                <a:effectLst/>
                <a:latin typeface="Angsana New" panose="02020603050405020304" pitchFamily="18" charset="-34"/>
                <a:cs typeface="Angsana New" panose="02020603050405020304" pitchFamily="18" charset="-34"/>
              </a:rPr>
              <a:t>สื่อและประชาสัมพันธ์</a:t>
            </a:r>
            <a:r>
              <a:rPr kumimoji="0" lang="th-TH" altLang="th-TH" sz="2400" b="0" i="0" u="none" strike="noStrike" cap="none" normalizeH="0" baseline="0" dirty="0">
                <a:ln>
                  <a:noFill/>
                </a:ln>
                <a:solidFill>
                  <a:schemeClr val="tx1"/>
                </a:solidFill>
                <a:effectLst/>
                <a:latin typeface="Angsana New" panose="02020603050405020304" pitchFamily="18" charset="-34"/>
                <a:cs typeface="Angsana New" panose="02020603050405020304" pitchFamily="18" charset="-34"/>
              </a:rPr>
              <a:t>: จัดการภาพลักษณ์สาธารณะของนักกีฬาและจัดการการสื่อสารกับสื่อ </a:t>
            </a:r>
          </a:p>
        </p:txBody>
      </p:sp>
    </p:spTree>
    <p:extLst>
      <p:ext uri="{BB962C8B-B14F-4D97-AF65-F5344CB8AC3E}">
        <p14:creationId xmlns:p14="http://schemas.microsoft.com/office/powerpoint/2010/main" val="2520507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7EB6-F723-FBE5-C044-EA22D98392E3}"/>
              </a:ext>
            </a:extLst>
          </p:cNvPr>
          <p:cNvSpPr>
            <a:spLocks noGrp="1"/>
          </p:cNvSpPr>
          <p:nvPr>
            <p:ph type="title"/>
          </p:nvPr>
        </p:nvSpPr>
        <p:spPr/>
        <p:txBody>
          <a:bodyPr/>
          <a:lstStyle/>
          <a:p>
            <a:endParaRPr lang="th-TH"/>
          </a:p>
        </p:txBody>
      </p:sp>
      <p:sp>
        <p:nvSpPr>
          <p:cNvPr id="3" name="Content Placeholder 2">
            <a:extLst>
              <a:ext uri="{FF2B5EF4-FFF2-40B4-BE49-F238E27FC236}">
                <a16:creationId xmlns:a16="http://schemas.microsoft.com/office/drawing/2014/main" id="{414930B7-5861-E65D-7656-4090AA65485A}"/>
              </a:ext>
            </a:extLst>
          </p:cNvPr>
          <p:cNvSpPr>
            <a:spLocks noGrp="1"/>
          </p:cNvSpPr>
          <p:nvPr>
            <p:ph idx="1"/>
          </p:nvPr>
        </p:nvSpPr>
        <p:spPr/>
        <p:txBody>
          <a:bodyPr/>
          <a:lstStyle/>
          <a:p>
            <a:endParaRPr lang="th-TH"/>
          </a:p>
        </p:txBody>
      </p:sp>
    </p:spTree>
    <p:extLst>
      <p:ext uri="{BB962C8B-B14F-4D97-AF65-F5344CB8AC3E}">
        <p14:creationId xmlns:p14="http://schemas.microsoft.com/office/powerpoint/2010/main" val="3439703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FE7B-BAE0-8F62-DFA5-FAA47E22C872}"/>
              </a:ext>
            </a:extLst>
          </p:cNvPr>
          <p:cNvSpPr>
            <a:spLocks noGrp="1"/>
          </p:cNvSpPr>
          <p:nvPr>
            <p:ph type="title"/>
          </p:nvPr>
        </p:nvSpPr>
        <p:spPr>
          <a:xfrm>
            <a:off x="645130" y="377904"/>
            <a:ext cx="9404723" cy="1400530"/>
          </a:xfrm>
        </p:spPr>
        <p:txBody>
          <a:bodyPr/>
          <a:lstStyle/>
          <a:p>
            <a:r>
              <a:rPr lang="th-TH" dirty="0">
                <a:solidFill>
                  <a:schemeClr val="accent3"/>
                </a:solidFill>
              </a:rPr>
              <a:t>ความหมาย </a:t>
            </a:r>
          </a:p>
        </p:txBody>
      </p:sp>
      <p:sp>
        <p:nvSpPr>
          <p:cNvPr id="3" name="Content Placeholder 2">
            <a:extLst>
              <a:ext uri="{FF2B5EF4-FFF2-40B4-BE49-F238E27FC236}">
                <a16:creationId xmlns:a16="http://schemas.microsoft.com/office/drawing/2014/main" id="{D0503358-E9F3-DA33-A87D-8B115F250E36}"/>
              </a:ext>
            </a:extLst>
          </p:cNvPr>
          <p:cNvSpPr>
            <a:spLocks noGrp="1"/>
          </p:cNvSpPr>
          <p:nvPr>
            <p:ph idx="1"/>
          </p:nvPr>
        </p:nvSpPr>
        <p:spPr/>
        <p:txBody>
          <a:bodyPr>
            <a:normAutofit/>
          </a:bodyPr>
          <a:lstStyle/>
          <a:p>
            <a:r>
              <a:rPr lang="th-TH" sz="3600" dirty="0"/>
              <a:t>การจัดการกีฬาเกี่ยวข้องกับการผสมผสานทักษะต่าง ๆ ที่เกี่ยวข้องกับการวางแผน การจัดการ การสั่งการควบคุม การจัดทำงบประมาณ การเป็นผู้นำ และการประเมินผล ภายในบริบทขององค์กรหรือแผนกที่ผลิตภัณฑ์หลักหรือบริการหลักเกี่ยวที่ข้องกับกีฬา หรือกิจกรรมการออกกำลังกาย</a:t>
            </a:r>
          </a:p>
          <a:p>
            <a:pPr marL="0" indent="0">
              <a:buNone/>
            </a:pPr>
            <a:r>
              <a:rPr lang="en-US" sz="2400" dirty="0"/>
              <a:t>	(</a:t>
            </a:r>
            <a:r>
              <a:rPr lang="en-US" sz="2400" dirty="0" err="1"/>
              <a:t>DeSensi</a:t>
            </a:r>
            <a:r>
              <a:rPr lang="en-US" sz="2400" dirty="0"/>
              <a:t>, Kelley, Blanton </a:t>
            </a:r>
            <a:r>
              <a:rPr lang="th-TH" sz="2400" dirty="0"/>
              <a:t>และ </a:t>
            </a:r>
            <a:r>
              <a:rPr lang="en-US" sz="2400" dirty="0" err="1"/>
              <a:t>Beitel</a:t>
            </a:r>
            <a:r>
              <a:rPr lang="en-US" sz="2400" dirty="0"/>
              <a:t>, 2003)</a:t>
            </a:r>
            <a:endParaRPr lang="th-TH" sz="2400" dirty="0"/>
          </a:p>
        </p:txBody>
      </p:sp>
    </p:spTree>
    <p:extLst>
      <p:ext uri="{BB962C8B-B14F-4D97-AF65-F5344CB8AC3E}">
        <p14:creationId xmlns:p14="http://schemas.microsoft.com/office/powerpoint/2010/main" val="3640623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700" y="2454238"/>
            <a:ext cx="9404723" cy="1400530"/>
          </a:xfrm>
        </p:spPr>
        <p:txBody>
          <a:bodyPr/>
          <a:lstStyle/>
          <a:p>
            <a:pPr algn="ctr"/>
            <a:r>
              <a:rPr lang="en-US" sz="7200" b="1" dirty="0">
                <a:latin typeface="Angsana New" panose="02020603050405020304" pitchFamily="18" charset="-34"/>
                <a:cs typeface="Angsana New" panose="02020603050405020304" pitchFamily="18" charset="-34"/>
              </a:rPr>
              <a:t>Who are involved in sport industry</a:t>
            </a:r>
            <a:r>
              <a:rPr lang="th-TH" b="1" dirty="0">
                <a:solidFill>
                  <a:srgbClr val="FFFF00"/>
                </a:solidFill>
              </a:rPr>
              <a:t>ใครที่มีส่วนเกี่ยวข้องในอุตสาหกรรมกีฬา</a:t>
            </a:r>
            <a:endParaRPr lang="en-US" b="1" dirty="0">
              <a:solidFill>
                <a:srgbClr val="FFFF00"/>
              </a:solidFill>
            </a:endParaRPr>
          </a:p>
        </p:txBody>
      </p:sp>
    </p:spTree>
    <p:extLst>
      <p:ext uri="{BB962C8B-B14F-4D97-AF65-F5344CB8AC3E}">
        <p14:creationId xmlns:p14="http://schemas.microsoft.com/office/powerpoint/2010/main" val="1169385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Angsana New" panose="02020603050405020304" pitchFamily="18" charset="-34"/>
              </a:rPr>
              <a:t>Sports Industry</a:t>
            </a:r>
          </a:p>
        </p:txBody>
      </p:sp>
      <p:pic>
        <p:nvPicPr>
          <p:cNvPr id="6" name="Content Placeholder 5">
            <a:extLst>
              <a:ext uri="{FF2B5EF4-FFF2-40B4-BE49-F238E27FC236}">
                <a16:creationId xmlns:a16="http://schemas.microsoft.com/office/drawing/2014/main" id="{6285371D-B19C-3CA6-13F3-118D323559A3}"/>
              </a:ext>
            </a:extLst>
          </p:cNvPr>
          <p:cNvPicPr>
            <a:picLocks noGrp="1" noChangeAspect="1"/>
          </p:cNvPicPr>
          <p:nvPr>
            <p:ph idx="1"/>
          </p:nvPr>
        </p:nvPicPr>
        <p:blipFill>
          <a:blip r:embed="rId2"/>
          <a:stretch>
            <a:fillRect/>
          </a:stretch>
        </p:blipFill>
        <p:spPr>
          <a:xfrm>
            <a:off x="2829631" y="1392285"/>
            <a:ext cx="6167442" cy="5012997"/>
          </a:xfrm>
          <a:prstGeom prst="rect">
            <a:avLst/>
          </a:prstGeom>
        </p:spPr>
      </p:pic>
    </p:spTree>
    <p:extLst>
      <p:ext uri="{BB962C8B-B14F-4D97-AF65-F5344CB8AC3E}">
        <p14:creationId xmlns:p14="http://schemas.microsoft.com/office/powerpoint/2010/main" val="23555480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latin typeface="Angsana New" panose="02020603050405020304" pitchFamily="18" charset="-34"/>
                <a:cs typeface="Angsana New" panose="02020603050405020304" pitchFamily="18" charset="-34"/>
              </a:rPr>
              <a:t>1.Professional sport </a:t>
            </a:r>
            <a:br>
              <a:rPr lang="en-US" dirty="0">
                <a:latin typeface="Angsana New" panose="02020603050405020304" pitchFamily="18" charset="-34"/>
                <a:cs typeface="Angsana New" panose="02020603050405020304" pitchFamily="18" charset="-34"/>
              </a:rPr>
            </a:b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กีฬาอาชีพ</a:t>
            </a:r>
            <a:endParaRPr lang="en-US" dirty="0">
              <a:latin typeface="Angsana New" panose="02020603050405020304" pitchFamily="18" charset="-34"/>
              <a:cs typeface="Angsana New" panose="02020603050405020304" pitchFamily="18" charset="-34"/>
            </a:endParaRPr>
          </a:p>
        </p:txBody>
      </p:sp>
      <p:sp>
        <p:nvSpPr>
          <p:cNvPr id="3" name="Content Placeholder 2"/>
          <p:cNvSpPr>
            <a:spLocks noGrp="1"/>
          </p:cNvSpPr>
          <p:nvPr>
            <p:ph idx="1"/>
          </p:nvPr>
        </p:nvSpPr>
        <p:spPr/>
        <p:txBody>
          <a:bodyPr>
            <a:normAutofit/>
          </a:bodyPr>
          <a:lstStyle/>
          <a:p>
            <a:pPr lvl="1"/>
            <a:r>
              <a:rPr lang="en-US" sz="2800" dirty="0">
                <a:solidFill>
                  <a:srgbClr val="FFFF00"/>
                </a:solidFill>
                <a:latin typeface="Aptos" panose="020B0004020202020204" pitchFamily="34" charset="0"/>
                <a:cs typeface="+mn-cs"/>
              </a:rPr>
              <a:t>Professional sports </a:t>
            </a:r>
            <a:r>
              <a:rPr lang="en-US" sz="2800" dirty="0">
                <a:latin typeface="Aptos" panose="020B0004020202020204" pitchFamily="34" charset="0"/>
                <a:cs typeface="+mn-cs"/>
              </a:rPr>
              <a:t>refer to sporting activities in which athletes receive compensation for their performance.</a:t>
            </a:r>
          </a:p>
          <a:p>
            <a:pPr lvl="1"/>
            <a:r>
              <a:rPr lang="th-TH" sz="2800" dirty="0">
                <a:solidFill>
                  <a:srgbClr val="FFFF00"/>
                </a:solidFill>
                <a:latin typeface="Aptos" panose="020B0004020202020204" pitchFamily="34" charset="0"/>
                <a:cs typeface="+mn-cs"/>
              </a:rPr>
              <a:t>กีฬาอาชีพ </a:t>
            </a:r>
            <a:r>
              <a:rPr lang="th-TH" sz="2800" dirty="0">
                <a:latin typeface="Aptos" panose="020B0004020202020204" pitchFamily="34" charset="0"/>
                <a:cs typeface="+mn-cs"/>
              </a:rPr>
              <a:t>หมายถึง กิจกรรมกีฬาที่นักกีฬาจะได้รับค่าตอบแทนสำหรับการทำงานของตนเอง </a:t>
            </a:r>
            <a:endParaRPr lang="en-US" sz="2800" dirty="0">
              <a:latin typeface="Aptos" panose="020B0004020202020204" pitchFamily="34" charset="0"/>
              <a:cs typeface="+mn-cs"/>
            </a:endParaRPr>
          </a:p>
        </p:txBody>
      </p:sp>
    </p:spTree>
    <p:extLst>
      <p:ext uri="{BB962C8B-B14F-4D97-AF65-F5344CB8AC3E}">
        <p14:creationId xmlns:p14="http://schemas.microsoft.com/office/powerpoint/2010/main" val="23436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8ADC1-7AF9-2376-3235-7AF2FCC45A89}"/>
              </a:ext>
            </a:extLst>
          </p:cNvPr>
          <p:cNvSpPr>
            <a:spLocks noGrp="1"/>
          </p:cNvSpPr>
          <p:nvPr>
            <p:ph type="title"/>
          </p:nvPr>
        </p:nvSpPr>
        <p:spPr/>
        <p:txBody>
          <a:bodyPr/>
          <a:lstStyle/>
          <a:p>
            <a:endParaRPr lang="th-TH" dirty="0"/>
          </a:p>
        </p:txBody>
      </p:sp>
      <p:sp>
        <p:nvSpPr>
          <p:cNvPr id="3" name="Content Placeholder 2">
            <a:extLst>
              <a:ext uri="{FF2B5EF4-FFF2-40B4-BE49-F238E27FC236}">
                <a16:creationId xmlns:a16="http://schemas.microsoft.com/office/drawing/2014/main" id="{98E8A8D6-12E2-23B6-BE07-C7ECE3C1849E}"/>
              </a:ext>
            </a:extLst>
          </p:cNvPr>
          <p:cNvSpPr>
            <a:spLocks noGrp="1"/>
          </p:cNvSpPr>
          <p:nvPr>
            <p:ph idx="1"/>
          </p:nvPr>
        </p:nvSpPr>
        <p:spPr/>
        <p:txBody>
          <a:bodyPr/>
          <a:lstStyle/>
          <a:p>
            <a:r>
              <a:rPr lang="th-TH" dirty="0"/>
              <a:t> </a:t>
            </a:r>
            <a:r>
              <a:rPr lang="en-US" dirty="0"/>
              <a:t>Professional sports organizations operate as businesses</a:t>
            </a:r>
            <a:endParaRPr lang="th-TH" dirty="0"/>
          </a:p>
          <a:p>
            <a:r>
              <a:rPr lang="th-TH" sz="3200" dirty="0"/>
              <a:t>องค์กรกีฬาอาชีพดำเนินการเป็นธุรกิจ</a:t>
            </a:r>
          </a:p>
          <a:p>
            <a:endParaRPr lang="th-TH" sz="3200" dirty="0"/>
          </a:p>
          <a:p>
            <a:pPr marL="0" indent="0">
              <a:buNone/>
            </a:pPr>
            <a:r>
              <a:rPr lang="th-TH" sz="3200" dirty="0"/>
              <a:t> 						</a:t>
            </a:r>
            <a:r>
              <a:rPr lang="th-TH" sz="6600" dirty="0">
                <a:solidFill>
                  <a:srgbClr val="FF0000"/>
                </a:solidFill>
                <a:highlight>
                  <a:srgbClr val="FFFF00"/>
                </a:highlight>
                <a:latin typeface="Angsana New" panose="02020603050405020304" pitchFamily="18" charset="-34"/>
                <a:cs typeface="Angsana New" panose="02020603050405020304" pitchFamily="18" charset="-34"/>
              </a:rPr>
              <a:t>	</a:t>
            </a:r>
            <a:r>
              <a:rPr lang="th-TH" sz="5400" dirty="0">
                <a:solidFill>
                  <a:srgbClr val="FF0000"/>
                </a:solidFill>
                <a:highlight>
                  <a:srgbClr val="FFFF00"/>
                </a:highlight>
                <a:latin typeface="Angsana New" panose="02020603050405020304" pitchFamily="18" charset="-34"/>
                <a:cs typeface="Angsana New" panose="02020603050405020304" pitchFamily="18" charset="-34"/>
              </a:rPr>
              <a:t>โดยมีรายได้จากอะไร</a:t>
            </a:r>
            <a:r>
              <a:rPr lang="en-US" sz="5400" dirty="0">
                <a:solidFill>
                  <a:srgbClr val="FF0000"/>
                </a:solidFill>
                <a:highlight>
                  <a:srgbClr val="FFFF00"/>
                </a:highlight>
                <a:latin typeface="Angsana New" panose="02020603050405020304" pitchFamily="18" charset="-34"/>
                <a:cs typeface="Angsana New" panose="02020603050405020304" pitchFamily="18" charset="-34"/>
              </a:rPr>
              <a:t>?</a:t>
            </a:r>
            <a:endParaRPr lang="th-TH" sz="2600" dirty="0">
              <a:solidFill>
                <a:srgbClr val="FF0000"/>
              </a:solidFill>
              <a:highlight>
                <a:srgbClr val="FFFF00"/>
              </a:highlight>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6609629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46E9-337B-7157-7809-41F59D89DE4C}"/>
              </a:ext>
            </a:extLst>
          </p:cNvPr>
          <p:cNvSpPr>
            <a:spLocks noGrp="1"/>
          </p:cNvSpPr>
          <p:nvPr>
            <p:ph type="title"/>
          </p:nvPr>
        </p:nvSpPr>
        <p:spPr/>
        <p:txBody>
          <a:bodyPr/>
          <a:lstStyle/>
          <a:p>
            <a:r>
              <a:rPr lang="en-US" dirty="0">
                <a:solidFill>
                  <a:srgbClr val="FFC000"/>
                </a:solidFill>
                <a:latin typeface="Angsana New" panose="02020603050405020304" pitchFamily="18" charset="-34"/>
                <a:cs typeface="Angsana New" panose="02020603050405020304" pitchFamily="18" charset="-34"/>
              </a:rPr>
              <a:t>Revenue</a:t>
            </a:r>
            <a:br>
              <a:rPr lang="th-TH" dirty="0"/>
            </a:br>
            <a:r>
              <a:rPr lang="th-TH" dirty="0">
                <a:solidFill>
                  <a:schemeClr val="tx1"/>
                </a:solidFill>
              </a:rPr>
              <a:t>รายได้จากการประกอบธุรกิจกีฬา</a:t>
            </a:r>
          </a:p>
        </p:txBody>
      </p:sp>
      <p:sp>
        <p:nvSpPr>
          <p:cNvPr id="3" name="Content Placeholder 2">
            <a:extLst>
              <a:ext uri="{FF2B5EF4-FFF2-40B4-BE49-F238E27FC236}">
                <a16:creationId xmlns:a16="http://schemas.microsoft.com/office/drawing/2014/main" id="{D6B4AC9A-EF6E-653D-F636-4366D2C73850}"/>
              </a:ext>
            </a:extLst>
          </p:cNvPr>
          <p:cNvSpPr>
            <a:spLocks noGrp="1"/>
          </p:cNvSpPr>
          <p:nvPr>
            <p:ph idx="1"/>
          </p:nvPr>
        </p:nvSpPr>
        <p:spPr/>
        <p:txBody>
          <a:bodyPr/>
          <a:lstStyle/>
          <a:p>
            <a:endParaRPr lang="en-US" sz="3600" dirty="0"/>
          </a:p>
          <a:p>
            <a:r>
              <a:rPr lang="en-US" sz="3600" dirty="0"/>
              <a:t>Ticket sale  </a:t>
            </a:r>
            <a:r>
              <a:rPr lang="th-TH" sz="3600" dirty="0"/>
              <a:t>การขายตั๋ว </a:t>
            </a:r>
            <a:endParaRPr lang="en-US" sz="3600" dirty="0"/>
          </a:p>
          <a:p>
            <a:r>
              <a:rPr lang="en-US" sz="3600" dirty="0"/>
              <a:t>Merchandise  </a:t>
            </a:r>
            <a:r>
              <a:rPr lang="th-TH" sz="3600" dirty="0"/>
              <a:t>การจำหน่ายสินค้า </a:t>
            </a:r>
            <a:endParaRPr lang="en-US" sz="3600" dirty="0"/>
          </a:p>
          <a:p>
            <a:r>
              <a:rPr lang="en-US" sz="3600" dirty="0"/>
              <a:t>Broadcasting rights </a:t>
            </a:r>
            <a:r>
              <a:rPr lang="th-TH" sz="3600" dirty="0"/>
              <a:t>สิทธิการถ่ายทอดสด </a:t>
            </a:r>
            <a:endParaRPr lang="en-US" sz="3600" dirty="0"/>
          </a:p>
          <a:p>
            <a:r>
              <a:rPr lang="en-US" sz="3600" dirty="0"/>
              <a:t>and sponsorships. </a:t>
            </a:r>
            <a:r>
              <a:rPr lang="th-TH" sz="3600" dirty="0"/>
              <a:t>และการสนับสนุน</a:t>
            </a:r>
          </a:p>
          <a:p>
            <a:pPr marL="0" indent="0">
              <a:buNone/>
            </a:pPr>
            <a:endParaRPr lang="en-US" dirty="0"/>
          </a:p>
        </p:txBody>
      </p:sp>
    </p:spTree>
    <p:extLst>
      <p:ext uri="{BB962C8B-B14F-4D97-AF65-F5344CB8AC3E}">
        <p14:creationId xmlns:p14="http://schemas.microsoft.com/office/powerpoint/2010/main" val="4229324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9C78-A767-1D54-F639-2330BCEE7823}"/>
              </a:ext>
            </a:extLst>
          </p:cNvPr>
          <p:cNvSpPr>
            <a:spLocks noGrp="1"/>
          </p:cNvSpPr>
          <p:nvPr>
            <p:ph type="title"/>
          </p:nvPr>
        </p:nvSpPr>
        <p:spPr>
          <a:xfrm>
            <a:off x="1743391" y="2855095"/>
            <a:ext cx="9404723" cy="1400530"/>
          </a:xfrm>
        </p:spPr>
        <p:txBody>
          <a:bodyPr/>
          <a:lstStyle/>
          <a:p>
            <a:r>
              <a:rPr lang="en-US" dirty="0">
                <a:solidFill>
                  <a:srgbClr val="FFFF00"/>
                </a:solidFill>
                <a:latin typeface="Angsana New" panose="02020603050405020304" pitchFamily="18" charset="-34"/>
                <a:cs typeface="Angsana New" panose="02020603050405020304" pitchFamily="18" charset="-34"/>
              </a:rPr>
              <a:t>Which Professional Sports Leagues Make the Most Money?</a:t>
            </a:r>
            <a:endParaRPr lang="th-TH" dirty="0">
              <a:solidFill>
                <a:srgbClr val="FFFF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40925313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B9C78-A767-1D54-F639-2330BCEE7823}"/>
              </a:ext>
            </a:extLst>
          </p:cNvPr>
          <p:cNvSpPr>
            <a:spLocks noGrp="1"/>
          </p:cNvSpPr>
          <p:nvPr>
            <p:ph type="title"/>
          </p:nvPr>
        </p:nvSpPr>
        <p:spPr>
          <a:xfrm>
            <a:off x="671049" y="427779"/>
            <a:ext cx="9404723" cy="1400530"/>
          </a:xfrm>
        </p:spPr>
        <p:txBody>
          <a:bodyPr/>
          <a:lstStyle/>
          <a:p>
            <a:r>
              <a:rPr lang="en-US" dirty="0">
                <a:solidFill>
                  <a:schemeClr val="accent3"/>
                </a:solidFill>
                <a:latin typeface="Angsana New" panose="02020603050405020304" pitchFamily="18" charset="-34"/>
                <a:cs typeface="Angsana New" panose="02020603050405020304" pitchFamily="18" charset="-34"/>
              </a:rPr>
              <a:t>Which Professional Sports Leagues Make the Most Money?</a:t>
            </a:r>
            <a:endParaRPr lang="th-TH" dirty="0">
              <a:solidFill>
                <a:schemeClr val="accent3"/>
              </a:solidFill>
              <a:latin typeface="Angsana New" panose="02020603050405020304" pitchFamily="18" charset="-34"/>
              <a:cs typeface="Angsana New" panose="02020603050405020304" pitchFamily="18" charset="-34"/>
            </a:endParaRPr>
          </a:p>
        </p:txBody>
      </p:sp>
      <p:pic>
        <p:nvPicPr>
          <p:cNvPr id="4" name="Content Placeholder 3">
            <a:extLst>
              <a:ext uri="{FF2B5EF4-FFF2-40B4-BE49-F238E27FC236}">
                <a16:creationId xmlns:a16="http://schemas.microsoft.com/office/drawing/2014/main" id="{7810CF3F-A6C3-3B11-5A49-3220E411BE33}"/>
              </a:ext>
            </a:extLst>
          </p:cNvPr>
          <p:cNvPicPr>
            <a:picLocks noGrp="1" noChangeAspect="1"/>
          </p:cNvPicPr>
          <p:nvPr>
            <p:ph idx="1"/>
          </p:nvPr>
        </p:nvPicPr>
        <p:blipFill>
          <a:blip r:embed="rId2"/>
          <a:stretch>
            <a:fillRect/>
          </a:stretch>
        </p:blipFill>
        <p:spPr>
          <a:xfrm>
            <a:off x="1817632" y="1529541"/>
            <a:ext cx="8072888" cy="5015282"/>
          </a:xfrm>
          <a:prstGeom prst="rect">
            <a:avLst/>
          </a:prstGeom>
        </p:spPr>
      </p:pic>
    </p:spTree>
    <p:extLst>
      <p:ext uri="{BB962C8B-B14F-4D97-AF65-F5344CB8AC3E}">
        <p14:creationId xmlns:p14="http://schemas.microsoft.com/office/powerpoint/2010/main" val="317618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6410</TotalTime>
  <Words>649</Words>
  <Application>Microsoft Office PowerPoint</Application>
  <PresentationFormat>แบบจอกว้าง</PresentationFormat>
  <Paragraphs>52</Paragraphs>
  <Slides>15</Slides>
  <Notes>0</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15</vt:i4>
      </vt:variant>
    </vt:vector>
  </HeadingPairs>
  <TitlesOfParts>
    <vt:vector size="21" baseType="lpstr">
      <vt:lpstr>Angsana New</vt:lpstr>
      <vt:lpstr>Aptos</vt:lpstr>
      <vt:lpstr>Arial</vt:lpstr>
      <vt:lpstr>Century Gothic</vt:lpstr>
      <vt:lpstr>Wingdings 3</vt:lpstr>
      <vt:lpstr>Ion</vt:lpstr>
      <vt:lpstr>Sport Management</vt:lpstr>
      <vt:lpstr>ความหมาย </vt:lpstr>
      <vt:lpstr>Who are involved in sport industryใครที่มีส่วนเกี่ยวข้องในอุตสาหกรรมกีฬา</vt:lpstr>
      <vt:lpstr>Sports Industry</vt:lpstr>
      <vt:lpstr>1.Professional sport  1.กีฬาอาชีพ</vt:lpstr>
      <vt:lpstr>งานนำเสนอ PowerPoint</vt:lpstr>
      <vt:lpstr>Revenue รายได้จากการประกอบธุรกิจกีฬา</vt:lpstr>
      <vt:lpstr>Which Professional Sports Leagues Make the Most Money?</vt:lpstr>
      <vt:lpstr>Which Professional Sports Leagues Make the Most Money?</vt:lpstr>
      <vt:lpstr>The structure of professional sports โครงสร้างของกีฬาอาชีพ</vt:lpstr>
      <vt:lpstr>A professional athlete นักกีฬาอาชีพ</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Management</dc:title>
  <dc:creator>Parinya Kwanmuang</dc:creator>
  <cp:lastModifiedBy>Admin</cp:lastModifiedBy>
  <cp:revision>27</cp:revision>
  <dcterms:created xsi:type="dcterms:W3CDTF">2020-07-23T13:29:14Z</dcterms:created>
  <dcterms:modified xsi:type="dcterms:W3CDTF">2025-09-05T08:14:07Z</dcterms:modified>
</cp:coreProperties>
</file>