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2" r:id="rId8"/>
    <p:sldId id="263" r:id="rId9"/>
    <p:sldId id="282" r:id="rId10"/>
    <p:sldId id="285" r:id="rId11"/>
    <p:sldId id="265" r:id="rId12"/>
    <p:sldId id="266" r:id="rId13"/>
    <p:sldId id="267" r:id="rId14"/>
    <p:sldId id="268" r:id="rId15"/>
    <p:sldId id="269" r:id="rId16"/>
    <p:sldId id="270" r:id="rId17"/>
    <p:sldId id="271" r:id="rId18"/>
    <p:sldId id="272" r:id="rId19"/>
    <p:sldId id="273" r:id="rId20"/>
    <p:sldId id="274" r:id="rId21"/>
    <p:sldId id="284" r:id="rId22"/>
    <p:sldId id="275" r:id="rId23"/>
    <p:sldId id="276" r:id="rId24"/>
    <p:sldId id="277" r:id="rId25"/>
    <p:sldId id="278" r:id="rId26"/>
    <p:sldId id="279" r:id="rId27"/>
    <p:sldId id="280" r:id="rId28"/>
    <p:sldId id="281" r:id="rId29"/>
    <p:sldId id="286" r:id="rId30"/>
    <p:sldId id="28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9FC591E9-EE77-4B6E-9D46-6C87FBEBE6C5}" type="datetimeFigureOut">
              <a:rPr lang="en-US" smtClean="0"/>
              <a:t>1/13/2020</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9307943B-C240-41CB-B10E-834C1772EA7D}"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C591E9-EE77-4B6E-9D46-6C87FBEBE6C5}"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07943B-C240-41CB-B10E-834C1772EA7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C591E9-EE77-4B6E-9D46-6C87FBEBE6C5}"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9307943B-C240-41CB-B10E-834C1772EA7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C591E9-EE77-4B6E-9D46-6C87FBEBE6C5}"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07943B-C240-41CB-B10E-834C1772EA7D}"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9FC591E9-EE77-4B6E-9D46-6C87FBEBE6C5}" type="datetimeFigureOut">
              <a:rPr lang="en-US" smtClean="0"/>
              <a:t>1/13/2020</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9307943B-C240-41CB-B10E-834C1772EA7D}"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FC591E9-EE77-4B6E-9D46-6C87FBEBE6C5}"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07943B-C240-41CB-B10E-834C1772EA7D}"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C591E9-EE77-4B6E-9D46-6C87FBEBE6C5}" type="datetimeFigureOut">
              <a:rPr lang="en-US" smtClean="0"/>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07943B-C240-41CB-B10E-834C1772EA7D}"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FC591E9-EE77-4B6E-9D46-6C87FBEBE6C5}" type="datetimeFigureOut">
              <a:rPr lang="en-US" smtClean="0"/>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07943B-C240-41CB-B10E-834C1772EA7D}"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FC591E9-EE77-4B6E-9D46-6C87FBEBE6C5}" type="datetimeFigureOut">
              <a:rPr lang="en-US" smtClean="0"/>
              <a:t>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07943B-C240-41CB-B10E-834C1772EA7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C591E9-EE77-4B6E-9D46-6C87FBEBE6C5}"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9307943B-C240-41CB-B10E-834C1772EA7D}"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C591E9-EE77-4B6E-9D46-6C87FBEBE6C5}"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07943B-C240-41CB-B10E-834C1772EA7D}"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9FC591E9-EE77-4B6E-9D46-6C87FBEBE6C5}" type="datetimeFigureOut">
              <a:rPr lang="en-US" smtClean="0"/>
              <a:t>1/13/2020</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9307943B-C240-41CB-B10E-834C1772EA7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800600"/>
            <a:ext cx="6400800" cy="838200"/>
          </a:xfrm>
        </p:spPr>
        <p:txBody>
          <a:bodyPr/>
          <a:lstStyle/>
          <a:p>
            <a:r>
              <a:rPr lang="en-US" dirty="0" smtClean="0"/>
              <a:t>By Dr. </a:t>
            </a:r>
            <a:r>
              <a:rPr lang="en-US" dirty="0" err="1" smtClean="0"/>
              <a:t>Ittipoom</a:t>
            </a:r>
            <a:r>
              <a:rPr lang="en-US" dirty="0" smtClean="0"/>
              <a:t> </a:t>
            </a:r>
            <a:r>
              <a:rPr lang="en-US" dirty="0" err="1" smtClean="0"/>
              <a:t>Promma</a:t>
            </a:r>
            <a:endParaRPr lang="en-US" dirty="0"/>
          </a:p>
        </p:txBody>
      </p:sp>
      <p:sp>
        <p:nvSpPr>
          <p:cNvPr id="2" name="Title 1"/>
          <p:cNvSpPr>
            <a:spLocks noGrp="1"/>
          </p:cNvSpPr>
          <p:nvPr>
            <p:ph type="title"/>
          </p:nvPr>
        </p:nvSpPr>
        <p:spPr/>
        <p:txBody>
          <a:bodyPr>
            <a:normAutofit fontScale="90000"/>
          </a:bodyPr>
          <a:lstStyle/>
          <a:p>
            <a:r>
              <a:rPr lang="en-US" dirty="0" smtClean="0"/>
              <a:t>CHAPTER 1: introduction to</a:t>
            </a:r>
            <a:br>
              <a:rPr lang="en-US" dirty="0" smtClean="0"/>
            </a:br>
            <a:r>
              <a:rPr lang="en-US" b="1" dirty="0" smtClean="0"/>
              <a:t> DIGITAL MARKETING</a:t>
            </a:r>
            <a:endParaRPr lang="en-US" b="1" dirty="0"/>
          </a:p>
        </p:txBody>
      </p:sp>
    </p:spTree>
    <p:extLst>
      <p:ext uri="{BB962C8B-B14F-4D97-AF65-F5344CB8AC3E}">
        <p14:creationId xmlns:p14="http://schemas.microsoft.com/office/powerpoint/2010/main" val="3231231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4000" b="1" dirty="0" smtClean="0"/>
              <a:t>Digital marketing objectives</a:t>
            </a:r>
          </a:p>
          <a:p>
            <a:r>
              <a:rPr lang="en-US" sz="2800" dirty="0" smtClean="0"/>
              <a:t>Reaching the right audience</a:t>
            </a:r>
          </a:p>
          <a:p>
            <a:r>
              <a:rPr lang="en-US" sz="2800" dirty="0" smtClean="0"/>
              <a:t>To engage with your audience</a:t>
            </a:r>
          </a:p>
          <a:p>
            <a:r>
              <a:rPr lang="en-US" sz="2800" dirty="0" smtClean="0"/>
              <a:t>To motivate your audience to take action </a:t>
            </a:r>
          </a:p>
          <a:p>
            <a:r>
              <a:rPr lang="en-US" sz="2800" dirty="0" smtClean="0"/>
              <a:t>Efficient spending on your campaign</a:t>
            </a:r>
          </a:p>
          <a:p>
            <a:r>
              <a:rPr lang="en-US" sz="2800" dirty="0" smtClean="0"/>
              <a:t>Return on investment (ROI) </a:t>
            </a:r>
            <a:endParaRPr lang="en-US" sz="2800" dirty="0"/>
          </a:p>
        </p:txBody>
      </p:sp>
      <p:sp>
        <p:nvSpPr>
          <p:cNvPr id="2" name="Title 1"/>
          <p:cNvSpPr>
            <a:spLocks noGrp="1"/>
          </p:cNvSpPr>
          <p:nvPr>
            <p:ph type="title"/>
          </p:nvPr>
        </p:nvSpPr>
        <p:spPr/>
        <p:txBody>
          <a:bodyPr/>
          <a:lstStyle/>
          <a:p>
            <a:r>
              <a:rPr lang="en-US" b="1" dirty="0" smtClean="0"/>
              <a:t>INTRODUCTION</a:t>
            </a:r>
            <a:endParaRPr lang="en-US" dirty="0"/>
          </a:p>
        </p:txBody>
      </p:sp>
    </p:spTree>
    <p:extLst>
      <p:ext uri="{BB962C8B-B14F-4D97-AF65-F5344CB8AC3E}">
        <p14:creationId xmlns:p14="http://schemas.microsoft.com/office/powerpoint/2010/main" val="353041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sz="6000" b="1" dirty="0" smtClean="0"/>
          </a:p>
          <a:p>
            <a:r>
              <a:rPr lang="en-US" sz="6000" b="1" dirty="0" smtClean="0"/>
              <a:t>History</a:t>
            </a:r>
            <a:r>
              <a:rPr lang="en-US" sz="6000" dirty="0" smtClean="0"/>
              <a:t> of                 Search &amp; Social</a:t>
            </a:r>
            <a:endParaRPr lang="en-US" sz="6000"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514664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4419600"/>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1600200"/>
            <a:ext cx="6400800" cy="4525963"/>
          </a:xfrm>
        </p:spPr>
        <p:txBody>
          <a:bodyPr>
            <a:normAutofit fontScale="92500"/>
          </a:bodyPr>
          <a:lstStyle/>
          <a:p>
            <a:pPr marL="0" indent="0">
              <a:buNone/>
            </a:pPr>
            <a:r>
              <a:rPr lang="en-US" b="1" dirty="0" smtClean="0"/>
              <a:t>The term digital marketing was first used in the 1990s.</a:t>
            </a:r>
          </a:p>
          <a:p>
            <a:r>
              <a:rPr lang="en-US" sz="2600" dirty="0" smtClean="0"/>
              <a:t>The coming of the Internet and the development of the Web 1.0 platform, allowed users to find the information they wanted, but it could not be shared. </a:t>
            </a:r>
          </a:p>
          <a:p>
            <a:r>
              <a:rPr lang="en-US" sz="2600" dirty="0" smtClean="0"/>
              <a:t>The rather static platform then </a:t>
            </a:r>
            <a:r>
              <a:rPr lang="en-US" sz="2600" dirty="0" err="1" smtClean="0"/>
              <a:t>revolutionised</a:t>
            </a:r>
            <a:r>
              <a:rPr lang="en-US" sz="2600" dirty="0" smtClean="0"/>
              <a:t> in 1993, when the first clickable banner ad was introduced. </a:t>
            </a:r>
          </a:p>
          <a:p>
            <a:r>
              <a:rPr lang="en-US" sz="2600" dirty="0" smtClean="0"/>
              <a:t>This was the first step to a new digital age</a:t>
            </a:r>
            <a:endParaRPr lang="en-US" sz="2600" dirty="0"/>
          </a:p>
        </p:txBody>
      </p:sp>
      <p:sp>
        <p:nvSpPr>
          <p:cNvPr id="2" name="Title 1"/>
          <p:cNvSpPr>
            <a:spLocks noGrp="1"/>
          </p:cNvSpPr>
          <p:nvPr>
            <p:ph type="title"/>
          </p:nvPr>
        </p:nvSpPr>
        <p:spPr/>
        <p:txBody>
          <a:bodyPr/>
          <a:lstStyle/>
          <a:p>
            <a:r>
              <a:rPr lang="en-US" b="1" dirty="0" smtClean="0"/>
              <a:t>HISTORY</a:t>
            </a:r>
            <a:endParaRPr lang="en-US" b="1" dirty="0"/>
          </a:p>
        </p:txBody>
      </p:sp>
    </p:spTree>
    <p:extLst>
      <p:ext uri="{BB962C8B-B14F-4D97-AF65-F5344CB8AC3E}">
        <p14:creationId xmlns:p14="http://schemas.microsoft.com/office/powerpoint/2010/main" val="287774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810000"/>
            <a:ext cx="3132922" cy="2600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1600200"/>
            <a:ext cx="5486400" cy="4525963"/>
          </a:xfrm>
        </p:spPr>
        <p:txBody>
          <a:bodyPr/>
          <a:lstStyle/>
          <a:p>
            <a:pPr marL="0" indent="0">
              <a:buNone/>
            </a:pPr>
            <a:r>
              <a:rPr lang="en-US" b="1" dirty="0" smtClean="0"/>
              <a:t>1994 saw the launch “Jerry’s Guide to the World Wide Web” or better known as Yahoo. </a:t>
            </a:r>
          </a:p>
          <a:p>
            <a:r>
              <a:rPr lang="en-US" sz="2400" dirty="0" smtClean="0"/>
              <a:t>The search engine received close to 1 million hits within its first year. </a:t>
            </a:r>
          </a:p>
          <a:p>
            <a:r>
              <a:rPr lang="en-US" sz="2400" dirty="0" smtClean="0"/>
              <a:t>This amazing feat prompted wholesale changes within the digital marketing space.</a:t>
            </a:r>
            <a:endParaRPr lang="en-US" sz="2400" dirty="0"/>
          </a:p>
        </p:txBody>
      </p:sp>
      <p:sp>
        <p:nvSpPr>
          <p:cNvPr id="2" name="Title 1"/>
          <p:cNvSpPr>
            <a:spLocks noGrp="1"/>
          </p:cNvSpPr>
          <p:nvPr>
            <p:ph type="title"/>
          </p:nvPr>
        </p:nvSpPr>
        <p:spPr/>
        <p:txBody>
          <a:bodyPr/>
          <a:lstStyle/>
          <a:p>
            <a:r>
              <a:rPr lang="en-US" b="1" dirty="0" smtClean="0"/>
              <a:t>HISTORY</a:t>
            </a:r>
            <a:endParaRPr lang="en-US" dirty="0"/>
          </a:p>
        </p:txBody>
      </p:sp>
    </p:spTree>
    <p:extLst>
      <p:ext uri="{BB962C8B-B14F-4D97-AF65-F5344CB8AC3E}">
        <p14:creationId xmlns:p14="http://schemas.microsoft.com/office/powerpoint/2010/main" val="4290326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6096000" cy="4525963"/>
          </a:xfrm>
        </p:spPr>
        <p:txBody>
          <a:bodyPr>
            <a:normAutofit/>
          </a:bodyPr>
          <a:lstStyle/>
          <a:p>
            <a:pPr marL="0" indent="0">
              <a:buNone/>
            </a:pPr>
            <a:r>
              <a:rPr lang="en-US" b="1" dirty="0" smtClean="0"/>
              <a:t>1998 saw the birth of Google, followed soon after by Blogger in 1999. </a:t>
            </a:r>
          </a:p>
          <a:p>
            <a:r>
              <a:rPr lang="en-US" sz="2400" dirty="0" smtClean="0"/>
              <a:t>It was during this time that social networking sites – MySpace and then The Facebook – began to be birthed. </a:t>
            </a:r>
          </a:p>
          <a:p>
            <a:r>
              <a:rPr lang="en-US" sz="2400" dirty="0" smtClean="0"/>
              <a:t>The social networking boom presented excellent opportunities for businesses to communicate directly with customers and implement web marketing strategies. </a:t>
            </a:r>
            <a:endParaRPr lang="en-US" sz="2400" dirty="0"/>
          </a:p>
        </p:txBody>
      </p:sp>
      <p:sp>
        <p:nvSpPr>
          <p:cNvPr id="2" name="Title 1"/>
          <p:cNvSpPr>
            <a:spLocks noGrp="1"/>
          </p:cNvSpPr>
          <p:nvPr>
            <p:ph type="title"/>
          </p:nvPr>
        </p:nvSpPr>
        <p:spPr/>
        <p:txBody>
          <a:bodyPr/>
          <a:lstStyle/>
          <a:p>
            <a:r>
              <a:rPr lang="en-US" b="1" dirty="0" smtClean="0"/>
              <a:t>HISTORY</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9664" y="1905000"/>
            <a:ext cx="2466975" cy="1847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2259" y="3428999"/>
            <a:ext cx="1762125"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181600"/>
            <a:ext cx="2505865" cy="13053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3322" y="4257674"/>
            <a:ext cx="1381125" cy="828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9239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b="1" dirty="0" smtClean="0"/>
              <a:t>Google then started to expand and improve their Internet search engine algorithms</a:t>
            </a:r>
            <a:r>
              <a:rPr lang="en-US" sz="2400" dirty="0" smtClean="0"/>
              <a:t>, and it wasn’t long after that Google figured out how to </a:t>
            </a:r>
            <a:r>
              <a:rPr lang="en-US" sz="2400" dirty="0" err="1" smtClean="0"/>
              <a:t>analyse</a:t>
            </a:r>
            <a:r>
              <a:rPr lang="en-US" sz="2400" dirty="0" smtClean="0"/>
              <a:t> content to target users with ads that are relevant to their interests. </a:t>
            </a:r>
          </a:p>
          <a:p>
            <a:r>
              <a:rPr lang="en-US" sz="2400" dirty="0" smtClean="0"/>
              <a:t>Google also added options like </a:t>
            </a:r>
            <a:r>
              <a:rPr lang="en-US" sz="2400" dirty="0" err="1" smtClean="0"/>
              <a:t>AdWords</a:t>
            </a:r>
            <a:r>
              <a:rPr lang="en-US" sz="2400" dirty="0" smtClean="0"/>
              <a:t>, Analytics and AdSense to improve marketing potential.</a:t>
            </a:r>
            <a:endParaRPr lang="en-US" sz="2400" dirty="0"/>
          </a:p>
        </p:txBody>
      </p:sp>
      <p:sp>
        <p:nvSpPr>
          <p:cNvPr id="2" name="Title 1"/>
          <p:cNvSpPr>
            <a:spLocks noGrp="1"/>
          </p:cNvSpPr>
          <p:nvPr>
            <p:ph type="title"/>
          </p:nvPr>
        </p:nvSpPr>
        <p:spPr/>
        <p:txBody>
          <a:bodyPr/>
          <a:lstStyle/>
          <a:p>
            <a:r>
              <a:rPr lang="en-US" b="1" dirty="0" smtClean="0"/>
              <a:t>HISTORY</a:t>
            </a:r>
            <a:endParaRPr lang="en-US" dirty="0"/>
          </a:p>
        </p:txBody>
      </p:sp>
    </p:spTree>
    <p:extLst>
      <p:ext uri="{BB962C8B-B14F-4D97-AF65-F5344CB8AC3E}">
        <p14:creationId xmlns:p14="http://schemas.microsoft.com/office/powerpoint/2010/main" val="1417332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4800" dirty="0" smtClean="0"/>
              <a:t>Enter </a:t>
            </a:r>
            <a:r>
              <a:rPr lang="en-US" sz="4800" dirty="0"/>
              <a:t>T</a:t>
            </a:r>
            <a:r>
              <a:rPr lang="en-US" sz="4800" dirty="0" smtClean="0"/>
              <a:t>he ‘</a:t>
            </a:r>
            <a:r>
              <a:rPr lang="en-US" sz="4800" b="1" dirty="0" smtClean="0"/>
              <a:t>Cookie</a:t>
            </a:r>
            <a:r>
              <a:rPr lang="en-US" sz="4800" dirty="0" smtClean="0"/>
              <a:t>’.</a:t>
            </a:r>
          </a:p>
          <a:p>
            <a:r>
              <a:rPr lang="en-US" sz="2400" dirty="0" smtClean="0"/>
              <a:t>The cookie was first developed in an attempt to </a:t>
            </a:r>
            <a:r>
              <a:rPr lang="en-US" sz="2400" dirty="0" err="1" smtClean="0"/>
              <a:t>analyse</a:t>
            </a:r>
            <a:r>
              <a:rPr lang="en-US" sz="2400" dirty="0" smtClean="0"/>
              <a:t> user’s browsing habits, but it has since evolved into a useful part of the e-commerce sector and allows for the collection of user literal user data. This was a huge impact on the digital marketing world.</a:t>
            </a:r>
            <a:endParaRPr lang="en-US" sz="2400" dirty="0"/>
          </a:p>
        </p:txBody>
      </p:sp>
      <p:sp>
        <p:nvSpPr>
          <p:cNvPr id="2" name="Title 1"/>
          <p:cNvSpPr>
            <a:spLocks noGrp="1"/>
          </p:cNvSpPr>
          <p:nvPr>
            <p:ph type="title"/>
          </p:nvPr>
        </p:nvSpPr>
        <p:spPr/>
        <p:txBody>
          <a:bodyPr/>
          <a:lstStyle/>
          <a:p>
            <a:r>
              <a:rPr lang="en-US" b="1" dirty="0" smtClean="0"/>
              <a:t>HISTORY</a:t>
            </a:r>
            <a:endParaRPr lang="en-US" dirty="0"/>
          </a:p>
        </p:txBody>
      </p:sp>
    </p:spTree>
    <p:extLst>
      <p:ext uri="{BB962C8B-B14F-4D97-AF65-F5344CB8AC3E}">
        <p14:creationId xmlns:p14="http://schemas.microsoft.com/office/powerpoint/2010/main" val="705482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How Cookie works ?</a:t>
            </a:r>
            <a:endParaRPr lang="en-US" b="1" dirty="0"/>
          </a:p>
        </p:txBody>
      </p:sp>
      <p:sp>
        <p:nvSpPr>
          <p:cNvPr id="2" name="Title 1"/>
          <p:cNvSpPr>
            <a:spLocks noGrp="1"/>
          </p:cNvSpPr>
          <p:nvPr>
            <p:ph type="title"/>
          </p:nvPr>
        </p:nvSpPr>
        <p:spPr/>
        <p:txBody>
          <a:bodyPr/>
          <a:lstStyle/>
          <a:p>
            <a:r>
              <a:rPr lang="en-US" b="1" dirty="0" smtClean="0"/>
              <a:t>HISTORY</a:t>
            </a:r>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1666" b="9487"/>
          <a:stretch/>
        </p:blipFill>
        <p:spPr bwMode="auto">
          <a:xfrm>
            <a:off x="1295400" y="2362201"/>
            <a:ext cx="6858000" cy="3544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3645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t>By 2004 Web 1.0 became Web 2.0 and saw the introduction of numerous social platforms like </a:t>
            </a:r>
            <a:r>
              <a:rPr lang="en-US" sz="2400" dirty="0" err="1" smtClean="0"/>
              <a:t>WordPress</a:t>
            </a:r>
            <a:r>
              <a:rPr lang="en-US" sz="2400" dirty="0" smtClean="0"/>
              <a:t>, LinkedIn, </a:t>
            </a:r>
            <a:r>
              <a:rPr lang="en-US" sz="2400" dirty="0" err="1" smtClean="0"/>
              <a:t>Digg</a:t>
            </a:r>
            <a:r>
              <a:rPr lang="en-US" sz="2400" dirty="0" smtClean="0"/>
              <a:t>, Skype, Flickr and Gmail. </a:t>
            </a:r>
          </a:p>
          <a:p>
            <a:r>
              <a:rPr lang="en-US" sz="2400" dirty="0" smtClean="0"/>
              <a:t>The years following saw the introduction of YouTube and the mobile marketing revolution which boomed by 2010.</a:t>
            </a:r>
            <a:endParaRPr lang="en-US" sz="2400" dirty="0"/>
          </a:p>
        </p:txBody>
      </p:sp>
      <p:sp>
        <p:nvSpPr>
          <p:cNvPr id="2" name="Title 1"/>
          <p:cNvSpPr>
            <a:spLocks noGrp="1"/>
          </p:cNvSpPr>
          <p:nvPr>
            <p:ph type="title"/>
          </p:nvPr>
        </p:nvSpPr>
        <p:spPr/>
        <p:txBody>
          <a:bodyPr/>
          <a:lstStyle/>
          <a:p>
            <a:r>
              <a:rPr lang="en-US" b="1" dirty="0" smtClean="0"/>
              <a:t>HISTORY</a:t>
            </a:r>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505" t="43162" r="23840" b="47629"/>
          <a:stretch/>
        </p:blipFill>
        <p:spPr bwMode="auto">
          <a:xfrm>
            <a:off x="304800" y="5178552"/>
            <a:ext cx="8519614"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1758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6000" b="1" dirty="0" smtClean="0"/>
              <a:t>Digital </a:t>
            </a:r>
          </a:p>
          <a:p>
            <a:pPr marL="0" indent="0">
              <a:buNone/>
            </a:pPr>
            <a:r>
              <a:rPr lang="en-US" sz="6000" b="1" dirty="0" smtClean="0"/>
              <a:t>Marketing </a:t>
            </a:r>
          </a:p>
          <a:p>
            <a:pPr marL="0" indent="0">
              <a:buNone/>
            </a:pPr>
            <a:r>
              <a:rPr lang="en-US" sz="6000" b="1" dirty="0" smtClean="0"/>
              <a:t>Channels </a:t>
            </a:r>
            <a:endParaRPr lang="en-US" sz="6000" b="1"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4060930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This Digital Marketing course covers the fundamentals and provides you with a practical framework to get better in understanding key digital marketing tools and techniques.</a:t>
            </a:r>
            <a:endParaRPr lang="en-US" dirty="0"/>
          </a:p>
        </p:txBody>
      </p:sp>
      <p:sp>
        <p:nvSpPr>
          <p:cNvPr id="2" name="Title 1"/>
          <p:cNvSpPr>
            <a:spLocks noGrp="1"/>
          </p:cNvSpPr>
          <p:nvPr>
            <p:ph type="title"/>
          </p:nvPr>
        </p:nvSpPr>
        <p:spPr/>
        <p:txBody>
          <a:bodyPr/>
          <a:lstStyle/>
          <a:p>
            <a:r>
              <a:rPr lang="en-US" b="1" dirty="0" smtClean="0"/>
              <a:t>DIGITAL MARKETING</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553366"/>
            <a:ext cx="4529328" cy="23079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5962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Before you start planning an effective digital marketing strategy, it is important to perform various tests to determine which channels will work best for your business. </a:t>
            </a:r>
            <a:endParaRPr lang="en-US" dirty="0"/>
          </a:p>
        </p:txBody>
      </p:sp>
      <p:sp>
        <p:nvSpPr>
          <p:cNvPr id="2" name="Title 1"/>
          <p:cNvSpPr>
            <a:spLocks noGrp="1"/>
          </p:cNvSpPr>
          <p:nvPr>
            <p:ph type="title"/>
          </p:nvPr>
        </p:nvSpPr>
        <p:spPr/>
        <p:txBody>
          <a:bodyPr>
            <a:normAutofit/>
          </a:bodyPr>
          <a:lstStyle/>
          <a:p>
            <a:r>
              <a:rPr lang="en-US" b="1" dirty="0" smtClean="0"/>
              <a:t>DIGITAL MARKETING CHANNELS</a:t>
            </a:r>
            <a:endParaRPr lang="en-US" b="1"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7920" y="3124200"/>
            <a:ext cx="4620006" cy="30800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514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sz="4200" b="1" dirty="0" smtClean="0"/>
              <a:t>What does digital marketing consist of?</a:t>
            </a:r>
          </a:p>
          <a:p>
            <a:r>
              <a:rPr lang="en-US" dirty="0" smtClean="0"/>
              <a:t>Website design (user experience)</a:t>
            </a:r>
          </a:p>
          <a:p>
            <a:r>
              <a:rPr lang="en-US" dirty="0" smtClean="0"/>
              <a:t>Search engine optimization (SEO)</a:t>
            </a:r>
          </a:p>
          <a:p>
            <a:r>
              <a:rPr lang="en-US" dirty="0" smtClean="0"/>
              <a:t>Pay per click (PPC)</a:t>
            </a:r>
          </a:p>
          <a:p>
            <a:r>
              <a:rPr lang="en-US" dirty="0" smtClean="0"/>
              <a:t>Social media marketing (SMM)</a:t>
            </a:r>
          </a:p>
          <a:p>
            <a:r>
              <a:rPr lang="en-US" dirty="0" smtClean="0"/>
              <a:t>Email marketing</a:t>
            </a:r>
          </a:p>
          <a:p>
            <a:r>
              <a:rPr lang="en-US" dirty="0" smtClean="0"/>
              <a:t>Display advertising (banner ads)</a:t>
            </a:r>
          </a:p>
          <a:p>
            <a:r>
              <a:rPr lang="en-US" dirty="0" smtClean="0"/>
              <a:t>Affiliate marketing</a:t>
            </a:r>
          </a:p>
          <a:p>
            <a:r>
              <a:rPr lang="en-US" dirty="0" smtClean="0"/>
              <a:t>Content marketing</a:t>
            </a:r>
          </a:p>
          <a:p>
            <a:r>
              <a:rPr lang="en-US" dirty="0" smtClean="0"/>
              <a:t>Online reputation management (ORM)</a:t>
            </a:r>
            <a:endParaRPr lang="en-US" dirty="0"/>
          </a:p>
        </p:txBody>
      </p:sp>
      <p:sp>
        <p:nvSpPr>
          <p:cNvPr id="2" name="Title 1"/>
          <p:cNvSpPr>
            <a:spLocks noGrp="1"/>
          </p:cNvSpPr>
          <p:nvPr>
            <p:ph type="title"/>
          </p:nvPr>
        </p:nvSpPr>
        <p:spPr/>
        <p:txBody>
          <a:bodyPr>
            <a:normAutofit/>
          </a:bodyPr>
          <a:lstStyle/>
          <a:p>
            <a:pPr marL="0" indent="0"/>
            <a:r>
              <a:rPr lang="en-US" b="1" dirty="0" smtClean="0"/>
              <a:t>DIGITAL MARKETING CHANNELS</a:t>
            </a:r>
            <a:endParaRPr lang="en-US" b="1" dirty="0"/>
          </a:p>
        </p:txBody>
      </p:sp>
    </p:spTree>
    <p:extLst>
      <p:ext uri="{BB962C8B-B14F-4D97-AF65-F5344CB8AC3E}">
        <p14:creationId xmlns:p14="http://schemas.microsoft.com/office/powerpoint/2010/main" val="2388876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4800" b="1" dirty="0" smtClean="0"/>
              <a:t>Email Marketing</a:t>
            </a:r>
          </a:p>
          <a:p>
            <a:r>
              <a:rPr lang="en-US" dirty="0" smtClean="0"/>
              <a:t>Email marketing remains to be one of the most effective digital marketing channels that guarantee ROI. </a:t>
            </a:r>
          </a:p>
          <a:p>
            <a:r>
              <a:rPr lang="en-US" dirty="0" smtClean="0"/>
              <a:t>The benefits of email marketing include: low costing, audience segmenting, immediate, contain calls to action, customizable, and easy to share and track.</a:t>
            </a:r>
            <a:endParaRPr lang="en-US" dirty="0"/>
          </a:p>
        </p:txBody>
      </p:sp>
      <p:sp>
        <p:nvSpPr>
          <p:cNvPr id="2" name="Title 1"/>
          <p:cNvSpPr>
            <a:spLocks noGrp="1"/>
          </p:cNvSpPr>
          <p:nvPr>
            <p:ph type="title"/>
          </p:nvPr>
        </p:nvSpPr>
        <p:spPr/>
        <p:txBody>
          <a:bodyPr>
            <a:normAutofit/>
          </a:bodyPr>
          <a:lstStyle/>
          <a:p>
            <a:r>
              <a:rPr lang="en-US" b="1" dirty="0" smtClean="0"/>
              <a:t>DIGITAL MARKETING CHANNELS</a:t>
            </a:r>
            <a:endParaRPr lang="en-US" dirty="0"/>
          </a:p>
        </p:txBody>
      </p:sp>
    </p:spTree>
    <p:extLst>
      <p:ext uri="{BB962C8B-B14F-4D97-AF65-F5344CB8AC3E}">
        <p14:creationId xmlns:p14="http://schemas.microsoft.com/office/powerpoint/2010/main" val="4216505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sz="4800" b="1" dirty="0" smtClean="0"/>
              <a:t>Search Engine Marketing (SEM)</a:t>
            </a:r>
          </a:p>
          <a:p>
            <a:r>
              <a:rPr lang="en-US" dirty="0" smtClean="0"/>
              <a:t>Search Engine Marketing (SEM) refers to the process of gaining website traffic by purchasing ads on search engines. </a:t>
            </a:r>
          </a:p>
          <a:p>
            <a:r>
              <a:rPr lang="en-US" dirty="0" smtClean="0"/>
              <a:t>The strategy that encompasses both PPC and SEO is one of the most effective ways to grow your business in an increasingly competitive marketplace. </a:t>
            </a:r>
          </a:p>
          <a:p>
            <a:r>
              <a:rPr lang="en-US" dirty="0" smtClean="0"/>
              <a:t>Search Engine Marketing’s greatest strength is that it offers advertisers the opportunity to put their ads in front of customers who are ready to purchase at that very moment in time.</a:t>
            </a:r>
            <a:endParaRPr lang="en-US" dirty="0"/>
          </a:p>
        </p:txBody>
      </p:sp>
      <p:sp>
        <p:nvSpPr>
          <p:cNvPr id="2" name="Title 1"/>
          <p:cNvSpPr>
            <a:spLocks noGrp="1"/>
          </p:cNvSpPr>
          <p:nvPr>
            <p:ph type="title"/>
          </p:nvPr>
        </p:nvSpPr>
        <p:spPr/>
        <p:txBody>
          <a:bodyPr>
            <a:normAutofit/>
          </a:bodyPr>
          <a:lstStyle/>
          <a:p>
            <a:r>
              <a:rPr lang="en-US" b="1" dirty="0" smtClean="0"/>
              <a:t>DIGITAL MARKETING CHANNELS</a:t>
            </a:r>
            <a:endParaRPr lang="en-US" dirty="0"/>
          </a:p>
        </p:txBody>
      </p:sp>
    </p:spTree>
    <p:extLst>
      <p:ext uri="{BB962C8B-B14F-4D97-AF65-F5344CB8AC3E}">
        <p14:creationId xmlns:p14="http://schemas.microsoft.com/office/powerpoint/2010/main" val="1828896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4400" b="1" dirty="0" smtClean="0"/>
              <a:t>Pay-Per-Click Advertising (PPC)</a:t>
            </a:r>
          </a:p>
          <a:p>
            <a:r>
              <a:rPr lang="en-US" dirty="0" smtClean="0"/>
              <a:t>The effectiveness of PPC advertising is measured by the allocated budget and how well keywords for targeting potential customers.</a:t>
            </a:r>
            <a:endParaRPr lang="en-US" dirty="0"/>
          </a:p>
        </p:txBody>
      </p:sp>
      <p:sp>
        <p:nvSpPr>
          <p:cNvPr id="2" name="Title 1"/>
          <p:cNvSpPr>
            <a:spLocks noGrp="1"/>
          </p:cNvSpPr>
          <p:nvPr>
            <p:ph type="title"/>
          </p:nvPr>
        </p:nvSpPr>
        <p:spPr/>
        <p:txBody>
          <a:bodyPr>
            <a:normAutofit/>
          </a:bodyPr>
          <a:lstStyle/>
          <a:p>
            <a:r>
              <a:rPr lang="en-US" b="1" dirty="0" smtClean="0"/>
              <a:t>DIGITAL MARKETING CHANNELS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910117"/>
            <a:ext cx="3524250" cy="23666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25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7300" y="2286000"/>
            <a:ext cx="4076700" cy="329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1600200"/>
            <a:ext cx="4800600" cy="4525963"/>
          </a:xfrm>
        </p:spPr>
        <p:txBody>
          <a:bodyPr>
            <a:normAutofit fontScale="92500"/>
          </a:bodyPr>
          <a:lstStyle/>
          <a:p>
            <a:pPr marL="0" indent="0">
              <a:buNone/>
            </a:pPr>
            <a:r>
              <a:rPr lang="en-US" sz="4000" b="1" dirty="0" smtClean="0"/>
              <a:t>Search Engine Optimization (SEO)</a:t>
            </a:r>
          </a:p>
          <a:p>
            <a:r>
              <a:rPr lang="en-US" sz="2800" dirty="0" smtClean="0"/>
              <a:t>SEO is all about getting your website to rank higher than your competitors. SEO involves activities including keyword research, on-page and off-page optimization, and organic link building.</a:t>
            </a:r>
            <a:endParaRPr lang="en-US" sz="2800" dirty="0"/>
          </a:p>
        </p:txBody>
      </p:sp>
      <p:sp>
        <p:nvSpPr>
          <p:cNvPr id="2" name="Title 1"/>
          <p:cNvSpPr>
            <a:spLocks noGrp="1"/>
          </p:cNvSpPr>
          <p:nvPr>
            <p:ph type="title"/>
          </p:nvPr>
        </p:nvSpPr>
        <p:spPr/>
        <p:txBody>
          <a:bodyPr>
            <a:normAutofit/>
          </a:bodyPr>
          <a:lstStyle/>
          <a:p>
            <a:r>
              <a:rPr lang="en-US" b="1" dirty="0" smtClean="0"/>
              <a:t>DIGITAL MARKETING CHANNELS</a:t>
            </a:r>
            <a:endParaRPr lang="en-US" dirty="0"/>
          </a:p>
        </p:txBody>
      </p:sp>
    </p:spTree>
    <p:extLst>
      <p:ext uri="{BB962C8B-B14F-4D97-AF65-F5344CB8AC3E}">
        <p14:creationId xmlns:p14="http://schemas.microsoft.com/office/powerpoint/2010/main" val="3450774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924300"/>
            <a:ext cx="3810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lstStyle/>
          <a:p>
            <a:pPr marL="0" indent="0">
              <a:buNone/>
            </a:pPr>
            <a:r>
              <a:rPr lang="en-US" sz="4400" b="1" dirty="0" smtClean="0"/>
              <a:t>Display Advertising</a:t>
            </a:r>
          </a:p>
          <a:p>
            <a:r>
              <a:rPr lang="en-US" sz="2800" dirty="0" smtClean="0"/>
              <a:t>Display advertising uses third-party websites to advertise. These ads include banners, interactive ads, videos, and overlays that are linked to a landing page or website.</a:t>
            </a:r>
            <a:endParaRPr lang="en-US" sz="2800" dirty="0"/>
          </a:p>
        </p:txBody>
      </p:sp>
      <p:sp>
        <p:nvSpPr>
          <p:cNvPr id="2" name="Title 1"/>
          <p:cNvSpPr>
            <a:spLocks noGrp="1"/>
          </p:cNvSpPr>
          <p:nvPr>
            <p:ph type="title"/>
          </p:nvPr>
        </p:nvSpPr>
        <p:spPr/>
        <p:txBody>
          <a:bodyPr>
            <a:normAutofit/>
          </a:bodyPr>
          <a:lstStyle/>
          <a:p>
            <a:r>
              <a:rPr lang="en-US" b="1" dirty="0" smtClean="0"/>
              <a:t>DIGITAL MARKETING CHANNELS</a:t>
            </a:r>
            <a:endParaRPr lang="en-US" dirty="0"/>
          </a:p>
        </p:txBody>
      </p:sp>
    </p:spTree>
    <p:extLst>
      <p:ext uri="{BB962C8B-B14F-4D97-AF65-F5344CB8AC3E}">
        <p14:creationId xmlns:p14="http://schemas.microsoft.com/office/powerpoint/2010/main" val="2149225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181600"/>
            <a:ext cx="29241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1600200"/>
            <a:ext cx="7924800" cy="4525963"/>
          </a:xfrm>
        </p:spPr>
        <p:txBody>
          <a:bodyPr>
            <a:normAutofit lnSpcReduction="10000"/>
          </a:bodyPr>
          <a:lstStyle/>
          <a:p>
            <a:pPr marL="0" indent="0">
              <a:buNone/>
            </a:pPr>
            <a:r>
              <a:rPr lang="en-US" sz="4400" b="1" dirty="0" smtClean="0"/>
              <a:t>Social Media Marketing (SMM)</a:t>
            </a:r>
          </a:p>
          <a:p>
            <a:r>
              <a:rPr lang="en-US" sz="2800" dirty="0" smtClean="0"/>
              <a:t>Social media provides great dividends for companies who make use appropriate content for applicable platforms. </a:t>
            </a:r>
          </a:p>
          <a:p>
            <a:r>
              <a:rPr lang="en-US" sz="2800" dirty="0" smtClean="0"/>
              <a:t>Not only does it connect you to your customers, but it also encourages users to share opinions, participate in discussions and engage with others in real time</a:t>
            </a:r>
            <a:endParaRPr lang="en-US" sz="2800" dirty="0"/>
          </a:p>
        </p:txBody>
      </p:sp>
      <p:sp>
        <p:nvSpPr>
          <p:cNvPr id="2" name="Title 1"/>
          <p:cNvSpPr>
            <a:spLocks noGrp="1"/>
          </p:cNvSpPr>
          <p:nvPr>
            <p:ph type="title"/>
          </p:nvPr>
        </p:nvSpPr>
        <p:spPr/>
        <p:txBody>
          <a:bodyPr>
            <a:normAutofit/>
          </a:bodyPr>
          <a:lstStyle/>
          <a:p>
            <a:r>
              <a:rPr lang="en-US" b="1" dirty="0" smtClean="0"/>
              <a:t>DIGITAL MARKETING CHANNELS</a:t>
            </a:r>
            <a:endParaRPr lang="en-US" dirty="0"/>
          </a:p>
        </p:txBody>
      </p:sp>
    </p:spTree>
    <p:extLst>
      <p:ext uri="{BB962C8B-B14F-4D97-AF65-F5344CB8AC3E}">
        <p14:creationId xmlns:p14="http://schemas.microsoft.com/office/powerpoint/2010/main" val="1490945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400" b="1" dirty="0" smtClean="0"/>
              <a:t>Content Marketing</a:t>
            </a:r>
          </a:p>
          <a:p>
            <a:r>
              <a:rPr lang="en-US" dirty="0" smtClean="0"/>
              <a:t>Ever heard the saying ‘</a:t>
            </a:r>
            <a:r>
              <a:rPr lang="en-US" b="1" dirty="0" smtClean="0"/>
              <a:t>content is king</a:t>
            </a:r>
            <a:r>
              <a:rPr lang="en-US" dirty="0" smtClean="0"/>
              <a:t>’? </a:t>
            </a:r>
          </a:p>
          <a:p>
            <a:r>
              <a:rPr lang="en-US" dirty="0" smtClean="0"/>
              <a:t>Captivating content which includes: text, graphic and videos, will continuously generate inbound traffic from highly targeted audiences. </a:t>
            </a:r>
          </a:p>
          <a:p>
            <a:r>
              <a:rPr lang="en-US" dirty="0" smtClean="0"/>
              <a:t>Content is the engine of the web. </a:t>
            </a:r>
            <a:endParaRPr lang="en-US" dirty="0"/>
          </a:p>
        </p:txBody>
      </p:sp>
      <p:sp>
        <p:nvSpPr>
          <p:cNvPr id="2" name="Title 1"/>
          <p:cNvSpPr>
            <a:spLocks noGrp="1"/>
          </p:cNvSpPr>
          <p:nvPr>
            <p:ph type="title"/>
          </p:nvPr>
        </p:nvSpPr>
        <p:spPr/>
        <p:txBody>
          <a:bodyPr>
            <a:normAutofit/>
          </a:bodyPr>
          <a:lstStyle/>
          <a:p>
            <a:r>
              <a:rPr lang="en-US" b="1" dirty="0" smtClean="0"/>
              <a:t>DIGITAL MARKETING CHANNELS</a:t>
            </a:r>
            <a:endParaRPr lang="en-US" dirty="0"/>
          </a:p>
        </p:txBody>
      </p:sp>
    </p:spTree>
    <p:extLst>
      <p:ext uri="{BB962C8B-B14F-4D97-AF65-F5344CB8AC3E}">
        <p14:creationId xmlns:p14="http://schemas.microsoft.com/office/powerpoint/2010/main" val="3751572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smtClean="0"/>
              <a:t>This course will identify key areas of a digital marketing, including: </a:t>
            </a:r>
          </a:p>
          <a:p>
            <a:pPr lvl="1">
              <a:buFont typeface="Arial" pitchFamily="34" charset="0"/>
              <a:buChar char="•"/>
            </a:pPr>
            <a:r>
              <a:rPr lang="en-US" sz="3200" b="1" dirty="0" smtClean="0"/>
              <a:t>Principle</a:t>
            </a:r>
            <a:r>
              <a:rPr lang="en-US" sz="3200" dirty="0" smtClean="0"/>
              <a:t> (customer/ads./marketer)</a:t>
            </a:r>
          </a:p>
          <a:p>
            <a:pPr lvl="1">
              <a:buFont typeface="Arial" pitchFamily="34" charset="0"/>
              <a:buChar char="•"/>
            </a:pPr>
            <a:r>
              <a:rPr lang="en-US" sz="3200" b="1" dirty="0" smtClean="0"/>
              <a:t>Platform</a:t>
            </a:r>
            <a:r>
              <a:rPr lang="en-US" sz="3200" dirty="0" smtClean="0"/>
              <a:t> (website/e-mail/search engine/social media)</a:t>
            </a:r>
          </a:p>
          <a:p>
            <a:pPr lvl="1">
              <a:buFont typeface="Arial" pitchFamily="34" charset="0"/>
              <a:buChar char="•"/>
            </a:pPr>
            <a:r>
              <a:rPr lang="en-US" sz="3200" b="1" dirty="0" smtClean="0"/>
              <a:t>People</a:t>
            </a:r>
            <a:r>
              <a:rPr lang="en-US" sz="3200" dirty="0" smtClean="0"/>
              <a:t> (content/tribe/influencer/reputation)</a:t>
            </a:r>
          </a:p>
          <a:p>
            <a:pPr lvl="1">
              <a:buFont typeface="Arial" pitchFamily="34" charset="0"/>
              <a:buChar char="•"/>
            </a:pPr>
            <a:r>
              <a:rPr lang="en-US" sz="3200" b="1" dirty="0" smtClean="0"/>
              <a:t>Practice</a:t>
            </a:r>
            <a:r>
              <a:rPr lang="en-US" sz="3200" dirty="0" smtClean="0"/>
              <a:t> (lead/conversion/</a:t>
            </a:r>
            <a:r>
              <a:rPr lang="en-US" sz="3200" dirty="0" err="1" smtClean="0"/>
              <a:t>omni</a:t>
            </a:r>
            <a:r>
              <a:rPr lang="en-US" sz="3200" dirty="0" smtClean="0"/>
              <a:t>-channel)</a:t>
            </a:r>
          </a:p>
          <a:p>
            <a:endParaRPr lang="en-US" b="1" dirty="0"/>
          </a:p>
        </p:txBody>
      </p:sp>
      <p:sp>
        <p:nvSpPr>
          <p:cNvPr id="2" name="Title 1"/>
          <p:cNvSpPr>
            <a:spLocks noGrp="1"/>
          </p:cNvSpPr>
          <p:nvPr>
            <p:ph type="title"/>
          </p:nvPr>
        </p:nvSpPr>
        <p:spPr/>
        <p:txBody>
          <a:bodyPr>
            <a:normAutofit/>
          </a:bodyPr>
          <a:lstStyle/>
          <a:p>
            <a:r>
              <a:rPr lang="en-US" b="1" dirty="0" smtClean="0"/>
              <a:t>COURSE OVERVIEW</a:t>
            </a:r>
            <a:endParaRPr lang="en-US" dirty="0"/>
          </a:p>
        </p:txBody>
      </p:sp>
    </p:spTree>
    <p:extLst>
      <p:ext uri="{BB962C8B-B14F-4D97-AF65-F5344CB8AC3E}">
        <p14:creationId xmlns:p14="http://schemas.microsoft.com/office/powerpoint/2010/main" val="1027867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smtClean="0"/>
              <a:t>Introduction to the course. </a:t>
            </a:r>
          </a:p>
          <a:p>
            <a:r>
              <a:rPr lang="en-US" b="1" dirty="0" smtClean="0"/>
              <a:t>History of Search &amp; Social. </a:t>
            </a:r>
          </a:p>
          <a:p>
            <a:r>
              <a:rPr lang="en-US" b="1" dirty="0" smtClean="0"/>
              <a:t>Digital Marketing Channels </a:t>
            </a:r>
          </a:p>
          <a:p>
            <a:pPr lvl="1"/>
            <a:r>
              <a:rPr lang="en-US" dirty="0" smtClean="0"/>
              <a:t>Email Marketing </a:t>
            </a:r>
          </a:p>
          <a:p>
            <a:pPr lvl="1"/>
            <a:r>
              <a:rPr lang="en-US" dirty="0" smtClean="0"/>
              <a:t>Search Engine Marketing (SEM) </a:t>
            </a:r>
          </a:p>
          <a:p>
            <a:pPr lvl="1"/>
            <a:r>
              <a:rPr lang="en-US" dirty="0" smtClean="0"/>
              <a:t>Pay-Per-Click Advertising (PPC) </a:t>
            </a:r>
          </a:p>
          <a:p>
            <a:pPr lvl="1"/>
            <a:r>
              <a:rPr lang="en-US" dirty="0" smtClean="0"/>
              <a:t>Search Engine </a:t>
            </a:r>
            <a:r>
              <a:rPr lang="en-US" dirty="0" err="1" smtClean="0"/>
              <a:t>Optimisation</a:t>
            </a:r>
            <a:r>
              <a:rPr lang="en-US" dirty="0" smtClean="0"/>
              <a:t> (SEO) </a:t>
            </a:r>
          </a:p>
          <a:p>
            <a:pPr lvl="1"/>
            <a:r>
              <a:rPr lang="en-US" dirty="0" smtClean="0"/>
              <a:t>Display Advertising </a:t>
            </a:r>
          </a:p>
          <a:p>
            <a:pPr lvl="1"/>
            <a:r>
              <a:rPr lang="en-US" dirty="0" smtClean="0"/>
              <a:t>Social Media Marketing (SMM) </a:t>
            </a:r>
          </a:p>
          <a:p>
            <a:pPr lvl="1"/>
            <a:r>
              <a:rPr lang="en-US" dirty="0" smtClean="0"/>
              <a:t>Content Marketing</a:t>
            </a:r>
            <a:endParaRPr lang="en-US" dirty="0"/>
          </a:p>
        </p:txBody>
      </p:sp>
      <p:sp>
        <p:nvSpPr>
          <p:cNvPr id="2" name="Title 1"/>
          <p:cNvSpPr>
            <a:spLocks noGrp="1"/>
          </p:cNvSpPr>
          <p:nvPr>
            <p:ph type="title"/>
          </p:nvPr>
        </p:nvSpPr>
        <p:spPr/>
        <p:txBody>
          <a:bodyPr/>
          <a:lstStyle/>
          <a:p>
            <a:r>
              <a:rPr lang="en-US" b="1" dirty="0" smtClean="0"/>
              <a:t>AGENDA</a:t>
            </a:r>
            <a:endParaRPr lang="en-US" dirty="0"/>
          </a:p>
        </p:txBody>
      </p:sp>
    </p:spTree>
    <p:extLst>
      <p:ext uri="{BB962C8B-B14F-4D97-AF65-F5344CB8AC3E}">
        <p14:creationId xmlns:p14="http://schemas.microsoft.com/office/powerpoint/2010/main" val="2259903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19400"/>
            <a:ext cx="8229600" cy="1143000"/>
          </a:xfrm>
        </p:spPr>
        <p:txBody>
          <a:bodyPr>
            <a:normAutofit/>
          </a:bodyPr>
          <a:lstStyle/>
          <a:p>
            <a:r>
              <a:rPr lang="en-US" sz="6600" b="1" dirty="0" smtClean="0"/>
              <a:t>THANK YOU</a:t>
            </a:r>
            <a:endParaRPr lang="en-US" sz="6600" b="1" dirty="0"/>
          </a:p>
        </p:txBody>
      </p:sp>
    </p:spTree>
    <p:extLst>
      <p:ext uri="{BB962C8B-B14F-4D97-AF65-F5344CB8AC3E}">
        <p14:creationId xmlns:p14="http://schemas.microsoft.com/office/powerpoint/2010/main" val="1421376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90800"/>
            <a:ext cx="8229600" cy="3230563"/>
          </a:xfrm>
        </p:spPr>
        <p:txBody>
          <a:bodyPr>
            <a:normAutofit/>
          </a:bodyPr>
          <a:lstStyle/>
          <a:p>
            <a:pPr marL="0" indent="0" algn="ctr">
              <a:buNone/>
            </a:pPr>
            <a:r>
              <a:rPr lang="en-US" sz="5400" b="1" dirty="0" smtClean="0"/>
              <a:t>INTRODUCTION</a:t>
            </a:r>
          </a:p>
          <a:p>
            <a:pPr marL="0" indent="0" algn="ctr">
              <a:buNone/>
            </a:pPr>
            <a:r>
              <a:rPr lang="en-US" sz="5400" dirty="0" smtClean="0"/>
              <a:t> to the course.</a:t>
            </a:r>
            <a:endParaRPr lang="en-US" sz="5400" dirty="0"/>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147610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sz="6000" dirty="0" smtClean="0"/>
          </a:p>
          <a:p>
            <a:r>
              <a:rPr lang="en-US" sz="5400" dirty="0" smtClean="0"/>
              <a:t>What Is Digital Marketing?</a:t>
            </a:r>
            <a:endParaRPr lang="en-US" sz="5400" dirty="0"/>
          </a:p>
        </p:txBody>
      </p:sp>
      <p:sp>
        <p:nvSpPr>
          <p:cNvPr id="2" name="Title 1"/>
          <p:cNvSpPr>
            <a:spLocks noGrp="1"/>
          </p:cNvSpPr>
          <p:nvPr>
            <p:ph type="title"/>
          </p:nvPr>
        </p:nvSpPr>
        <p:spPr/>
        <p:txBody>
          <a:bodyPr>
            <a:normAutofit/>
          </a:bodyPr>
          <a:lstStyle/>
          <a:p>
            <a:r>
              <a:rPr lang="en-US" b="1" dirty="0" smtClean="0"/>
              <a:t>INTRODUCTION</a:t>
            </a:r>
            <a:endParaRPr lang="en-US" dirty="0"/>
          </a:p>
        </p:txBody>
      </p:sp>
    </p:spTree>
    <p:extLst>
      <p:ext uri="{BB962C8B-B14F-4D97-AF65-F5344CB8AC3E}">
        <p14:creationId xmlns:p14="http://schemas.microsoft.com/office/powerpoint/2010/main" val="2621857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495800"/>
          </a:xfrm>
        </p:spPr>
        <p:txBody>
          <a:bodyPr>
            <a:normAutofit fontScale="77500" lnSpcReduction="20000"/>
          </a:bodyPr>
          <a:lstStyle/>
          <a:p>
            <a:r>
              <a:rPr lang="en-US" sz="6000" dirty="0">
                <a:solidFill>
                  <a:prstClr val="black"/>
                </a:solidFill>
              </a:rPr>
              <a:t>What Is Digital Marketing</a:t>
            </a:r>
            <a:r>
              <a:rPr lang="en-US" sz="6000" dirty="0" smtClean="0">
                <a:solidFill>
                  <a:prstClr val="black"/>
                </a:solidFill>
              </a:rPr>
              <a:t>?</a:t>
            </a:r>
          </a:p>
          <a:p>
            <a:pPr lvl="1"/>
            <a:r>
              <a:rPr lang="en-US" sz="4000" dirty="0" smtClean="0"/>
              <a:t>“</a:t>
            </a:r>
            <a:r>
              <a:rPr lang="en-US" sz="4000" b="1" dirty="0" smtClean="0"/>
              <a:t>Digital marketing</a:t>
            </a:r>
            <a:r>
              <a:rPr lang="en-US" sz="4000" dirty="0" smtClean="0"/>
              <a:t>” is the process of building and maintaining customer relationships through online activities to facilitate the exchange of ideas, products, and services that satisfy the goals of both parties.</a:t>
            </a:r>
          </a:p>
          <a:p>
            <a:pPr lvl="2"/>
            <a:r>
              <a:rPr lang="en-US" sz="2900" dirty="0" smtClean="0"/>
              <a:t>It differs to traditional marketing in that involves various channels and methods to enable an organization to analyze what is and is not working in real time. </a:t>
            </a:r>
            <a:endParaRPr lang="en-US" sz="2900" dirty="0">
              <a:solidFill>
                <a:prstClr val="black"/>
              </a:solidFill>
            </a:endParaRPr>
          </a:p>
          <a:p>
            <a:endParaRPr lang="en-US" dirty="0"/>
          </a:p>
        </p:txBody>
      </p:sp>
      <p:sp>
        <p:nvSpPr>
          <p:cNvPr id="2" name="Title 1"/>
          <p:cNvSpPr>
            <a:spLocks noGrp="1"/>
          </p:cNvSpPr>
          <p:nvPr>
            <p:ph type="title"/>
          </p:nvPr>
        </p:nvSpPr>
        <p:spPr/>
        <p:txBody>
          <a:bodyPr>
            <a:normAutofit/>
          </a:bodyPr>
          <a:lstStyle/>
          <a:p>
            <a:r>
              <a:rPr lang="en-US" b="1" dirty="0" smtClean="0"/>
              <a:t>INTRODUCTION</a:t>
            </a:r>
            <a:endParaRPr lang="en-US" dirty="0"/>
          </a:p>
        </p:txBody>
      </p:sp>
    </p:spTree>
    <p:extLst>
      <p:ext uri="{BB962C8B-B14F-4D97-AF65-F5344CB8AC3E}">
        <p14:creationId xmlns:p14="http://schemas.microsoft.com/office/powerpoint/2010/main" val="3323870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sz="4400" dirty="0" smtClean="0"/>
              <a:t>Why Is Digital Marketing Important?</a:t>
            </a:r>
          </a:p>
          <a:p>
            <a:r>
              <a:rPr lang="en-US" sz="2400" dirty="0" smtClean="0"/>
              <a:t>For information on a new product, service or location</a:t>
            </a:r>
          </a:p>
          <a:p>
            <a:r>
              <a:rPr lang="en-US" sz="2400" dirty="0" smtClean="0"/>
              <a:t>If they have a question</a:t>
            </a:r>
          </a:p>
          <a:p>
            <a:r>
              <a:rPr lang="en-US" sz="2400" dirty="0" smtClean="0"/>
              <a:t>If they are looking for help</a:t>
            </a:r>
          </a:p>
          <a:p>
            <a:r>
              <a:rPr lang="en-US" sz="2400" dirty="0" smtClean="0"/>
              <a:t>If they want more information on certain individuals or organizations </a:t>
            </a:r>
          </a:p>
          <a:p>
            <a:r>
              <a:rPr lang="en-US" sz="2400" dirty="0" smtClean="0"/>
              <a:t>Meeting attendants/Business contacts/General information (maybe about you…) /New employees /Available jobs / Etc.</a:t>
            </a:r>
            <a:endParaRPr lang="en-US" sz="2400" dirty="0"/>
          </a:p>
        </p:txBody>
      </p:sp>
      <p:sp>
        <p:nvSpPr>
          <p:cNvPr id="2" name="Title 1"/>
          <p:cNvSpPr>
            <a:spLocks noGrp="1"/>
          </p:cNvSpPr>
          <p:nvPr>
            <p:ph type="title"/>
          </p:nvPr>
        </p:nvSpPr>
        <p:spPr/>
        <p:txBody>
          <a:bodyPr>
            <a:normAutofit/>
          </a:bodyPr>
          <a:lstStyle/>
          <a:p>
            <a:r>
              <a:rPr lang="en-US" b="1" dirty="0" smtClean="0"/>
              <a:t>INTRODUCTION</a:t>
            </a:r>
            <a:endParaRPr lang="en-US" dirty="0"/>
          </a:p>
        </p:txBody>
      </p:sp>
    </p:spTree>
    <p:extLst>
      <p:ext uri="{BB962C8B-B14F-4D97-AF65-F5344CB8AC3E}">
        <p14:creationId xmlns:p14="http://schemas.microsoft.com/office/powerpoint/2010/main" val="3743530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lvl="0" indent="0">
              <a:buNone/>
            </a:pPr>
            <a:r>
              <a:rPr lang="en-US" sz="4800" dirty="0">
                <a:solidFill>
                  <a:prstClr val="black"/>
                </a:solidFill>
              </a:rPr>
              <a:t>Why Is Digital Marketing Important?</a:t>
            </a:r>
          </a:p>
          <a:p>
            <a:r>
              <a:rPr lang="en-US" b="1" dirty="0" smtClean="0"/>
              <a:t>People want brands they can trust; it’s that simple. </a:t>
            </a:r>
          </a:p>
          <a:p>
            <a:r>
              <a:rPr lang="en-US" dirty="0" smtClean="0"/>
              <a:t>The ease of access to information has placed everyone under a microscope and has not only exposed consumers to what your company says, but also to what the media and other consumers have to say. </a:t>
            </a:r>
            <a:endParaRPr lang="en-US" dirty="0"/>
          </a:p>
        </p:txBody>
      </p:sp>
      <p:sp>
        <p:nvSpPr>
          <p:cNvPr id="2" name="Title 1"/>
          <p:cNvSpPr>
            <a:spLocks noGrp="1"/>
          </p:cNvSpPr>
          <p:nvPr>
            <p:ph type="title"/>
          </p:nvPr>
        </p:nvSpPr>
        <p:spPr/>
        <p:txBody>
          <a:bodyPr>
            <a:normAutofit/>
          </a:bodyPr>
          <a:lstStyle/>
          <a:p>
            <a:r>
              <a:rPr lang="en-US" b="1" dirty="0" smtClean="0"/>
              <a:t>INTRODUCTION</a:t>
            </a:r>
            <a:endParaRPr lang="en-US" dirty="0"/>
          </a:p>
        </p:txBody>
      </p:sp>
    </p:spTree>
    <p:extLst>
      <p:ext uri="{BB962C8B-B14F-4D97-AF65-F5344CB8AC3E}">
        <p14:creationId xmlns:p14="http://schemas.microsoft.com/office/powerpoint/2010/main" val="1352688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r>
              <a:rPr lang="en-US" sz="3900" dirty="0" smtClean="0"/>
              <a:t>There are many benefits of digital marketing over traditional marketing</a:t>
            </a:r>
          </a:p>
          <a:p>
            <a:r>
              <a:rPr lang="en-US" sz="2400" dirty="0" smtClean="0"/>
              <a:t>Puts the consumer in control</a:t>
            </a:r>
          </a:p>
          <a:p>
            <a:r>
              <a:rPr lang="en-US" sz="2400" dirty="0" smtClean="0"/>
              <a:t>Provides convenience</a:t>
            </a:r>
          </a:p>
          <a:p>
            <a:r>
              <a:rPr lang="en-US" sz="2400" dirty="0" smtClean="0"/>
              <a:t>Increases satisfaction</a:t>
            </a:r>
          </a:p>
          <a:p>
            <a:r>
              <a:rPr lang="en-US" sz="2400" dirty="0" smtClean="0"/>
              <a:t>Drives brand loyalty</a:t>
            </a:r>
          </a:p>
          <a:p>
            <a:r>
              <a:rPr lang="en-US" sz="2400" dirty="0" smtClean="0"/>
              <a:t>Reduces the selling cycle</a:t>
            </a:r>
          </a:p>
          <a:p>
            <a:r>
              <a:rPr lang="en-US" sz="2400" dirty="0" smtClean="0"/>
              <a:t>Reduces the cost of sales</a:t>
            </a:r>
          </a:p>
          <a:p>
            <a:r>
              <a:rPr lang="en-US" sz="2400" dirty="0" smtClean="0"/>
              <a:t>Builds your brand</a:t>
            </a:r>
          </a:p>
          <a:p>
            <a:r>
              <a:rPr lang="en-US" sz="2400" dirty="0" smtClean="0"/>
              <a:t>Provides targeted results</a:t>
            </a:r>
          </a:p>
          <a:p>
            <a:r>
              <a:rPr lang="en-US" sz="2400" dirty="0" smtClean="0"/>
              <a:t>It is measurable *</a:t>
            </a:r>
          </a:p>
          <a:p>
            <a:r>
              <a:rPr lang="en-US" sz="2400" dirty="0" smtClean="0"/>
              <a:t>Cost effective * </a:t>
            </a:r>
            <a:endParaRPr lang="en-US" sz="2400" dirty="0"/>
          </a:p>
        </p:txBody>
      </p:sp>
      <p:sp>
        <p:nvSpPr>
          <p:cNvPr id="2" name="Title 1"/>
          <p:cNvSpPr>
            <a:spLocks noGrp="1"/>
          </p:cNvSpPr>
          <p:nvPr>
            <p:ph type="title"/>
          </p:nvPr>
        </p:nvSpPr>
        <p:spPr/>
        <p:txBody>
          <a:bodyPr/>
          <a:lstStyle/>
          <a:p>
            <a:r>
              <a:rPr lang="en-US" b="1" dirty="0" smtClean="0"/>
              <a:t>INTRODUCTION</a:t>
            </a:r>
            <a:endParaRPr lang="en-US" dirty="0"/>
          </a:p>
        </p:txBody>
      </p:sp>
    </p:spTree>
    <p:extLst>
      <p:ext uri="{BB962C8B-B14F-4D97-AF65-F5344CB8AC3E}">
        <p14:creationId xmlns:p14="http://schemas.microsoft.com/office/powerpoint/2010/main" val="40214266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216</TotalTime>
  <Words>1150</Words>
  <Application>Microsoft Office PowerPoint</Application>
  <PresentationFormat>On-screen Show (4:3)</PresentationFormat>
  <Paragraphs>130</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Grid</vt:lpstr>
      <vt:lpstr>CHAPTER 1: introduction to  DIGITAL MARKETING</vt:lpstr>
      <vt:lpstr>DIGITAL MARKETING</vt:lpstr>
      <vt:lpstr>AGENDA</vt:lpstr>
      <vt:lpstr>PowerPoint Presentation</vt:lpstr>
      <vt:lpstr>INTRODUCTION</vt:lpstr>
      <vt:lpstr>INTRODUCTION</vt:lpstr>
      <vt:lpstr>INTRODUCTION</vt:lpstr>
      <vt:lpstr>INTRODUCTION</vt:lpstr>
      <vt:lpstr>INTRODUCTION</vt:lpstr>
      <vt:lpstr>INTRODUCTION</vt:lpstr>
      <vt:lpstr>PowerPoint Presentation</vt:lpstr>
      <vt:lpstr>HISTORY</vt:lpstr>
      <vt:lpstr>HISTORY</vt:lpstr>
      <vt:lpstr>HISTORY</vt:lpstr>
      <vt:lpstr>HISTORY</vt:lpstr>
      <vt:lpstr>HISTORY</vt:lpstr>
      <vt:lpstr>HISTORY</vt:lpstr>
      <vt:lpstr>HISTORY</vt:lpstr>
      <vt:lpstr>PowerPoint Presentation</vt:lpstr>
      <vt:lpstr>DIGITAL MARKETING CHANNELS</vt:lpstr>
      <vt:lpstr>DIGITAL MARKETING CHANNELS</vt:lpstr>
      <vt:lpstr>DIGITAL MARKETING CHANNELS</vt:lpstr>
      <vt:lpstr>DIGITAL MARKETING CHANNELS</vt:lpstr>
      <vt:lpstr>DIGITAL MARKETING CHANNELS</vt:lpstr>
      <vt:lpstr>DIGITAL MARKETING CHANNELS</vt:lpstr>
      <vt:lpstr>DIGITAL MARKETING CHANNELS</vt:lpstr>
      <vt:lpstr>DIGITAL MARKETING CHANNELS</vt:lpstr>
      <vt:lpstr>DIGITAL MARKETING CHANNELS</vt:lpstr>
      <vt:lpstr>COURSE OVERVIEW</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introduction to  DIGITAL MARKETING</dc:title>
  <dc:creator>Mart</dc:creator>
  <cp:lastModifiedBy>Mart</cp:lastModifiedBy>
  <cp:revision>16</cp:revision>
  <dcterms:created xsi:type="dcterms:W3CDTF">2020-01-13T10:43:06Z</dcterms:created>
  <dcterms:modified xsi:type="dcterms:W3CDTF">2020-01-13T14:19:36Z</dcterms:modified>
</cp:coreProperties>
</file>