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325" r:id="rId5"/>
    <p:sldId id="352" r:id="rId6"/>
    <p:sldId id="350" r:id="rId7"/>
    <p:sldId id="353" r:id="rId8"/>
    <p:sldId id="326" r:id="rId9"/>
    <p:sldId id="338" r:id="rId10"/>
    <p:sldId id="339" r:id="rId11"/>
    <p:sldId id="340" r:id="rId12"/>
    <p:sldId id="341" r:id="rId13"/>
    <p:sldId id="354" r:id="rId14"/>
    <p:sldId id="329" r:id="rId15"/>
    <p:sldId id="342" r:id="rId16"/>
    <p:sldId id="348" r:id="rId17"/>
    <p:sldId id="344" r:id="rId18"/>
    <p:sldId id="346" r:id="rId19"/>
    <p:sldId id="345" r:id="rId20"/>
    <p:sldId id="347" r:id="rId21"/>
    <p:sldId id="349" r:id="rId22"/>
    <p:sldId id="351" r:id="rId23"/>
    <p:sldId id="327" r:id="rId24"/>
    <p:sldId id="355" r:id="rId25"/>
    <p:sldId id="356" r:id="rId26"/>
    <p:sldId id="357" r:id="rId27"/>
    <p:sldId id="33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5135"/>
    <a:srgbClr val="BDA07D"/>
    <a:srgbClr val="F5F9F9"/>
    <a:srgbClr val="627272"/>
    <a:srgbClr val="93A5A8"/>
    <a:srgbClr val="3E7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7292A2E-F333-43FB-9621-5CBBE7FDCDCB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38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erawit  Tinprapa" userId="816b75de-fdcf-492f-83d4-7bf23dab54d2" providerId="ADAL" clId="{9B421694-2C8C-4B84-B653-2B9C0B198306}"/>
    <pc:docChg chg="undo custSel addSld delSld modSld">
      <pc:chgData name="Teerawit  Tinprapa" userId="816b75de-fdcf-492f-83d4-7bf23dab54d2" providerId="ADAL" clId="{9B421694-2C8C-4B84-B653-2B9C0B198306}" dt="2025-10-06T05:31:59.689" v="22" actId="14100"/>
      <pc:docMkLst>
        <pc:docMk/>
      </pc:docMkLst>
      <pc:sldChg chg="del">
        <pc:chgData name="Teerawit  Tinprapa" userId="816b75de-fdcf-492f-83d4-7bf23dab54d2" providerId="ADAL" clId="{9B421694-2C8C-4B84-B653-2B9C0B198306}" dt="2025-10-06T05:31:43.723" v="10" actId="47"/>
        <pc:sldMkLst>
          <pc:docMk/>
          <pc:sldMk cId="1408565599" sldId="330"/>
        </pc:sldMkLst>
      </pc:sldChg>
      <pc:sldChg chg="del">
        <pc:chgData name="Teerawit  Tinprapa" userId="816b75de-fdcf-492f-83d4-7bf23dab54d2" providerId="ADAL" clId="{9B421694-2C8C-4B84-B653-2B9C0B198306}" dt="2025-10-06T05:31:44.270" v="11" actId="47"/>
        <pc:sldMkLst>
          <pc:docMk/>
          <pc:sldMk cId="2346848335" sldId="331"/>
        </pc:sldMkLst>
      </pc:sldChg>
      <pc:sldChg chg="del">
        <pc:chgData name="Teerawit  Tinprapa" userId="816b75de-fdcf-492f-83d4-7bf23dab54d2" providerId="ADAL" clId="{9B421694-2C8C-4B84-B653-2B9C0B198306}" dt="2025-10-06T05:31:44.664" v="12" actId="47"/>
        <pc:sldMkLst>
          <pc:docMk/>
          <pc:sldMk cId="675328774" sldId="332"/>
        </pc:sldMkLst>
      </pc:sldChg>
      <pc:sldChg chg="del">
        <pc:chgData name="Teerawit  Tinprapa" userId="816b75de-fdcf-492f-83d4-7bf23dab54d2" providerId="ADAL" clId="{9B421694-2C8C-4B84-B653-2B9C0B198306}" dt="2025-10-06T05:31:45.161" v="13" actId="47"/>
        <pc:sldMkLst>
          <pc:docMk/>
          <pc:sldMk cId="1155373387" sldId="333"/>
        </pc:sldMkLst>
      </pc:sldChg>
      <pc:sldChg chg="del">
        <pc:chgData name="Teerawit  Tinprapa" userId="816b75de-fdcf-492f-83d4-7bf23dab54d2" providerId="ADAL" clId="{9B421694-2C8C-4B84-B653-2B9C0B198306}" dt="2025-10-06T05:31:45.474" v="14" actId="47"/>
        <pc:sldMkLst>
          <pc:docMk/>
          <pc:sldMk cId="2551074955" sldId="334"/>
        </pc:sldMkLst>
      </pc:sldChg>
      <pc:sldChg chg="del">
        <pc:chgData name="Teerawit  Tinprapa" userId="816b75de-fdcf-492f-83d4-7bf23dab54d2" providerId="ADAL" clId="{9B421694-2C8C-4B84-B653-2B9C0B198306}" dt="2025-10-06T05:31:46.100" v="15" actId="47"/>
        <pc:sldMkLst>
          <pc:docMk/>
          <pc:sldMk cId="3087350026" sldId="335"/>
        </pc:sldMkLst>
      </pc:sldChg>
      <pc:sldChg chg="del">
        <pc:chgData name="Teerawit  Tinprapa" userId="816b75de-fdcf-492f-83d4-7bf23dab54d2" providerId="ADAL" clId="{9B421694-2C8C-4B84-B653-2B9C0B198306}" dt="2025-10-06T05:31:46.640" v="16" actId="47"/>
        <pc:sldMkLst>
          <pc:docMk/>
          <pc:sldMk cId="2058503895" sldId="336"/>
        </pc:sldMkLst>
      </pc:sldChg>
      <pc:sldChg chg="addSp delSp modSp add del mod">
        <pc:chgData name="Teerawit  Tinprapa" userId="816b75de-fdcf-492f-83d4-7bf23dab54d2" providerId="ADAL" clId="{9B421694-2C8C-4B84-B653-2B9C0B198306}" dt="2025-10-06T05:31:59.689" v="22" actId="14100"/>
        <pc:sldMkLst>
          <pc:docMk/>
          <pc:sldMk cId="4165655568" sldId="337"/>
        </pc:sldMkLst>
        <pc:spChg chg="mod">
          <ac:chgData name="Teerawit  Tinprapa" userId="816b75de-fdcf-492f-83d4-7bf23dab54d2" providerId="ADAL" clId="{9B421694-2C8C-4B84-B653-2B9C0B198306}" dt="2025-10-06T05:31:59.689" v="22" actId="14100"/>
          <ac:spMkLst>
            <pc:docMk/>
            <pc:sldMk cId="4165655568" sldId="337"/>
            <ac:spMk id="2" creationId="{5300CCF9-507A-9B33-F360-5F3A97BF4E61}"/>
          </ac:spMkLst>
        </pc:spChg>
        <pc:spChg chg="del">
          <ac:chgData name="Teerawit  Tinprapa" userId="816b75de-fdcf-492f-83d4-7bf23dab54d2" providerId="ADAL" clId="{9B421694-2C8C-4B84-B653-2B9C0B198306}" dt="2025-10-06T05:31:52.957" v="19" actId="478"/>
          <ac:spMkLst>
            <pc:docMk/>
            <pc:sldMk cId="4165655568" sldId="337"/>
            <ac:spMk id="3" creationId="{FA394F8A-4651-0476-8C8A-075A356960DE}"/>
          </ac:spMkLst>
        </pc:spChg>
        <pc:spChg chg="add del mod">
          <ac:chgData name="Teerawit  Tinprapa" userId="816b75de-fdcf-492f-83d4-7bf23dab54d2" providerId="ADAL" clId="{9B421694-2C8C-4B84-B653-2B9C0B198306}" dt="2025-10-06T05:31:53.851" v="20" actId="478"/>
          <ac:spMkLst>
            <pc:docMk/>
            <pc:sldMk cId="4165655568" sldId="337"/>
            <ac:spMk id="6" creationId="{74F24C49-15B5-BBEF-6A87-32C4310A364D}"/>
          </ac:spMkLst>
        </pc:spChg>
      </pc:sldChg>
      <pc:sldChg chg="modSp mod">
        <pc:chgData name="Teerawit  Tinprapa" userId="816b75de-fdcf-492f-83d4-7bf23dab54d2" providerId="ADAL" clId="{9B421694-2C8C-4B84-B653-2B9C0B198306}" dt="2025-10-06T05:30:51.282" v="3" actId="20577"/>
        <pc:sldMkLst>
          <pc:docMk/>
          <pc:sldMk cId="1248882" sldId="348"/>
        </pc:sldMkLst>
        <pc:spChg chg="mod">
          <ac:chgData name="Teerawit  Tinprapa" userId="816b75de-fdcf-492f-83d4-7bf23dab54d2" providerId="ADAL" clId="{9B421694-2C8C-4B84-B653-2B9C0B198306}" dt="2025-10-06T05:30:51.282" v="3" actId="20577"/>
          <ac:spMkLst>
            <pc:docMk/>
            <pc:sldMk cId="1248882" sldId="348"/>
            <ac:spMk id="8" creationId="{EF758D27-C1B2-4C79-1D2B-CB49DA3B1D70}"/>
          </ac:spMkLst>
        </pc:spChg>
      </pc:sldChg>
      <pc:sldChg chg="modSp mod">
        <pc:chgData name="Teerawit  Tinprapa" userId="816b75de-fdcf-492f-83d4-7bf23dab54d2" providerId="ADAL" clId="{9B421694-2C8C-4B84-B653-2B9C0B198306}" dt="2025-10-06T05:31:21.838" v="9" actId="20577"/>
        <pc:sldMkLst>
          <pc:docMk/>
          <pc:sldMk cId="918217746" sldId="349"/>
        </pc:sldMkLst>
        <pc:spChg chg="mod">
          <ac:chgData name="Teerawit  Tinprapa" userId="816b75de-fdcf-492f-83d4-7bf23dab54d2" providerId="ADAL" clId="{9B421694-2C8C-4B84-B653-2B9C0B198306}" dt="2025-10-06T05:31:16.456" v="8" actId="14100"/>
          <ac:spMkLst>
            <pc:docMk/>
            <pc:sldMk cId="918217746" sldId="349"/>
            <ac:spMk id="6" creationId="{E20CFCEC-EBBC-0916-C9C5-050474CE16BB}"/>
          </ac:spMkLst>
        </pc:spChg>
        <pc:spChg chg="mod">
          <ac:chgData name="Teerawit  Tinprapa" userId="816b75de-fdcf-492f-83d4-7bf23dab54d2" providerId="ADAL" clId="{9B421694-2C8C-4B84-B653-2B9C0B198306}" dt="2025-10-06T05:31:21.838" v="9" actId="20577"/>
          <ac:spMkLst>
            <pc:docMk/>
            <pc:sldMk cId="918217746" sldId="349"/>
            <ac:spMk id="7" creationId="{2637C20B-F1E2-8B5A-1B95-93703BDA134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7A4CE-17BB-4BB2-AC7B-97495293E2AC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EF92D-82DD-4142-BCE8-036B91487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6C8F5-2FDA-4718-81AA-24F4816BBD5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EC616-C518-4358-9496-6C33B2F5FA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1A476F7-D5C8-1CEC-9F4A-86A24C0BF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455" t="5126"/>
          <a:stretch/>
        </p:blipFill>
        <p:spPr>
          <a:xfrm>
            <a:off x="0" y="0"/>
            <a:ext cx="5423337" cy="535652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D0CBB0B7-F53E-97B4-C0F5-2D1842F1D2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4735" y="726953"/>
            <a:ext cx="3069021" cy="23816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BE1252-9BC4-8186-499A-2A7107C2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15203" y="0"/>
            <a:ext cx="2045247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96" y="667512"/>
            <a:ext cx="5916168" cy="487375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096" y="5568696"/>
            <a:ext cx="5276088" cy="85953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54112" y="947737"/>
            <a:ext cx="4048124" cy="4962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77970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3F9824-10E6-81A0-0A31-9658CC009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002FB0-0A62-2FA3-FB8D-3275F1072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890504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B5BF220-87F8-C1D3-102B-15C9BF2EE47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04672" y="2093976"/>
            <a:ext cx="10469880" cy="4014216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47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E4764D-8226-78DF-9303-299C95FA3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98984" y="0"/>
            <a:ext cx="1336431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7C27D79-5B49-F06F-29C2-BF64295274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3477" y="5154421"/>
            <a:ext cx="3279227" cy="122971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545B34A-525D-FD4C-2384-D583B495C0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5455" t="5126"/>
          <a:stretch/>
        </p:blipFill>
        <p:spPr>
          <a:xfrm flipH="1">
            <a:off x="6768663" y="1729776"/>
            <a:ext cx="5423337" cy="535652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B59FA15-E93F-D07D-D82B-86E08C540E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2704" y="795528"/>
            <a:ext cx="6099048" cy="5120640"/>
          </a:xfrm>
          <a:prstGeom prst="rect">
            <a:avLst/>
          </a:prstGeom>
          <a:solidFill>
            <a:schemeClr val="tx1">
              <a:alpha val="5000"/>
            </a:schemeClr>
          </a:solidFill>
        </p:spPr>
        <p:txBody>
          <a:bodyPr anchor="ctr"/>
          <a:lstStyle>
            <a:lvl1pPr>
              <a:lnSpc>
                <a:spcPct val="90000"/>
              </a:lnSpc>
              <a:defRPr sz="4800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4F1B2B40-3852-2BC5-AA67-3AC0C94B53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6072" y="950976"/>
            <a:ext cx="4050792" cy="49651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4185421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177962F-BF83-8BF0-521C-AC2FE18512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27085" b="-104"/>
          <a:stretch/>
        </p:blipFill>
        <p:spPr>
          <a:xfrm rot="5400000">
            <a:off x="7746274" y="2898378"/>
            <a:ext cx="3089740" cy="48767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D003ACC-3116-807F-81D2-E8057D4C2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43485B2-AA3A-87CC-3B1B-A193C6EB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890504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EF9689-52F4-4A6F-BEAC-E0B840C11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093976"/>
            <a:ext cx="5833872" cy="3776472"/>
          </a:xfrm>
          <a:solidFill>
            <a:schemeClr val="bg1">
              <a:lumMod val="95000"/>
            </a:schemeClr>
          </a:solidFill>
        </p:spPr>
        <p:txBody>
          <a:bodyPr rIns="91440" anchor="t" anchorCtr="0">
            <a:normAutofit/>
          </a:bodyPr>
          <a:lstStyle>
            <a:lvl1pPr marL="457200" indent="-457200">
              <a:spcAft>
                <a:spcPts val="1800"/>
              </a:spcAft>
              <a:buFont typeface="+mj-lt"/>
              <a:buAutoNum type="arabicPeriod"/>
              <a:defRPr sz="2000"/>
            </a:lvl1pPr>
            <a:lvl2pPr marL="914400" indent="-457200">
              <a:buFont typeface="+mj-lt"/>
              <a:buAutoNum type="alphaLcPeriod"/>
              <a:defRPr sz="1800"/>
            </a:lvl2pPr>
            <a:lvl3pPr marL="1371600" indent="-457200">
              <a:buFont typeface="+mj-lt"/>
              <a:buAutoNum type="arabicParenR"/>
              <a:defRPr sz="1600"/>
            </a:lvl3pPr>
            <a:lvl4pPr marL="1828800" indent="-457200">
              <a:buFont typeface="+mj-lt"/>
              <a:buAutoNum type="alphaLcParenR"/>
              <a:defRPr sz="1400"/>
            </a:lvl4pPr>
            <a:lvl5pPr marL="2286000" indent="-457200">
              <a:buFont typeface="+mj-lt"/>
              <a:buAutoNum type="romanL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532826-83B5-DC67-7DDB-45FD78E830A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306056" y="2093976"/>
            <a:ext cx="3172968" cy="3776472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904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647051E-220B-9586-3E85-05AF9DC9B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15203" y="0"/>
            <a:ext cx="2045247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8FA6629-B230-F528-AAE3-D182D963F0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27085" b="-104"/>
          <a:stretch/>
        </p:blipFill>
        <p:spPr>
          <a:xfrm rot="10800000">
            <a:off x="0" y="671161"/>
            <a:ext cx="3089740" cy="487679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FA0390C-256A-CE3C-1348-C39DBAE01D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7644" y="655677"/>
            <a:ext cx="2438400" cy="20701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96" y="667512"/>
            <a:ext cx="5916168" cy="36667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800" cap="all" spc="2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096" y="4636008"/>
            <a:ext cx="5276088" cy="155448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600"/>
              </a:spcAft>
              <a:buNone/>
              <a:defRPr sz="2000" b="0" i="0" spc="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54112" y="947737"/>
            <a:ext cx="4023360" cy="4962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55356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FED2A3BD-B73E-1BD7-6B8B-22C9FB1248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27085" b="-104"/>
          <a:stretch/>
        </p:blipFill>
        <p:spPr>
          <a:xfrm rot="10800000">
            <a:off x="0" y="671161"/>
            <a:ext cx="3089740" cy="48767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3FCFB4-857F-ED0B-D469-F2A392F06B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42482" y="0"/>
            <a:ext cx="2049517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0604BC-34A9-95A0-8560-88E754717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9911255" y="0"/>
            <a:ext cx="45719" cy="6858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F2F08ED-0715-2E8A-476E-A005A7D75B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9013145" y="4934929"/>
            <a:ext cx="1841938" cy="9689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667512"/>
            <a:ext cx="3291840" cy="551383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512" y="667512"/>
            <a:ext cx="4105656" cy="556869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31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48277F-DB00-5149-6533-E8AEF0BAD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73518" y="0"/>
            <a:ext cx="1334321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067A69A-84EE-0E71-D053-F462EBCC8E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3520" y="655677"/>
            <a:ext cx="2438400" cy="20701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048" y="658368"/>
            <a:ext cx="5486400" cy="36210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b"/>
          <a:lstStyle>
            <a:lvl1pPr>
              <a:lnSpc>
                <a:spcPct val="90000"/>
              </a:lnSpc>
              <a:defRPr sz="4800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0936" y="576072"/>
            <a:ext cx="4023360" cy="54955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9048" y="4553712"/>
            <a:ext cx="5486400" cy="10058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2400" b="0" i="0" spc="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</p:spTree>
    <p:extLst>
      <p:ext uri="{BB962C8B-B14F-4D97-AF65-F5344CB8AC3E}">
        <p14:creationId xmlns:p14="http://schemas.microsoft.com/office/powerpoint/2010/main" val="345133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7B23C3-2F98-4465-21EA-A49296DA1F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27085" b="-104"/>
          <a:stretch/>
        </p:blipFill>
        <p:spPr>
          <a:xfrm rot="5400000">
            <a:off x="7746274" y="2898378"/>
            <a:ext cx="3089740" cy="48767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397A4D6-9D7A-63FE-63C9-A585FFE05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149840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093976"/>
            <a:ext cx="4370832" cy="3776472"/>
          </a:xfrm>
          <a:solidFill>
            <a:schemeClr val="bg1">
              <a:lumMod val="95000"/>
            </a:schemeClr>
          </a:solidFill>
        </p:spPr>
        <p:txBody>
          <a:bodyPr rIns="45720"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A182AF-83EB-0BA6-3ADD-B49BDD9E37E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9048" y="2112264"/>
            <a:ext cx="4370832" cy="3776472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786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7C8AFE-E640-9C6A-F20C-CDE1D4EF5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27476" y="0"/>
            <a:ext cx="1334321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1CF2607-B5C7-9992-C51D-DD5E7FC5F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79827" y="3157140"/>
            <a:ext cx="2438400" cy="20701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D2F83CD-8345-462A-4412-5A54CB1FDD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8916"/>
          <a:stretch/>
        </p:blipFill>
        <p:spPr>
          <a:xfrm>
            <a:off x="0" y="3950466"/>
            <a:ext cx="3005804" cy="222436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96" y="685800"/>
            <a:ext cx="5486400" cy="3383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b"/>
          <a:lstStyle>
            <a:lvl1pPr>
              <a:lnSpc>
                <a:spcPct val="90000"/>
              </a:lnSpc>
              <a:defRPr sz="4800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096" y="4343400"/>
            <a:ext cx="5486400" cy="1005840"/>
          </a:xfrm>
          <a:prstGeom prst="rect">
            <a:avLst/>
          </a:prstGeom>
          <a:solidFill>
            <a:schemeClr val="tx1">
              <a:alpha val="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2400" b="0" i="0" spc="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4264" y="576072"/>
            <a:ext cx="4023360" cy="54955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130673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97A4D6-9D7A-63FE-63C9-A585FFE05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890504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093976"/>
            <a:ext cx="3419856" cy="3776472"/>
          </a:xfrm>
          <a:solidFill>
            <a:schemeClr val="tx1">
              <a:alpha val="5000"/>
            </a:schemeClr>
          </a:solidFill>
        </p:spPr>
        <p:txBody>
          <a:bodyPr rIns="45720" anchor="t" anchorCtr="0">
            <a:normAutofit/>
          </a:bodyPr>
          <a:lstStyle>
            <a:lvl1pPr>
              <a:spcAft>
                <a:spcPts val="1800"/>
              </a:spcAft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A182AF-83EB-0BA6-3ADD-B49BDD9E37E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64608" y="2093976"/>
            <a:ext cx="6382512" cy="3749040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B897DD0-4462-B31B-50A9-D399FD0F5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529"/>
          <a:stretch/>
        </p:blipFill>
        <p:spPr>
          <a:xfrm>
            <a:off x="3815" y="4389845"/>
            <a:ext cx="5024198" cy="246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2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5EA319-BD06-493B-D1CD-EC2AF7394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47991" y="0"/>
            <a:ext cx="1703832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560446E-E817-5E2A-D76A-43A4168EF1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7246669" y="4842646"/>
            <a:ext cx="1611949" cy="185325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7DC846D-C40C-085A-6A57-EBD733E9C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6291072" cy="2670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F5F674E-A7FF-FC97-AC6B-9E98247F6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3346704"/>
            <a:ext cx="6016752" cy="2670048"/>
          </a:xfrm>
          <a:solidFill>
            <a:schemeClr val="bg1">
              <a:lumMod val="95000"/>
            </a:schemeClr>
          </a:solidFill>
        </p:spPr>
        <p:txBody>
          <a:bodyPr rIns="45720"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F3752326-0FB4-41C5-2D91-5CBFDC2DAD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18120" y="950976"/>
            <a:ext cx="4050792" cy="49651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59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14BC85D4-4139-2AAA-166E-6FBA095A8B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455" t="5126"/>
          <a:stretch/>
        </p:blipFill>
        <p:spPr>
          <a:xfrm>
            <a:off x="0" y="1729776"/>
            <a:ext cx="5423337" cy="53565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931BC73-A262-809F-6027-25B33F16B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41270" y="0"/>
            <a:ext cx="1250729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AEA2C9-0142-1847-0FE5-307C101C6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0683241" y="0"/>
            <a:ext cx="45719" cy="6858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7DF4F-A4F8-98C7-5975-55CBED0DB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67512"/>
            <a:ext cx="3621024" cy="551383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9D4968-2C08-763C-19C6-591349685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20" y="1161288"/>
            <a:ext cx="5276088" cy="4535424"/>
          </a:xfrm>
          <a:solidFill>
            <a:schemeClr val="bg1">
              <a:lumMod val="95000"/>
            </a:schemeClr>
          </a:solidFill>
        </p:spPr>
        <p:txBody>
          <a:bodyPr anchor="t" anchorCtr="0">
            <a:normAutofit/>
          </a:bodyPr>
          <a:lstStyle>
            <a:lvl1pPr marL="457200" indent="-457200">
              <a:lnSpc>
                <a:spcPct val="80000"/>
              </a:lnSpc>
              <a:spcAft>
                <a:spcPts val="1800"/>
              </a:spcAft>
              <a:buFont typeface="+mj-lt"/>
              <a:buAutoNum type="arabicPeriod"/>
              <a:defRPr sz="2000"/>
            </a:lvl1pPr>
            <a:lvl2pPr marL="914400" indent="-457200">
              <a:buFont typeface="+mj-lt"/>
              <a:buAutoNum type="alphaLcPeriod"/>
              <a:defRPr sz="1800"/>
            </a:lvl2pPr>
            <a:lvl3pPr marL="1371600" indent="-457200">
              <a:buFont typeface="+mj-lt"/>
              <a:buAutoNum type="arabicParenR"/>
              <a:defRPr sz="1600"/>
            </a:lvl3pPr>
            <a:lvl4pPr marL="1714500" indent="-342900">
              <a:buFont typeface="+mj-lt"/>
              <a:buAutoNum type="alphaLcParenR"/>
              <a:defRPr sz="1400"/>
            </a:lvl4pPr>
            <a:lvl5pPr marL="2228850" indent="-400050">
              <a:buFont typeface="+mj-lt"/>
              <a:buAutoNum type="romanL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3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F0B854-EF27-FB51-FED5-D9C462D78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AAF96D3-D3E2-FEAC-EE69-279502A57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890504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A9ADD0-45A7-DB71-D010-70B5B174C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093976"/>
            <a:ext cx="2880360" cy="3776472"/>
          </a:xfrm>
          <a:solidFill>
            <a:schemeClr val="tx1">
              <a:alpha val="5000"/>
            </a:schemeClr>
          </a:solidFill>
        </p:spPr>
        <p:txBody>
          <a:bodyPr rIns="45720"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ECD368-DD7D-CC8B-3678-D0BFE829181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61104" y="2093976"/>
            <a:ext cx="6967728" cy="4014216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96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B4E19-B10C-43FA-AB4B-5D0396BD6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150" baseline="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C552B-0CAD-4920-B258-233A9F86DF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150" baseline="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83FFB-15A3-4B11-A130-4565577A3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150" baseline="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F91729D4-A164-47A3-830D-E792BCE699E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75F976-A881-DB46-9D98-9D55727C1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C7589-D4CD-50AB-9AA4-198FD4932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5" r:id="rId4"/>
    <p:sldLayoutId id="2147483683" r:id="rId5"/>
    <p:sldLayoutId id="2147483684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79680-7C22-BFF1-165D-52AB411C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32" y="2868167"/>
            <a:ext cx="5916168" cy="1121664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แนวทางการให้คะแนน</a:t>
            </a:r>
            <a:endParaRPr lang="en-US" sz="4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26" name="Picture 2" descr="Self-scoring rubric instructional strategy - Coursensu methods explorer">
            <a:extLst>
              <a:ext uri="{FF2B5EF4-FFF2-40B4-BE49-F238E27FC236}">
                <a16:creationId xmlns:a16="http://schemas.microsoft.com/office/drawing/2014/main" id="{147A4DDD-440B-367C-7749-55B948565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086" y="623533"/>
            <a:ext cx="5610933" cy="561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765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DF398-B9B8-2F79-551E-1A2B00B3C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17CDE8-0CBA-ADF3-3E83-471BFF8BF273}"/>
              </a:ext>
            </a:extLst>
          </p:cNvPr>
          <p:cNvSpPr txBox="1"/>
          <p:nvPr/>
        </p:nvSpPr>
        <p:spPr>
          <a:xfrm>
            <a:off x="3618139" y="3013501"/>
            <a:ext cx="4955721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2250"/>
              </a:spcBef>
              <a:buNone/>
            </a:pPr>
            <a:r>
              <a:rPr lang="en-US" sz="4800" b="1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What is a rubric?</a:t>
            </a:r>
          </a:p>
        </p:txBody>
      </p:sp>
    </p:spTree>
    <p:extLst>
      <p:ext uri="{BB962C8B-B14F-4D97-AF65-F5344CB8AC3E}">
        <p14:creationId xmlns:p14="http://schemas.microsoft.com/office/powerpoint/2010/main" val="2546170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Person with large hat on a wooden chair on the beach">
            <a:extLst>
              <a:ext uri="{FF2B5EF4-FFF2-40B4-BE49-F238E27FC236}">
                <a16:creationId xmlns:a16="http://schemas.microsoft.com/office/drawing/2014/main" id="{1A2C36C1-B28E-D335-858C-C9746B6F79C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6" b="16"/>
          <a:stretch/>
        </p:blipFill>
        <p:spPr>
          <a:xfrm>
            <a:off x="6684264" y="576072"/>
            <a:ext cx="4023360" cy="549554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3F9C51-6AD0-162E-AB81-E461C242563D}"/>
              </a:ext>
            </a:extLst>
          </p:cNvPr>
          <p:cNvSpPr txBox="1"/>
          <p:nvPr/>
        </p:nvSpPr>
        <p:spPr>
          <a:xfrm>
            <a:off x="353859" y="576072"/>
            <a:ext cx="633040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รูบริค (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Rubric) </a:t>
            </a:r>
            <a:r>
              <a:rPr lang="th-TH" sz="32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เป็นเครื่องมือการให้คะแนนที่ไช้ในการประเมินผู้เรียน ประกอบด้วยชุดของ</a:t>
            </a:r>
            <a:r>
              <a:rPr lang="th-TH" sz="3200" b="0" i="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เกณฑ์หรือคำอธิบาย</a:t>
            </a:r>
            <a:r>
              <a:rPr lang="th-TH" sz="32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ที่มีความเฉพาะเจาะจง และมีความต่อเนื่องกันและใช้สำหรับวิเคราะห์ผลงานหรือกระบวนการทำงานของผู้เรียน ซึ่งได้มาจากการพิจารณาอย่างรอบคอบของผู้สอนว่าอะไรคือ สิ่งที่มุ่งหวังให้เกิดกับผู้เรียน โดยจะกำหนดคำอธิบายหรือรายละเอียดของเกณฑ์ไว้อย่างชัดเจน มีการจัดลำดับและให้คะแนนโดยแบ่งออกเป็น ระดับคุณภาพต่างๆ เพื่อใช้ระบุความแตกต่างของผลงานหรือประสิทธิภาพของงาน ทั้งในด้านกระบวนการ (การประเมินจากการปฏิบัติ :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Process) </a:t>
            </a:r>
            <a:r>
              <a:rPr lang="th-TH" sz="32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และ ผลผลิต (ผลงาน/ชิ้นงาน :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Product)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964665-7B08-531A-010D-62B13A46BFEF}"/>
              </a:ext>
            </a:extLst>
          </p:cNvPr>
          <p:cNvSpPr txBox="1"/>
          <p:nvPr/>
        </p:nvSpPr>
        <p:spPr>
          <a:xfrm>
            <a:off x="9393957" y="6393049"/>
            <a:ext cx="26273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ที่มา </a:t>
            </a:r>
            <a:r>
              <a:rPr lang="en-US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800" b="0" i="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รัตนาภรณ์ ทรงนภาวุฒิกุล, 2560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652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A78EC7-ABC4-DF79-0466-D90A2811078A}"/>
              </a:ext>
            </a:extLst>
          </p:cNvPr>
          <p:cNvSpPr txBox="1"/>
          <p:nvPr/>
        </p:nvSpPr>
        <p:spPr>
          <a:xfrm>
            <a:off x="293916" y="1997839"/>
            <a:ext cx="904602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เครื่องมือที่ใช้ประเมินผู้เรียนทั้งในด้าน</a:t>
            </a:r>
            <a:r>
              <a:rPr lang="th-TH" sz="36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 (</a:t>
            </a:r>
            <a:r>
              <a:rPr lang="en-US" sz="36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Process) </a:t>
            </a:r>
            <a:r>
              <a:rPr lang="th-TH" sz="36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และผลผลิต (</a:t>
            </a:r>
            <a:r>
              <a:rPr lang="en-US" sz="36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Product)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ของผู้เรียน </a:t>
            </a:r>
          </a:p>
          <a:p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ประกอบด้วยชุดเกณฑ์หรือคำอธิบายที่มีความชัดเจนและเฉพาะเจาะจง โดยมีการจัดลำดับ และกำหนดคะแนนที่แบ่งเป็นระดับต่าง ๆ เพื่อแสดงความแตกต่างของผลงานหรือ ประสิทธิภาพของงาน 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6F68B3-79B8-459E-55FB-F2A7263FA9A6}"/>
              </a:ext>
            </a:extLst>
          </p:cNvPr>
          <p:cNvSpPr txBox="1"/>
          <p:nvPr/>
        </p:nvSpPr>
        <p:spPr>
          <a:xfrm>
            <a:off x="1017815" y="414048"/>
            <a:ext cx="80282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600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เกณฑ์การให้คะแนนแบบรูบริค (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SCORING RUBRIC) </a:t>
            </a:r>
            <a:r>
              <a:rPr lang="th-TH" sz="3600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คืออะไร 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050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54920-D747-7F35-7029-72F8C1812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7D982-ADCE-1E5D-1A9B-8A8C403CD774}"/>
              </a:ext>
            </a:extLst>
          </p:cNvPr>
          <p:cNvSpPr txBox="1"/>
          <p:nvPr/>
        </p:nvSpPr>
        <p:spPr>
          <a:xfrm>
            <a:off x="2481942" y="2767280"/>
            <a:ext cx="84037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4000" b="0" i="0" dirty="0">
                <a:solidFill>
                  <a:schemeClr val="accent6">
                    <a:lumMod val="50000"/>
                  </a:schemeClr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รูบริคแบบองค์รวม (</a:t>
            </a:r>
            <a:r>
              <a:rPr lang="en-US" sz="4000" b="0" i="0" dirty="0">
                <a:solidFill>
                  <a:schemeClr val="accent6">
                    <a:lumMod val="50000"/>
                  </a:schemeClr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Holistic Rubric) </a:t>
            </a:r>
            <a:endParaRPr lang="th-TH" sz="4000" dirty="0"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40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รูบริคแบบแยกองค์ประกอบ (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Analytic Rubric)</a:t>
            </a:r>
            <a:endParaRPr lang="en-US" sz="40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F758D27-C1B2-4C79-1D2B-CB49DA3B1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" y="365760"/>
            <a:ext cx="11266713" cy="1545336"/>
          </a:xfrm>
        </p:spPr>
        <p:txBody>
          <a:bodyPr/>
          <a:lstStyle/>
          <a:p>
            <a:pPr algn="ctr"/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ประเภทของการให้คะแนนแบบรูบริค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5286-7D99-8DCE-DD8A-B347EF34A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" y="365760"/>
            <a:ext cx="11266713" cy="1545336"/>
          </a:xfrm>
        </p:spPr>
        <p:txBody>
          <a:bodyPr/>
          <a:lstStyle/>
          <a:p>
            <a:pPr algn="ctr"/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การให้คะแนนแบบรูบริคองค์รวม (</a:t>
            </a:r>
            <a:r>
              <a:rPr lang="en-US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HOLISTIC SCORING RUBRIC)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301D37-1987-9DE8-C1FA-E956830BD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88DB38-1E5F-63AF-981D-28E0F88F86E5}"/>
              </a:ext>
            </a:extLst>
          </p:cNvPr>
          <p:cNvSpPr txBox="1"/>
          <p:nvPr/>
        </p:nvSpPr>
        <p:spPr>
          <a:xfrm>
            <a:off x="587829" y="2701221"/>
            <a:ext cx="112667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• เป็นการประเมินตัดสินคุณภาพของงานหรือกระบวนการโดยรวม </a:t>
            </a:r>
          </a:p>
          <a:p>
            <a:r>
              <a:rPr lang="th-TH" sz="3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• จะอธิบายลักษณะที่ประเมินหลาย ๆ มิติพร้อมกัน ซึ่งจะเป็นลักษณะเด่นหรือลักษณะจำเป็นที่ต้องประเมินลดหลั่นตามคุณภาพ </a:t>
            </a:r>
          </a:p>
          <a:p>
            <a:r>
              <a:rPr lang="th-TH" sz="3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• เหมาะกับการประเมินสรุปรวม (</a:t>
            </a:r>
            <a:r>
              <a:rPr lang="en-US" sz="3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Summative evaluation)</a:t>
            </a:r>
          </a:p>
        </p:txBody>
      </p:sp>
    </p:spTree>
    <p:extLst>
      <p:ext uri="{BB962C8B-B14F-4D97-AF65-F5344CB8AC3E}">
        <p14:creationId xmlns:p14="http://schemas.microsoft.com/office/powerpoint/2010/main" val="596863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C4167-4288-C345-35B7-95E5A0C39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FFF0D8-3A9A-D8ED-AE05-AE835C5FD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D12358-51D2-46B3-9BDE-DF29528B9454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7DC8A7-B8F8-A5D1-58FB-D23CE2D75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100"/>
            <a:ext cx="8173591" cy="68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43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2ED16-DB5E-AD49-0845-3B22A1BE5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" y="365760"/>
            <a:ext cx="11212285" cy="1545336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การให้คะแนนแบบรูบริคแยกองค์ประกอบ (</a:t>
            </a:r>
            <a:r>
              <a:rPr lang="en-US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ANALYTIC SCORING RUBRIC)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102FC5-3D61-5D2D-48A7-01F287CC6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122D76-3E3C-F122-5AEC-66E33A9C3605}"/>
              </a:ext>
            </a:extLst>
          </p:cNvPr>
          <p:cNvSpPr txBox="1"/>
          <p:nvPr/>
        </p:nvSpPr>
        <p:spPr>
          <a:xfrm>
            <a:off x="489857" y="2424223"/>
            <a:ext cx="112122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• เป็นการประเมินผลงานหรือกระบวนการในแต่ละองค์ประกอบ แล้วนำแต่ละองค์ประกอบมารวมกันเป็น คะแนนรวมทั้งหมด </a:t>
            </a:r>
          </a:p>
          <a:p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• อธิบายลักษณะที่ประเมินแยกรายองค์ประกอบ ลดหลั่นตามคุณภาพ </a:t>
            </a:r>
          </a:p>
          <a:p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• สามารถระบุน้ำหนักการประเมินในองค์ประกอบที่มีความสำคัญได้ </a:t>
            </a:r>
          </a:p>
          <a:p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• เหมาะกับการประเมินความก้าวหน้า (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Formative evaluation) 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ที่มีการให้ข้อมูลย้อนกลับ (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Feedback) 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ผู้เรียน เพื่อพัฒนาและปรับปรุง</a:t>
            </a:r>
            <a:endParaRPr lang="en-US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72777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8F65E-F65B-A064-FE16-0B44E3F11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58458-392B-095C-667E-0B2A809E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BD684-2717-B45C-DCD9-9597019EE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15" y="164120"/>
            <a:ext cx="5274855" cy="65297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E99EEB-A4E8-64D1-7D8D-7BE01CD4A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032" y="2349591"/>
            <a:ext cx="5219829" cy="215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59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FC989-126D-B5FD-C552-0E550BBB4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0CFCEC-EBBC-0916-C9C5-050474CE16BB}"/>
              </a:ext>
            </a:extLst>
          </p:cNvPr>
          <p:cNvSpPr txBox="1"/>
          <p:nvPr/>
        </p:nvSpPr>
        <p:spPr>
          <a:xfrm>
            <a:off x="4691744" y="324578"/>
            <a:ext cx="75002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th-TH" sz="2800" b="1" i="0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1. เกณฑ์ประเมิน (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coherent set of criteria)</a:t>
            </a:r>
          </a:p>
          <a:p>
            <a:pPr algn="l">
              <a:buNone/>
            </a:pPr>
            <a:r>
              <a:rPr lang="en-US" sz="2800" b="1" i="0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2.</a:t>
            </a:r>
            <a:r>
              <a:rPr lang="th-TH" sz="2800" b="1" i="0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ระดับพฤติกรรม (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performance level)</a:t>
            </a:r>
          </a:p>
          <a:p>
            <a:pPr algn="l">
              <a:buNone/>
            </a:pPr>
            <a:r>
              <a:rPr lang="en-US" sz="2800" b="1" i="0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3.</a:t>
            </a:r>
            <a:r>
              <a:rPr lang="th-TH" sz="2800" b="1" i="0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คำอธิบายระดับพฤติกรรม (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descriptions of levels of performance)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637C20B-F1E2-8B5A-1B95-93703BDA1346}"/>
              </a:ext>
            </a:extLst>
          </p:cNvPr>
          <p:cNvSpPr/>
          <p:nvPr/>
        </p:nvSpPr>
        <p:spPr>
          <a:xfrm>
            <a:off x="174170" y="2140460"/>
            <a:ext cx="3287487" cy="447402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เกณฑ์ประเมิน </a:t>
            </a:r>
            <a:br>
              <a:rPr lang="th-TH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coherent set of criteria) </a:t>
            </a:r>
            <a:r>
              <a:rPr lang="th-TH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คือองค์ประกอบที่บ่งชี้ถึงการเรียนรู้  ตามความหมายและขอบเขตของ </a:t>
            </a:r>
            <a:r>
              <a:rPr lang="en-US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learning outcome </a:t>
            </a:r>
            <a:r>
              <a:rPr lang="th-TH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ที่จะประเมิน </a:t>
            </a:r>
          </a:p>
          <a:p>
            <a:pPr algn="ctr"/>
            <a:endParaRPr lang="en-US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86BB1CE-C8F1-A472-8B43-0561CBFFA819}"/>
              </a:ext>
            </a:extLst>
          </p:cNvPr>
          <p:cNvSpPr/>
          <p:nvPr/>
        </p:nvSpPr>
        <p:spPr>
          <a:xfrm>
            <a:off x="4446813" y="2140461"/>
            <a:ext cx="3287487" cy="447402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ระดับพฤติกรรม (</a:t>
            </a:r>
            <a:r>
              <a:rPr lang="en-US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performance level) </a:t>
            </a:r>
            <a:r>
              <a:rPr lang="th-TH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เป็นการกำหนดระดับพฤติกรรมของเกณฑ์ประเมินนั้น ๆ ซึ่งอาจกำหนดเป็นตัวเลข เช่น 1 ถึง 5  หรือใช้คำที่แสดงถึงความแตกต่างกันในแต่ละระดับ เช่น ระดับเริ่มต้น ระดับกำลังพัฒนา ระดับเชี่ยวชาญ เป็นต้น 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BEA45F9-3679-8635-B0AF-D337D0E9BA20}"/>
              </a:ext>
            </a:extLst>
          </p:cNvPr>
          <p:cNvSpPr/>
          <p:nvPr/>
        </p:nvSpPr>
        <p:spPr>
          <a:xfrm>
            <a:off x="8719456" y="2140462"/>
            <a:ext cx="3287487" cy="447402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คำอธิบายระดับพฤติกรรม (</a:t>
            </a:r>
            <a:r>
              <a:rPr lang="en-US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descriptions of levels of performance) </a:t>
            </a:r>
            <a:r>
              <a:rPr lang="th-TH" sz="2800" dirty="0">
                <a:solidFill>
                  <a:srgbClr val="4B4F5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คือคำอธิบายพฤติกรรมที่แสดงถึงคุณภาพในแต่ละระดับของเกณฑ์ประเมินนั้น ๆ  </a:t>
            </a:r>
            <a:endParaRPr lang="en-US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329CD2-051E-4639-4F91-42C0DBC89F79}"/>
              </a:ext>
            </a:extLst>
          </p:cNvPr>
          <p:cNvSpPr txBox="1"/>
          <p:nvPr/>
        </p:nvSpPr>
        <p:spPr>
          <a:xfrm>
            <a:off x="54430" y="755465"/>
            <a:ext cx="4637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875"/>
              </a:spcBef>
              <a:spcAft>
                <a:spcPts val="2250"/>
              </a:spcAft>
              <a:buNone/>
            </a:pPr>
            <a:r>
              <a:rPr lang="th-TH" sz="2800" b="1" i="0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รูบริคประกอบด้วย 3 องค์ประกอบหลัก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3199D8C-D3FA-C77D-A917-399639604B2E}"/>
              </a:ext>
            </a:extLst>
          </p:cNvPr>
          <p:cNvSpPr/>
          <p:nvPr/>
        </p:nvSpPr>
        <p:spPr>
          <a:xfrm>
            <a:off x="4120241" y="766995"/>
            <a:ext cx="544287" cy="523220"/>
          </a:xfrm>
          <a:prstGeom prst="rightArrow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17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83461-6812-753D-C71D-37FEB9119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71A4F1-5BFC-A309-E163-4E7494A48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4978"/>
            <a:ext cx="12192000" cy="584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71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105926-7508-281D-89AB-681E7A1E8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5771864-BDC1-9B67-ABDD-DB8A625F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801" y="2868168"/>
            <a:ext cx="9704397" cy="1121664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นักศึกษาจะประเมินการนำเสนอหน้าชั้นเรียนอย่างไร</a:t>
            </a:r>
            <a:endParaRPr lang="en-US" sz="4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1968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Umbrellas at the beach">
            <a:extLst>
              <a:ext uri="{FF2B5EF4-FFF2-40B4-BE49-F238E27FC236}">
                <a16:creationId xmlns:a16="http://schemas.microsoft.com/office/drawing/2014/main" id="{C9711FA8-82E0-BC2D-81D0-FE7DE3A5C72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40" r="40"/>
          <a:stretch/>
        </p:blipFill>
        <p:spPr>
          <a:xfrm>
            <a:off x="630936" y="576072"/>
            <a:ext cx="4023360" cy="549554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196D5D-B220-4DB1-F0A7-7395FEBB4092}"/>
              </a:ext>
            </a:extLst>
          </p:cNvPr>
          <p:cNvSpPr txBox="1"/>
          <p:nvPr/>
        </p:nvSpPr>
        <p:spPr>
          <a:xfrm>
            <a:off x="5529943" y="815465"/>
            <a:ext cx="646611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ประโยชน์ของเกณฑ์การให้คะแนนแบบรูบริค 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ช่วยกำหนดแนวทางในการตัดสินใจอย่างยุติธรรม และปราศจากความลำเอียง ผู้ประเมินคนละคนประเมินได้สอดคล้องกัน 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ผู้เรียนมีแนวทางการปฏิบัติหรือทำงานอย่างชัดเจนสอดคล้องกับความคาดหวังของผู้ประเมิน 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ใช้เพื่อพัฒนาหรือปรับปรุงการทำงานของผู้เรียน รู้ข้อผิดพลาดหรือจุดที่ควรปรับปรุงแก้ไข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48906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284FEF8-F345-3077-A36C-E9F6FD92DA60}"/>
              </a:ext>
            </a:extLst>
          </p:cNvPr>
          <p:cNvSpPr/>
          <p:nvPr/>
        </p:nvSpPr>
        <p:spPr>
          <a:xfrm>
            <a:off x="163286" y="1611087"/>
            <a:ext cx="11734800" cy="13280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Step 1. Start with the learning outcomes</a:t>
            </a:r>
          </a:p>
          <a:p>
            <a:r>
              <a:rPr lang="en-US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Formulate the unit learning outcomes and start thinking about ways that these could be assessed.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00E580-BC64-FE4C-819B-BEEC2F584D02}"/>
              </a:ext>
            </a:extLst>
          </p:cNvPr>
          <p:cNvSpPr/>
          <p:nvPr/>
        </p:nvSpPr>
        <p:spPr>
          <a:xfrm>
            <a:off x="163286" y="3145971"/>
            <a:ext cx="11734800" cy="3581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2250"/>
              </a:spcBef>
            </a:pPr>
            <a:r>
              <a:rPr lang="en-US" sz="2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Step 2. Develop an assessment method</a:t>
            </a:r>
          </a:p>
          <a:p>
            <a:pPr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When thinking about a suitable assessment, unpack the learning outcome phrasing: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Actions:</a:t>
            </a: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the verbs or </a:t>
            </a:r>
            <a:r>
              <a:rPr lang="en-US" sz="2800" dirty="0" err="1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behaviours</a:t>
            </a: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have been used. </a:t>
            </a:r>
            <a:r>
              <a:rPr lang="en-US" sz="2800" i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What will students demonstrate or do?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Content:</a:t>
            </a:r>
            <a:r>
              <a:rPr lang="en-US" sz="2800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the skills or content that is being covered. </a:t>
            </a:r>
            <a:r>
              <a:rPr lang="en-US" sz="2800" i="1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What is this about knowing or doing?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Context: </a:t>
            </a:r>
            <a:r>
              <a:rPr lang="en-US" sz="2800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the situations, conditions or circumstances. </a:t>
            </a:r>
            <a:r>
              <a:rPr lang="en-US" sz="2800" i="1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 what context and to what level will students demonstrate this?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E53746-CA28-D682-03A1-73F83BCDB3DA}"/>
              </a:ext>
            </a:extLst>
          </p:cNvPr>
          <p:cNvSpPr txBox="1"/>
          <p:nvPr/>
        </p:nvSpPr>
        <p:spPr>
          <a:xfrm>
            <a:off x="1431471" y="453520"/>
            <a:ext cx="9329057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2250"/>
              </a:spcBef>
              <a:buNone/>
            </a:pPr>
            <a:r>
              <a:rPr lang="en-US" sz="4800" b="0" i="0" dirty="0">
                <a:solidFill>
                  <a:srgbClr val="172B4D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Developing a rubric using constructive alignment</a:t>
            </a:r>
          </a:p>
        </p:txBody>
      </p:sp>
    </p:spTree>
    <p:extLst>
      <p:ext uri="{BB962C8B-B14F-4D97-AF65-F5344CB8AC3E}">
        <p14:creationId xmlns:p14="http://schemas.microsoft.com/office/powerpoint/2010/main" val="1825008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A6E230-2B8A-D311-6D5F-E57A4E9D2D43}"/>
              </a:ext>
            </a:extLst>
          </p:cNvPr>
          <p:cNvSpPr/>
          <p:nvPr/>
        </p:nvSpPr>
        <p:spPr>
          <a:xfrm>
            <a:off x="228600" y="892628"/>
            <a:ext cx="11734800" cy="50727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2250"/>
              </a:spcBef>
            </a:pPr>
            <a:r>
              <a:rPr lang="en-US" sz="2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Step 3. Choose relevant marking criteria</a:t>
            </a:r>
          </a:p>
          <a:p>
            <a:pPr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Your criteria should be based on the key elements identified in the learning outcomes: Actions, Content, Context.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For example, the criteria to assess could include: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creative thinking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interactivity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prototype design 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0224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990BDED-B794-0A94-47CD-230DBFEC89B1}"/>
              </a:ext>
            </a:extLst>
          </p:cNvPr>
          <p:cNvSpPr/>
          <p:nvPr/>
        </p:nvSpPr>
        <p:spPr>
          <a:xfrm>
            <a:off x="228600" y="152400"/>
            <a:ext cx="11734800" cy="63899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50"/>
              </a:spcBef>
            </a:pPr>
            <a:r>
              <a:rPr lang="en-US" b="1" dirty="0">
                <a:solidFill>
                  <a:srgbClr val="002060"/>
                </a:solidFill>
              </a:rPr>
              <a:t>Step 4. Write rubric descriptors</a:t>
            </a:r>
            <a:endParaRPr lang="en-US" sz="28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Develop a rubric descriptor for each criterion. Ensure that what you are measuring or observing for each criterion clearly demonstrates a component of the learning outcome. You may wish to start with the Pass level, then develop the High Distinction followed by the Fail bands.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e.g.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Pass</a:t>
            </a: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for creative thinking:</a:t>
            </a:r>
            <a:r>
              <a:rPr lang="en-US" sz="2800" i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en-US" sz="2800" i="1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Uses originality and innovation. </a:t>
            </a:r>
            <a:r>
              <a:rPr lang="en-US" sz="2800" i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</a:t>
            </a:r>
            <a:r>
              <a:rPr lang="en-US" sz="2800" i="1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enerates a few unique and imaginative ideas.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High Distinction</a:t>
            </a:r>
            <a:r>
              <a:rPr lang="en-US" sz="2800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for creative thinking:</a:t>
            </a:r>
            <a:r>
              <a:rPr lang="en-US" sz="2800" i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Evaluates and reflects on the creative process, draws perceptive insights. Adopts robust design thinking methodology to develop a range of novel or unique ideas.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Fail </a:t>
            </a:r>
            <a:r>
              <a:rPr lang="en-US" sz="2800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for creative thinking: </a:t>
            </a:r>
            <a:r>
              <a:rPr lang="en-US" sz="2800" i="1" dirty="0">
                <a:solidFill>
                  <a:srgbClr val="172B4D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There is limited</a:t>
            </a:r>
            <a:r>
              <a:rPr lang="en-US" sz="2800" i="1" dirty="0">
                <a:solidFill>
                  <a:srgbClr val="37415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evidence of an imaginative process. Conventional or predictable ideas have been developed.</a:t>
            </a:r>
            <a:endParaRPr lang="en-US" sz="2800" dirty="0">
              <a:solidFill>
                <a:srgbClr val="172B4D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25082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0CCF9-507A-9B33-F360-5F3A97BF4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3429000"/>
            <a:ext cx="5916168" cy="905256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5" name="Picture Placeholder 4" descr="Aerial view of the beach">
            <a:extLst>
              <a:ext uri="{FF2B5EF4-FFF2-40B4-BE49-F238E27FC236}">
                <a16:creationId xmlns:a16="http://schemas.microsoft.com/office/drawing/2014/main" id="{69435B0A-4EE0-1346-7375-E8C7E1ED6C9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69" b="69"/>
          <a:stretch/>
        </p:blipFill>
        <p:spPr>
          <a:xfrm>
            <a:off x="7754112" y="947737"/>
            <a:ext cx="4023360" cy="4962525"/>
          </a:xfrm>
        </p:spPr>
      </p:pic>
    </p:spTree>
    <p:extLst>
      <p:ext uri="{BB962C8B-B14F-4D97-AF65-F5344CB8AC3E}">
        <p14:creationId xmlns:p14="http://schemas.microsoft.com/office/powerpoint/2010/main" val="4165655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EFB71-6CD0-17AF-2AED-90B82260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73ECD0-6260-C6B4-79F7-81EB2DDC7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79" y="617349"/>
            <a:ext cx="11087641" cy="562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12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BD9EC-DC73-9CBE-FE96-22F70B4EE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B77C8-8B29-2202-E358-153EC3977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B00EB2-FC65-5A3A-3372-264078F86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801" y="2868168"/>
            <a:ext cx="9704397" cy="1121664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นักศึกษาจะประเมินการเขียนงานส่งอาจารย์อย่างไร</a:t>
            </a:r>
            <a:endParaRPr lang="en-US" sz="4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35399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9330A5-9701-4D21-4CCC-742D1F9B4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D12358-51D2-46B3-9BDE-DF29528B9454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D178DF-EE82-3DA7-5C50-2DB984460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100"/>
            <a:ext cx="8173591" cy="68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09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5E672-F09A-FA47-83D6-DDD256165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040BCC-91AC-62BF-F2EA-01B8EDAD1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627" y="136525"/>
            <a:ext cx="6420746" cy="655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3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AEA40-6FF0-7DB8-EBA2-D91D1453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8C6AEF-76DB-E16A-2E25-8538B292A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389" y="399627"/>
            <a:ext cx="7497221" cy="605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41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6C367-5218-BB45-2044-B6CEEA29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C90BE4-5145-0CEB-3BE7-BD9140B27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15" y="164120"/>
            <a:ext cx="5274855" cy="65297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DB1D0B-E6F9-8395-D791-6D1F8F1B0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032" y="2349591"/>
            <a:ext cx="5219829" cy="215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410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C1DDD4-579E-CC92-B4E0-3C68C4045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CB10C0-0076-5A18-A923-5960D0BC3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68" y="101688"/>
            <a:ext cx="6030024" cy="66197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C9F204-3DE9-AC4D-8ADB-0E8523F57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456" y="136525"/>
            <a:ext cx="5448999" cy="2664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E54329-252E-8BC1-2220-1DED7F2D7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4363" y="3411581"/>
            <a:ext cx="3687183" cy="186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22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ED6DA"/>
      </a:accent1>
      <a:accent2>
        <a:srgbClr val="3E7090"/>
      </a:accent2>
      <a:accent3>
        <a:srgbClr val="93A5A8"/>
      </a:accent3>
      <a:accent4>
        <a:srgbClr val="627272"/>
      </a:accent4>
      <a:accent5>
        <a:srgbClr val="BDA07D"/>
      </a:accent5>
      <a:accent6>
        <a:srgbClr val="D8CAB7"/>
      </a:accent6>
      <a:hlink>
        <a:srgbClr val="0563C1"/>
      </a:hlink>
      <a:folHlink>
        <a:srgbClr val="954F72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3468121_win32_CP_V3" id="{DB41292E-DA07-4A60-84D2-21F0B686AF93}" vid="{CD2DD4A9-674C-44A3-BA93-D7C3019ED0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  <Background xmlns="71af3243-3dd4-4a8d-8c0d-dd76da1f02a5">false</Background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79BBA1-1277-4614-8DDE-B2EB227512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AF5DA8-6387-4138-BF96-B65D39F2FC2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BE47603A-423C-4B8F-AA3D-8E6FA47105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Coastal presentation</Template>
  <TotalTime>184</TotalTime>
  <Words>890</Words>
  <Application>Microsoft Office PowerPoint</Application>
  <PresentationFormat>Widescreen</PresentationFormat>
  <Paragraphs>69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Segoe UI Light</vt:lpstr>
      <vt:lpstr>TH SarabunPSK</vt:lpstr>
      <vt:lpstr>Wingdings</vt:lpstr>
      <vt:lpstr>Custom</vt:lpstr>
      <vt:lpstr>แนวทางการให้คะแนน</vt:lpstr>
      <vt:lpstr>นักศึกษาจะประเมินการนำเสนอหน้าชั้นเรียนอย่างไร</vt:lpstr>
      <vt:lpstr>PowerPoint Presentation</vt:lpstr>
      <vt:lpstr>นักศึกษาจะประเมินการเขียนงานส่งอาจารย์อย่างไร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ประเภทของการให้คะแนนแบบรูบริค</vt:lpstr>
      <vt:lpstr>การให้คะแนนแบบรูบริคองค์รวม (HOLISTIC SCORING RUBRIC)</vt:lpstr>
      <vt:lpstr>PowerPoint Presentation</vt:lpstr>
      <vt:lpstr>การให้คะแนนแบบรูบริคแยกองค์ประกอบ (ANALYTIC SCORING RUBRIC)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Teerawit  Tinprapa</dc:creator>
  <cp:lastModifiedBy>Teerawit  Tinprapa</cp:lastModifiedBy>
  <cp:revision>1</cp:revision>
  <dcterms:created xsi:type="dcterms:W3CDTF">2025-10-06T02:27:27Z</dcterms:created>
  <dcterms:modified xsi:type="dcterms:W3CDTF">2025-10-06T05:32:01Z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