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5" r:id="rId1"/>
  </p:sldMasterIdLst>
  <p:notesMasterIdLst>
    <p:notesMasterId r:id="rId48"/>
  </p:notesMasterIdLst>
  <p:sldIdLst>
    <p:sldId id="257" r:id="rId2"/>
    <p:sldId id="325" r:id="rId3"/>
    <p:sldId id="256" r:id="rId4"/>
    <p:sldId id="263" r:id="rId5"/>
    <p:sldId id="264" r:id="rId6"/>
    <p:sldId id="265" r:id="rId7"/>
    <p:sldId id="266" r:id="rId8"/>
    <p:sldId id="326" r:id="rId9"/>
    <p:sldId id="267" r:id="rId10"/>
    <p:sldId id="268" r:id="rId11"/>
    <p:sldId id="269" r:id="rId12"/>
    <p:sldId id="305" r:id="rId13"/>
    <p:sldId id="306" r:id="rId14"/>
    <p:sldId id="270" r:id="rId15"/>
    <p:sldId id="271" r:id="rId16"/>
    <p:sldId id="272" r:id="rId17"/>
    <p:sldId id="273" r:id="rId18"/>
    <p:sldId id="328" r:id="rId19"/>
    <p:sldId id="275" r:id="rId20"/>
    <p:sldId id="308" r:id="rId21"/>
    <p:sldId id="276" r:id="rId22"/>
    <p:sldId id="277" r:id="rId23"/>
    <p:sldId id="278" r:id="rId24"/>
    <p:sldId id="279" r:id="rId25"/>
    <p:sldId id="281" r:id="rId26"/>
    <p:sldId id="302" r:id="rId27"/>
    <p:sldId id="330" r:id="rId28"/>
    <p:sldId id="309" r:id="rId29"/>
    <p:sldId id="304" r:id="rId30"/>
    <p:sldId id="315" r:id="rId31"/>
    <p:sldId id="311" r:id="rId32"/>
    <p:sldId id="312" r:id="rId33"/>
    <p:sldId id="313" r:id="rId34"/>
    <p:sldId id="316" r:id="rId35"/>
    <p:sldId id="314" r:id="rId36"/>
    <p:sldId id="317" r:id="rId37"/>
    <p:sldId id="318" r:id="rId38"/>
    <p:sldId id="319" r:id="rId39"/>
    <p:sldId id="286" r:id="rId40"/>
    <p:sldId id="320" r:id="rId41"/>
    <p:sldId id="321" r:id="rId42"/>
    <p:sldId id="290" r:id="rId43"/>
    <p:sldId id="324" r:id="rId44"/>
    <p:sldId id="322" r:id="rId45"/>
    <p:sldId id="323" r:id="rId46"/>
    <p:sldId id="298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1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575.33655" units="1/cm"/>
          <inkml:channelProperty channel="Y" name="resolution" value="1575.33655" units="1/cm"/>
          <inkml:channelProperty channel="F" name="resolution" value="0" units="1/dev"/>
        </inkml:channelProperties>
      </inkml:inkSource>
      <inkml:timestamp xml:id="ts0" timeString="2017-08-23T03:34:58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 8167 17,'-8'-4'15,"1"-2"-3,-4 2-2,4-1-1,1 3 1,1-4 0,0 2 1,5 4-2,-4-5-1,4 5 2,0 0 7,0 0 4,6 5 2,2 0-5,5-5 0,6 5-3,3-5 0,1 0-3,7-5-2,4-3 0,4 4-2,7-3-2,3-4 0,11 0-1,3-1-1,7-1-2,-4 3 0,1 1-1,-2 0 0,-4 3 0,-3 1 0,2 1 1,-6 4 0,2 0 0,0 0 1,4 0-1,-3 0-2,1 0 2,7 0-1,1 0 0,-4 0 0,0-5-2,-1 3 3,-4-1-1,1-1-1,-5 4 1,-4-7-1,-3 4 0,0-1 0,-1 3 1,-6 4-1,2-5 0,3 4 1,-3 0 0,0 3 0,4 0 0,4 0-1,1 4 1,4-3 0,4 1 0,2-2 1,3 1-1,-3-1 0,0 2-1,-1-2 0,-3-2 3,0 2-4,-1 0 0,-1 1 1,0-1 0,1 1 0,2-6 1,0 0-1,-1-3 1,0 1-1,2 2-1,-5 0 2,0-3-1,-3-2 1,-1 1 0,-4-1-1,-2-1 0,-7 4-1,-2-3 1,-2 1 1,-6 1-1,-1-1 0,-5 1 0,-2 1 0,-5-1 1,-1 1 0,-4 2 1,1-2-1,-3 0 0,-5 2 0,6 0 0,-6 0 0,5 0 0,-5 0 3,0 0-2,0 0 0,0 0-1,0 0 0,0 0 0,4 4 0,-4 3 0,3 5 2,-3 6 2,0 5 1,0 9-2,-3 1 0,-1 6 1,-3 2-1,3 1-1,-1 4 0,-4-3 0,1 2 0,-2 2 0,0-1-2,4-3 0,-4 4 0,6-4 0,-2 0 0,0-1 0,1-3 1,-1-2 0,-1-5-2,5-2 1,-1-4-1,3-1 0,-5-6 1,4-2-1,-3 0 1,3-4-2,-1-1 2,1-1-1,1-6-1,-3-3 2,3-2 0,-4 7 0,1-9-1,-3 0-1,1 2 2,-1-3-1,1 3-1,-3 3 1,4 1 0,-4-3 1,3 1-1,-3-2 0,1 0-1,1 4 1,0-4 0,1 1 0,-1 1-1,-2 0 1,5-2 0,-1 2-2,-2 0 3,4 2-1,-4-2 0,6-2-1,-4 7 1,4-7 1,-7 3-2,4-1 1,1 2 0,2-4-1,-4 6 1,4-2 2,-7-1-2,7-3 1,-2 6-2,2-6 2,-8 4-1,8-4 1,-4 7-2,-2-7 1,1-2 1,-5 2 0,2 0-2,-4-3 2,0 3-1,-3-6 0,-2 3-1,-4 3 1,0-3 0,-5 0 0,-1-3-1,-3 4 2,-4 2-1,-3-2 1,1 2-1,3 0-1,-6 2 1,4 0-1,-2 2 1,2-2 0,-2 4 0,5-6-1,-2 5 2,4-3-2,1-2 2,1 2-1,3-2-1,-2 3 1,0-1 0,0 0-2,-1 0 2,1 2 0,1 0 0,-1 1 0,-5 1 0,2-3-1,-4 0 2,3 2-2,-5 2 1,-3-1 1,3-2 0,2 3-1,0-2-1,0 1 2,2-2-1,1 0 0,-3-4 0,4 8 0,0-6 0,1 2 0,-2 1 0,2 0-1,0-4 2,3 1-1,-2-2 1,2 0-2,-1 0 1,0 3 1,1-3-1,-2 0 0,0 0 0,-1 0 0,-2-3 1,1 6-2,-3-6 2,1 3-2,-5 0 1,2-3 0,-4 1 0,0-1 1,-1 3-1,3 2 0,-2-2 0,1-2 0,1-1 0,1 3 0,-2 0 0,2 3-1,1-1 2,-2-2-2,4 3 1,-3 0 1,-1 0-2,1-3 0,2 5 3,0-3-1,-1 0-1,5-2 0,-6-2 0,5 2 0,1-2 1,-4 2-2,7 0 0,-6-2 2,2-1-1,-1 3 1,1-3-2,-1 1 1,3 1 0,1-2 0,1-2 1,2 3-1,-2 7-1,1-3 1,-2-1 0,6-1 1,-2 0-1,1 3 0,4-1 0,1 1 0,2-3 0,1 3 0,2-6 1,2 6-1,1-3 0,1 4 0,-1-4 0,-1-2 0,0 2 0,3 4 0,-3-4 0,0 0 0,5 3 0,1-3 0,0-3 0,-1 3 0,3 0 0,-1 0 2,4 0-3,-4 0 0,0 0 2,-1 0-2,2 0 1,-2 0 0,-1-2 0,1 2 0,-1 2 0,1-4 1,-5 2-2,4 2 0,-4-2 1,4 0 1,1-2-1,0 2 0,1 0 0,4 0 2,0 0-4,0 0 1,0 0 2,0 0 0,0 0 1,0 0-1,-5-7-1,5-2 0,-1-2 0,1-1 0,1-4 0,-1-2 0,2 0 1,-2-5-1,2-1 1,-2 0-2,1-3 2,1-1-2,-2-2 1,2-1 0,0 2 0,0-3 1,-2 1-1,0-2-1,0 1 1,0-1 2,0 3-4,0 2 4,-2 0-3,2 1 1,-2 6 0,0-1 1,0 1-2,1 0 2,-1 2 2,-1 2-5,0 1 2,2-4 0,-3 1 1,1-2-1,3 3 0,-4 1 1,4 0 0,-3 0-2,2 0 1,-1 4 1,1 0-1,-1 0 0,2-1-1,-2 1 2,0 1-2,2 1 2,0-3-3,0 4 2,-2 0 0,2 0 1,2 1-2,0 1 1,-2-2-1,2 6 2,-2-3-1,2 2 0,-1 0 0,-1 0 0,0 5-1,0 0 2,-1-4-1,1 4-2,0 0 4,0 0-3,0 0 2,0 0-2,0 0 0,0 0 0,4-2 0,6 1 1,6 1-16,10 3-24,5 5-20,10-3-28,4 8-14</inkml:trace>
  <inkml:trace contextRef="#ctx0" brushRef="#br0" timeOffset="7641.3912">10845 11398 1,'0'-5'0,"0"-2"0</inkml:trace>
  <inkml:trace contextRef="#ctx0" brushRef="#br0" timeOffset="7752.4701">10847 11393 1</inkml:trace>
  <inkml:trace contextRef="#ctx0" brushRef="#br0" timeOffset="8157.7744">10855 11397 1,'-3'5'0</inkml:trace>
  <inkml:trace contextRef="#ctx0" brushRef="#br0" timeOffset="8241.8157">10858 11397 1</inkml:trace>
  <inkml:trace contextRef="#ctx0" brushRef="#br0" timeOffset="30952.7857">2452 7017 11,'-2'-7'15,"0"3"-2,2 4-3,0 0-4,0 0 1,0 0 0,0 0 0,0 0 0,0 0-2,0 0-2,0 0-1,0 0 0,0 0-1,0 0 0,2 4 0,6-1 4,-6 3-2,8-1-1,0 2-1,3-1 0,4-3-1,-1 2 0,4 3 1,4-1 1,3 0 0,7-3-1,6 3 0,2-2-1,0 0 1,4-1-1,-4 3 0,1 2 2,-1-2-2,0 0 0,-2-4 2,3 1 0,1-1-1,0 1 1,-2-2 0,4-2-1,1-2 0,2 2-1,-4 0 0,4-4 0,-1 1 0,0 1 0,0 0 0,-3 0 2,-1 2-1,0-1 2,-2 1 1,1-2-1,-5 2 0,3-5-3,-2 5 1,-2 0 0,3 0 0,-3 0 1,3 0-1,1 5 0,2-5 0,-2 0-1,1-3 0,-1 3 0,-1 3 0,-2-3 0,0 3 0,0-3 1,3 2 0,-1-4 0,-1 2 3,5 0-1,0-3 0,3 5 0,5-2-2,-2 0 0,-1 1-1,0-1 1,-1 2-1,1 0 0,1 0 0,-4 0 1,3-1 0,4-1 0,2 0 1,2-1-1,5 1 0,2-2 0,-1 2 0,3-4 0,-2 2 1,2 1-1,-3-1 0,0 2 1,-1-3-1,0-1-1,-3 3 0,1-3 2,2 2-1,1-1 0,3 0 2,0 0 0,3-1-1,3 4-2,1-1 0,-2 1 2,1-2-1,0 0 0,1 2-1,-3 0 1,5 2-1,2 1 1,4-4 0,4 1 0,6 0 0,-3-2-2,6-2 2,-5-1-2,-2 3 1,-4 0 0,-2-6 0,1 1 1,1-1 1,2 3-1,2-4 0,-3 4 1,2 1 0,0-3-1,-4 0 0,-2 1-1,2-1-74,-1 5 112,0-1-20,-1 3-9,1 0-3,0 0-4,-1 0-1,-2 0 0,-4 4-1,1 1 1,-3 4-1,3-4 0,0 4 1,6-3 0,-1 2-1,-1 1-1,1-1 1,-4 0 0,-2 0 0,-4 0 0,-2-1 0,-2 0 0,-4 1 0,-3-1 1,-1 0-2,1 0 2,-1 0-2,-4 2 1,2 0 0,1 0-1,1 0 0,3 0 2,-1-2-1,-1 2 0,1 1 1,0-1-2,1 2 1,-1-4 1,1 4 0,1 0-2,-1 0 0,2 4 1,0-2 1,1-2-2,-4-2 2,4-1-1,1 0 0,-2-1 0,1-5 0,-2 5-1,-3 0 1,-1-4 0,0-3 1,-2 0 0,1 0-1,5 0-1,-3 0 2,1-3-1,6 2 1,0-2-1,-1 0 1,2-4-1,-1 5 6,-3-2 3,-1-2 1,-2 1 0,3 3-1,-6-1-1,2 1-2,3-3-1,0 0-1,-2-1 0,0 1 0,0 1 0,-1 1-1,1 3-2,-3 0 0,0 0 0,3 1-1,-1-1 0,-6 2 1,1 2 0,-6-4-2,-1 0 0,-5 1 1,-4-2 1,-6-1 0,-1 0-1,-5-1 0,-7 0 1,-1-1 5,-5-3-1,0-2-3,-5 2 0,1-1-1,-4-1 0,0 4-1,0-2 0,1 0 0,-6 7-1,7-6 0,-2 3 1,0-6 1,0 5-1,0-1 0,-5 5-1,7-7 2,-7 7 1,0 0-1,5-7-1,-5 7 1,0 0-3,0 0-5,-5-3-25,-10-3-26,-11-3-23</inkml:trace>
  <inkml:trace contextRef="#ctx0" brushRef="#br0" timeOffset="33576.6848">2367 6118 21,'22'2'17,"5"1"-8,7-6-2,8-1 0,12 6-2,8-2-2,9 5-1,8-5-1,4 5-1,4-8 0,2 9 0,4-6 2,4 1 0,6 6 0,9-7-1,3-4 2,5 0 1,4 1 2,0-2 2,4-2-3,4 2-3,6-4-1,2 3 0,-4-2-1,-7 2 0,-1-4 0,-2 2 0,2-2 0,4 1 0,0 2 0,-3 3-1,-4-2 1,-1 8 0,-4 4 0,-2-1 0,5 1 0,1 5 0,-2 1 1,3 2-1,-4-1 0,2 1 0,-3 0 0,5-4 0,3 2 0,2-2 0,-2 2 0,0-4 0,2 1 0,6-1 0,2-2 0,-4-1 0,-1 3 0,-8-6 0,-4-6 0,-5 0 1,-4 1-1,1-1 0,-1-2 0,-3-3 0,2 7 0,-4 0-1,-5-4 1,-2 3 0,-5-2 0,0 2 0,-2-4 0,0 4 0,1-2 1,-1 1 6,1-2-1,-4 2-3,1 0-1,-5-2-1,0 4-1,-6 2 1,1-3 3,2 3 1,3 3 3,6-3 0,3 8 0,-2 0-1,3-5-1,0 2-2,-2 1-1,-2 0-2,0 1 0,3-1-1,-4-3 0,-1-3 0,-1-3 0,-9 0 1,1 1-1,-5 1 0,0 2 1,1 3 3,-1-1-1,0-2-1,-2 1-1,0 0 1,-9-2-2,1-2 1,-4 4-2,-4-4 1,-4-1-10,2 4 19,0-1-1,2 0-2,2 0-2,4 4-2,-3 2-2,1-5 0,-3 4 1,1-5 0,-3 3 0,0 1 0,-2-4-1,0-4 1,-2 1 1,-8-3 1,-1 0 0,-5-1-1,-2 1-1,-3-3-1,-1 5 0,-1-4 1,-1-2-1,0 0 0,0-2 0,-5 0 0,0-1 1,-6 2-1,1 0 0,-6-3 0,-1 0 0,2 4 0,-2-3 0,1 2 0,0-1 0,-4 3 0,3 1 0,0-1 0,-4 2 0,1 1 6,-5 2 2,2 1-3,-5 3-2,-3 0-2,6 3 1,-4 7-1,-1 2 0,0 9 0,-1 9 1,0 6 4,-1 10 3,-5 7 0,2 8-5,-4 5-1,-1 3-1,-1 0-1,0 3-1,-4 1 1,0 2-1,-1-2 0,-4 3 0,-2-3 0,-2-6 0,3-6 0,-1-6 0,5-5 0,2-7 0,2-4 0,5-5 0,-1-4 0,15-3 0,0-6-1,0-1-1,-1-4-5,-2-5-12,4 0-12,-2-7-9,1-4-11,-2-4-17</inkml:trace>
  <inkml:trace contextRef="#ctx0" brushRef="#br0" timeOffset="35441.0032">2346 6196 34,'0'-15'12,"0"1"-4,-2 1-2,0 4 0,-1-1 0,2 0 1,-1 3 1,0 2 1,1-1-1,-3 1 0,4 5-2,0 0-2,0 0-2,0 0 0,-4 7-1,1 0 3,0 2 0,-4 11-2,3 1 0,-4 4-1,2 6-1,-2 1 2,0 4-1,0 2-1,-1-1 0,3 1 0,0 4 0,-1-4 0,2-1 0,1 1 0,-1-1 0,0-3 0,3 2 0,-3-2 0,0-1 0,0-3 0,0 1 0,1-3 0,-2-5 0,3-3 0,-2-6 0,5-3 0,-2-1 0,2-2 0,0-3 0,0-1 0,0 1 0,0-2 0,0-3-1,0 4 1,0-4 1,0 0-2,0 0 0,0 3 2,0-3-2,2 4 0,-2-4-1,0 0-10,6 3-9,2 3-15</inkml:trace>
  <inkml:trace contextRef="#ctx0" brushRef="#br0" timeOffset="65311.7878">2745 9158 9,'5'-6'15,"3"2"-4,-8 4-4,0 0-2,4-4-3,-4 4-1,0 0 1,0 0-1,0 0 3,0 0 2,0 0 0,8 4 1,-5 2-2,-3-6-1,4 3 1,-4-3 1,0 0 2,0 0-2,-3 3-1,2 5 1,-2 3 1,-1 2 0,1 10 0,-2 5-1,-1 5-1,6 9 0,-7 3-3,2 1 0,1 2-2,-3 10 1,3 1 1,-4 0 0,-2-2-1,4-3 1,-3-1-1,3-6 1,-1-1 1,1-5 0,1-4-1,0 1-1,-1-6 0,2-1-1,-2-2 0,6-4 0,0-4 1,0-1-2,5-5 2,-5 2-1,0-8 0,0 0 0,0-2 1,0-4-2,0-3 2,0 0 1,0 0-1,5 0 0,-2 0-1,2-5 1,3 3-2,-2-1 1,-1-1 0,1 1 1,-2 1-1,3-1 0,-3 1 0,-4 2-1,4-6 1,-4 6-2,0 0 1,0 0 0,0 0 2,0 0 0,5-4-1,1-1 0,3-1 1,1 2-1,-2-5 1,3 7-1,1-3 3,-1-1 1,2 0 1,-2 6-1,2-1 1,1-1 0,3 2 1,2 0-3,2 0 1,2-1-3,1-4-1,2 3 1,-1 1-1,1-2 1,8-1-1,-2 3 0,4-1 0,2 0 0,2 2 0,1-2 0,1 2 0,2 4 0,1-4 2,-3 0-2,3 3 0,0-3 2,2-1 0,0 1 1,1-2-2,-3 0 1,2-3 3,0 2 0,2 1-1,4-7-1,-1 6-1,4-2 0,-1-2-2,1 0 0,2-1 0,-1 2 0,-1-2 0,4 3 1,2 0 0,-3-2-2,1 4 1,1-3 0,-5 3 1,-3 3-3,-5 3 3,-1-6-1,-3 3 1,-3 0-2,0 0 1,1 1 1,-2-2-2,-2-2 2,-3 6-1,-2-3-2,-3 1 3,1-2 0,-2 1-1,1 0-1,1 0 1,1-3 1,2 3-2,4-2 2,0 1-1,1 1 0,-1 1-1,-2 1 2,0 4-1,2 0-1,-4-3 1,0 4 1,4-2-2,1 0 1,-1 1 0,5 0 0,0 2 0,2-2 1,3-1-1,2 0 0,3 0 0,5 0 0,3 2 0,3-2 0,4 4 0,2-1 0,-3 0 1,0 0-1,-6 1 0,-1-3 0,-6 4-1,-2-3 1,-3 3 1,-1-1-2,-2-4 1,1 5 0,-2-3-1,1 1 1,3-3 1,1-1-2,7 3 2,0-4-1,1 2 0,2-5 0,2 0 0,-1 0 1,1 2-1,2-4 0,-3 2 0,-1 0 0,4-3-1,-1-1 1,8 1 0,2 1 0,5 4 1,-2-4-1,2 4 0,0-4 0,-1 2 0,-3 4 0,-1-1 0,-2 2 1,-3-3-2,3 4 1,-3 2-1,6-2 1,2 3 1,3-7-2,0 1 2,0 4-3,2-2 1,-2-3 3,-1 3-2,1-2 1,-3-2-2,4 3 1,0 0 1,3-1-1,4 1 0,1-4 0,1 0 0,-1-4 0,-1 4 0,-4 0 0,0-2 0,-1-1 0,-1-1 0,2 6 0,4-6 0,2 3 0,-2-2 0,1-2 0,-3 5 0,-4-2 0,-1-2 1,-4 3-2,-1-2 1,1-1 1,3 1-1,0-1 0,4 0 0,-1-3 0,0 1 0,-2 2 1,-4-2-1,-3-3 1,-3 1-2,-2 2 1,0-1 0,-1 1 0,-2-1 0,4-1 2,0 4-3,-1-3 1,3-2 0,-3 1 0,2 0 0,1 1 0,-6-4 0,3 2 1,0 0 0,1 2-2,0-3 1,2 5-1,5-2 1,0 1 0,3-1 1,-3 0-1,0 3 0,-6-2 1,0-1 0,-6 4-2,-4-5 1,0 7 1,-5-1-1,0 0 1,-3-1-2,-3 1 0,0-3 1,-4 2 1,-2-3-1,-4 6 1,-5-3-1,-3 0-1,-5 1 2,-4 2-2,-4-1 1,-2-1 0,0-2 0,2 0-1,-1 4 2,1-1 0,2-2-2,-1 1 1,2 2 0,0-2 0,2 2-2,-1 2 4,4-4-1,-1 4-1,5-2 0,-1 2-1,0-4 1,4 4 0,3-2 0,-2 3 0,-2-2 2,2 2-3,1-6 1,0 2-1,1-2 1,4 1 1,0-1-1,1-4 1,1 2-3,-2 4 2,-2-5 1,-4 2-1,-4 4-1,0-1 1,-5 0 0,6 2-1,0 0 2,1 3-1,-1 2 0,3-2 1,-4 1-2,0-3 2,-1 3-1,0 0 0,1 2-1,-2-3 2,0-1-2,2 3 0,1 0 0,-1-1 1,-5 0 2,0-2-3,1 1 2,-8-3-1,2 5-1,1-4 2,-5 0 0,-1 2-1,3-4-2,-5 6 3,1-2-1,0 0-2,1-1 2,0 1 1,2-1-1,3-1 0,0-2 0,2 3 0,0-1 0,-5 1 1,3-1 0,-7-2-2,0-2 1,-2 0-1,2-2 2,-3 2-1,-1 0 0,-2-1 0,0 1 0,-4-3-2,-3 5 4,5-2-1,-5 2-2,0 0 0,0 0 2,0 0-2,0 0 3,0 0-3,0 0 2,-5-4-2,2 4 3,3 0-3,-7 0 1,4 0-2,-3-2 1,1 2-4,0-6-10,-2 6-9,-4-4-7,-2 0-4,-1 0 0,-8-4 4</inkml:trace>
  <inkml:trace contextRef="#ctx0" brushRef="#br0" timeOffset="69128.4746">2619 9365 8,'9'0'18,"6"-1"-7,-4 1-3,6-1 3,0-6-2,4 5 1,0-2 1,4-2-3,4 2 0,-2 0-1,3-3 0,-3 4-2,1-1-1,-1 3-3,0-2 2,0-1-1,1 0-1,-1 1 0,2-5 0,1 4 1,2-1 1,-2-1-1,-1-2-1,-3 1 0,2 2-1,-1 0 0,1-2 1,2 2 0,2-3 0,1 1-1,0 0 0,4 0 0,1 2 0,-1-2 0,3 2 0,1 1 0,-3-3 0,1 3 0,1-1 1,1-2-1,0 2 0,-2 0 0,3-2 0,-2 0 0,-2 0 0,0 2 0,0-2 0,-3 1 0,-1 1 0,0 1 1,-3-1-1,5-1 0,1 0 0,1 4 0,1-3 1,5-2-1,4 4-1,1-4 0,5 1 1,1 2 0,-1 0 0,3 1 0,-2-2 0,3 1 1,-1-2-1,0-1 0,3 0 0,0 0 0,3-3 0,1 4 0,3-2-1,2 0 2,0 0-1,-3 2 0,2-1-1,-6 4 1,2-2 0,-6 0 0,-4 1 0,-2 4 0,-4-2 0,0 4 0,-3-5 0,-2 1 0,1-1 0,-1 1 0,-1 4 0,-1-2 0,2 0 1,1 0-1,-1 5 0,5-4 0,-2-1 0,-1 0-1,4 2 1,-2-7 0,2 7 0,-3-2 1,2-5-1,-1 5 0,-2-2 0,-1 2 0,-1 2 0,0-2 0,1 0-1,1 0 2,0-2-1,5-1 0,-1 1 1,2 0-1,1 2-1,0 2 0,-1 0 1,2 3 0,-2-5 0,4 0 1,0 5-1,1-5 0,0 1 0,2 1 0,2 0 2,4-2 0,4-2 0,4 4 0,6 3-2,5-1 1,3-3 1,5 1-2,-1 1 1,-1 2-1,1-1 1,4 0 0,3 4 0,3-4-1,0 0 1,3 4-1,-1-2 1,-3 4-1,1-3 1,-2 2 0,1-2-1,1-1 1,4 3-1,-2-4 1,2 3-1,-4 0 1,-5-1 0,-2-1-2,1 1 2,-5 1-1,-1-1 0,4-3 0,1 1 0,3 1 0,-3-2 3,-1 4-1,-2-1 0,-1-2-1,-1 0-1,0 3 0,1-2 0,5-1 1,3 2-1,-5-4 0,5-3 1,-4 3-1,-3 3 0,-1-6 0,-2 0 0,0 2-1,-1-2 2,0 3-1,1 0 0,-1-3 0,-3 0 0,0-3 0,-6 3 1,-3-2-1,1-1 0,-3 2 0,-1-7 0,0 3-1,-4-3 2,1 1-1,1 0 0,-1 0 1,-3 0-2,-1 2 1,-2-3 0,-3-1 1,-1 1-1,-5-1-1,-3-1 1,-1 3 0,-2-6 0,-4-1 0,-2 5 0,0-4 0,-1 1 0,1-2 0,-1 1-1,1-1 2,0 2 0,0 2-2,5-2 1,-3 3-1,3-3 1,2 5 1,0-3-1,-3 3-1,0 2 2,-1-3-1,-6 8 0,1 0-1,-3 0 2,0-2-2,-1 4 1,2 1 1,-2-3-2,2 2 2,-3-2 0,0 0-1,0 0-1,3 0 1,0 3-1,2-3 2,1 1-1,5 1-1,1 0 2,-1 0-2,-2-2 2,0 4-1,2-1 0,-7-3 0,2 6-1,-1-4 2,-5 5-1,0-3 0,2 1 0,-2 1 0,1 0-1,0-1 2,2 0-1,-2 0 0,3 5 0,-1-1 0,0-1-1,-5 1 2,4 3-2,-6-4 1,1-1 0,1 2 1,-6-1-1,2-1-1,-1 0 1,-2-3 1,1 4-2,-1-4 1,-1 0-1,-1 1 1,-3-1 0,-4 1 0,-3-1 1,-3-6-2,-2 4 2,-3-2-1,-5 0-1,3 4 1,-3-4 1,0 0 1,0 0-3,-4 4 0,-3 1 0,-3 4 1,1 4 1,-2 1-1,1 6 1,-3-2-2,0 7 0,0-3 2,-1 5-1,-1-3 0,-1 2 0,2 0 0,-3 2 0,3 3-1,3 1 1,0 2 1,2 2-1,2 3 1,-4-1-1,2 3 0,-1-3 0,-2-1 0,2 4 0,2-4 1,2 1-1,-1-4-1,4 3 1,-1-4 1,1 0 0,-4-3 1,3-3 0,0-3 1,-4 0-1,8-4 0,0 1-1,0-10 0,-3 0-1,2-1 0,1-3 0,-3-4 0,3 3 0,0-6 2,0 0 0,0 0-1,0 0 1,0 0 1,0 0 1,0 0-3,0 0 0,0 0 0,0 0-2,0 0-2,0 0-4,-8-6-15,-3 6-11,-7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56AC2-BF29-4477-9DB5-3F81B2871EB4}" type="datetimeFigureOut">
              <a:rPr lang="th-TH" smtClean="0"/>
              <a:t>21/08/62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75BA7-7597-47B2-822A-000066C327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56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 (</a:t>
            </a:r>
            <a:r>
              <a:rPr lang="en-US" dirty="0" err="1" smtClean="0"/>
              <a:t>adj</a:t>
            </a:r>
            <a:r>
              <a:rPr lang="en-US" dirty="0" smtClean="0"/>
              <a:t>) = </a:t>
            </a:r>
            <a:r>
              <a:rPr lang="th-TH" dirty="0" smtClean="0"/>
              <a:t>ห่าง,</a:t>
            </a:r>
            <a:r>
              <a:rPr lang="th-TH" baseline="0" dirty="0" smtClean="0"/>
              <a:t> ไกล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16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Effectiveness (n)</a:t>
            </a:r>
            <a:r>
              <a:rPr lang="th-TH" dirty="0" smtClean="0"/>
              <a:t> </a:t>
            </a:r>
            <a:r>
              <a:rPr lang="en-US" dirty="0" smtClean="0"/>
              <a:t>=</a:t>
            </a:r>
            <a:r>
              <a:rPr lang="en-US" baseline="0" dirty="0" smtClean="0"/>
              <a:t> </a:t>
            </a:r>
            <a:r>
              <a:rPr lang="th-TH" dirty="0" smtClean="0"/>
              <a:t>ประสิทธิผล</a:t>
            </a:r>
          </a:p>
          <a:p>
            <a:r>
              <a:rPr lang="en-US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Depends (v) = </a:t>
            </a:r>
            <a:r>
              <a:rPr lang="th-TH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ขึ้นอยู่กับ</a:t>
            </a:r>
          </a:p>
          <a:p>
            <a:r>
              <a:rPr lang="en-US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Delivery (n) =</a:t>
            </a:r>
            <a:r>
              <a:rPr lang="th-TH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จัดส่ง</a:t>
            </a:r>
          </a:p>
          <a:p>
            <a:r>
              <a:rPr lang="en-US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Accuracy (n) = </a:t>
            </a:r>
            <a:r>
              <a:rPr lang="th-TH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ความถูกต้อง</a:t>
            </a:r>
          </a:p>
          <a:p>
            <a:r>
              <a:rPr lang="en-US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Timeliness = </a:t>
            </a:r>
            <a:r>
              <a:rPr lang="th-TH" sz="1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ตรงเวลา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Jitter = </a:t>
            </a:r>
            <a:r>
              <a:rPr lang="th-TH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การเบี่ยงเบนที่ไม่พึงประสงค์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61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936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r>
              <a:rPr lang="en-US" baseline="0" dirty="0" smtClean="0"/>
              <a:t> (n) = </a:t>
            </a:r>
            <a:r>
              <a:rPr lang="th-TH" baseline="0" dirty="0" smtClean="0"/>
              <a:t>เกณฑ์</a:t>
            </a:r>
          </a:p>
          <a:p>
            <a:r>
              <a:rPr lang="en-US" dirty="0" smtClean="0"/>
              <a:t>Reliability</a:t>
            </a:r>
            <a:r>
              <a:rPr lang="en-US" baseline="0" dirty="0" smtClean="0"/>
              <a:t> (n) = </a:t>
            </a:r>
            <a:r>
              <a:rPr lang="th-TH" dirty="0" smtClean="0"/>
              <a:t>ความเชื่อถือได้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4890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Geometric </a:t>
            </a:r>
            <a:r>
              <a:rPr lang="th-TH" dirty="0" smtClean="0"/>
              <a:t>(</a:t>
            </a:r>
            <a:r>
              <a:rPr lang="en-US" dirty="0" err="1" smtClean="0"/>
              <a:t>adj</a:t>
            </a:r>
            <a:r>
              <a:rPr lang="th-TH" dirty="0" smtClean="0"/>
              <a:t>)</a:t>
            </a:r>
            <a:r>
              <a:rPr lang="en-US" dirty="0" smtClean="0"/>
              <a:t>= </a:t>
            </a:r>
            <a:r>
              <a:rPr lang="th-TH" dirty="0" smtClean="0"/>
              <a:t>ทางเรขาคณิต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359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Diagnose (v) = </a:t>
            </a:r>
            <a:r>
              <a:rPr lang="th-TH" dirty="0" smtClean="0"/>
              <a:t>วินิจฉัย</a:t>
            </a:r>
            <a:endParaRPr lang="en-US" dirty="0" smtClean="0"/>
          </a:p>
          <a:p>
            <a:r>
              <a:rPr lang="en-US" dirty="0" smtClean="0"/>
              <a:t>Fault tolerance</a:t>
            </a:r>
            <a:r>
              <a:rPr lang="th-TH" dirty="0" smtClean="0"/>
              <a:t> </a:t>
            </a:r>
            <a:r>
              <a:rPr lang="en-US" dirty="0" smtClean="0"/>
              <a:t>=</a:t>
            </a:r>
            <a:r>
              <a:rPr lang="en-US" baseline="0" dirty="0" smtClean="0"/>
              <a:t> </a:t>
            </a:r>
            <a:r>
              <a:rPr lang="th-TH" dirty="0" smtClean="0"/>
              <a:t>ทนต่อความผิดพลาด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2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9689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</a:t>
            </a:r>
            <a:r>
              <a:rPr lang="en-US" baseline="0" dirty="0" smtClean="0"/>
              <a:t> (n) = </a:t>
            </a:r>
            <a:r>
              <a:rPr lang="th-TH" dirty="0" smtClean="0"/>
              <a:t>ตามภูมิศาสตร์</a:t>
            </a:r>
          </a:p>
          <a:p>
            <a:r>
              <a:rPr lang="en-US" dirty="0" smtClean="0"/>
              <a:t>Convergence (n)= </a:t>
            </a:r>
            <a:r>
              <a:rPr lang="th-TH" dirty="0" smtClean="0"/>
              <a:t>การรวมกัน</a:t>
            </a:r>
          </a:p>
          <a:p>
            <a:r>
              <a:rPr lang="en-US" dirty="0" smtClean="0"/>
              <a:t>Ownership</a:t>
            </a:r>
            <a:r>
              <a:rPr lang="en-US" baseline="0" dirty="0" smtClean="0"/>
              <a:t> (n) = </a:t>
            </a:r>
            <a:r>
              <a:rPr lang="th-TH" baseline="0" dirty="0" smtClean="0"/>
              <a:t>เป็นเจ้าของ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8137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DSL = Digital subscriber line</a:t>
            </a:r>
          </a:p>
          <a:p>
            <a:r>
              <a:rPr lang="en-US" dirty="0" smtClean="0"/>
              <a:t>ADSL = Asymmetric digital subscriber line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75BA7-7597-47B2-822A-000066C32760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06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E01B-024A-4ECE-B1D6-B5B4F7F33A6C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6845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BD94-C618-4DCA-8A7C-4BE8B1F1BE9C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8420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2CE2-D8F3-48A2-9A8B-9B125AF9DF0E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222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665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8EA5-F7F1-482B-BFC5-3A80AF58E001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503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5987-09E4-46D6-812E-1867E536D6CA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4658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9E96-1DB7-4EBA-A6D8-88ABFC4C8EDC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4476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66A72-2B4C-4D1E-AA9C-B6674FC34742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800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82B44-45DF-4C3D-ABA8-00E6AB652E44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5417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5784-B793-4150-8567-19D57055697B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80038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alt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DD7A-3DB0-48EA-B18A-53BE73B7AE34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4290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alt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FB3CB-EEF9-4A43-97B6-B36DA791AD33}" type="slidenum">
              <a:rPr lang="th-TH" altLang="th-TH" smtClean="0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5688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CPE2225</a:t>
            </a:r>
            <a:br>
              <a:rPr lang="en-US" dirty="0" smtClean="0"/>
            </a:br>
            <a:r>
              <a:rPr lang="en-US" dirty="0" smtClean="0"/>
              <a:t>Computer Network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95536" y="3886200"/>
            <a:ext cx="6400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7200" dirty="0" smtClean="0"/>
              <a:t>เครือข่ายคอมพิวเตอร์</a:t>
            </a:r>
            <a:endParaRPr lang="th-TH" sz="7200" dirty="0"/>
          </a:p>
        </p:txBody>
      </p:sp>
    </p:spTree>
    <p:extLst>
      <p:ext uri="{BB962C8B-B14F-4D97-AF65-F5344CB8AC3E}">
        <p14:creationId xmlns:p14="http://schemas.microsoft.com/office/powerpoint/2010/main" val="118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10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การไหลของข้อมูล</a:t>
            </a:r>
            <a:endParaRPr lang="th-TH" dirty="0"/>
          </a:p>
        </p:txBody>
      </p:sp>
      <p:pic>
        <p:nvPicPr>
          <p:cNvPr id="7" name="Picture 2"/>
          <p:cNvPicPr>
            <a:picLocks noGrp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25625"/>
            <a:ext cx="82296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11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ซิมเพล็ก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Simplex)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th-TH" sz="2800" dirty="0" smtClean="0"/>
              <a:t>สื่อสารได้ทางเดียว อุปกรณ์ตัวหนึ่งสามารถส่งได้</a:t>
            </a:r>
            <a:endParaRPr lang="en-US" sz="2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9" y="3861048"/>
            <a:ext cx="83724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12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Half-Duplex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42900" lvl="1" indent="-342900"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th-TH" dirty="0" smtClean="0"/>
              <a:t>อุปกรณ์แต่ละตัวสามารถส่งได้คนละเวลากัน</a:t>
            </a:r>
            <a:endParaRPr lang="th-TH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3441551"/>
            <a:ext cx="81946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7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13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Full-Duplex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th-TH" sz="2800" dirty="0" smtClean="0"/>
              <a:t>อุปกรณ์ทั้งสองตัวสามารถส่งได้ในเวลาเดียวกัน</a:t>
            </a:r>
            <a:endParaRPr lang="th-TH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3573016"/>
            <a:ext cx="81946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14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th-TH" dirty="0" smtClean="0"/>
              <a:t>เครือข่าย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เครือข่าย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network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) เป็น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กลุ่มของอุปกรณ์ที่มีความสามารถในการสื่อสารได้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โดยนิยาม </a:t>
            </a:r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อุปกรณ์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อาจเป็นโฮส เช่น คอมพิวเตอร์ขนาดใหญ่ พีซี โน๊ตบุค, เวิร์กสเตชัน, โทรศัพท์มือถือหรือระบบรักษาความ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ปลอดภัย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ความหมายของ</a:t>
            </a:r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อุปกรณ์เชื่อมต่อ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เช่น เราเตอร์  สวิทช์  โมเด็ม เป็นต้น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63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>
                <a:latin typeface="Angsana New" pitchFamily="18" charset="-34"/>
                <a:cs typeface="Angsana New" pitchFamily="18" charset="-34"/>
              </a:rPr>
              <a:pPr/>
              <a:t>15</a:t>
            </a:fld>
            <a:endParaRPr lang="th-TH" alt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การประมวลผลแบบกระจาย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เครือข่ายส่วนใหญ่ใช้การประมวลผลแบบกระจาย ซึ่งได้มีการแบ่งงานกันทำในกลุ่มของ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คอมพิวเตอร์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แทนที่จะใช้คอมพิวเตอร์ขนาดใหญ่เครื่องเดียวผู้รับผิดชอบทุกอย่างในกระบวนของคอมพิวเตอร์ ใช้คอมพิวเตอร์ (มักจะเป็นคอมพิวเตอร์ส่วนบุคคลหรือเวิร์กสเตชัน) ทำงาน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ย่อย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4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16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b="1" dirty="0" smtClean="0"/>
              <a:t>เกณฑ์ของเครือข่าย</a:t>
            </a:r>
            <a:endParaRPr lang="th-TH" b="1" dirty="0"/>
          </a:p>
        </p:txBody>
      </p:sp>
      <p:pic>
        <p:nvPicPr>
          <p:cNvPr id="6" name="Picture 2"/>
          <p:cNvPicPr>
            <a:picLocks noGrp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22588"/>
            <a:ext cx="8229600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3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17</a:t>
            </a:fld>
            <a:endParaRPr lang="th-TH" altLang="th-TH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29600" cy="3240087"/>
          </a:xfrm>
        </p:spPr>
        <p:txBody>
          <a:bodyPr>
            <a:no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ชนิดของการติดต่อมี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แบบ คือ 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เชื่อมต่อแบบจุดต่อจุด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Point-to-Point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และแบบหลาย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จุด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(Multipoint)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0">
              <a:buNone/>
            </a:pP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เชื่อมต่อแบบจุดต่อจุด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Point-to-Point)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มีการเชื่อมต่อเส้นทางโดยเฉพาะระหว่างอุปกรณ์ 2 ตัว ความจุของช่องสัญญาณทั้งหมดถูกจองไว้สำหรับการส่งข้อมูลระหว่างทั้งสอง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อุปกรณ์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28083"/>
            <a:ext cx="813219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1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18</a:t>
            </a:fld>
            <a:endParaRPr lang="th-TH" altLang="th-TH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หลายจุด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(Multipoint)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หรือเรียกว่า </a:t>
            </a:r>
            <a:r>
              <a:rPr lang="en-US" dirty="0" err="1" smtClean="0">
                <a:latin typeface="Angsana New" pitchFamily="18" charset="-34"/>
                <a:cs typeface="Angsana New" pitchFamily="18" charset="-34"/>
              </a:rPr>
              <a:t>multidrop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สามารถติดต่อสื่อสารกันได้มากกว่าสองเครื่องผ่านทางช่องสัญญาณที่ใช้งานร่วมกัน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8045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2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z="3600" smtClean="0">
                <a:latin typeface="Angsana New" pitchFamily="18" charset="-34"/>
                <a:cs typeface="Angsana New" pitchFamily="18" charset="-34"/>
              </a:rPr>
              <a:pPr/>
              <a:t>19</a:t>
            </a:fld>
            <a:endParaRPr lang="th-TH" altLang="th-TH" sz="360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โทพอโลยีทางกายภาพ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โทพอโลยีทางกายภาพหมายถึงวิธีการวางเส้นทางเชื่อมต่อของเครือข่ายทางกายภาพ 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ประกอบด้วยอุปกรณ์</a:t>
            </a:r>
            <a:r>
              <a:rPr lang="th-TH" sz="3600" dirty="0">
                <a:latin typeface="Angsana New" pitchFamily="18" charset="-34"/>
                <a:cs typeface="Angsana New" pitchFamily="18" charset="-34"/>
              </a:rPr>
              <a:t>มากกว่า 2 ตัว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เชื่อมต่อกัน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dirty="0">
                <a:latin typeface="Angsana New" pitchFamily="18" charset="-34"/>
                <a:cs typeface="Angsana New" pitchFamily="18" charset="-34"/>
              </a:rPr>
              <a:t>โทพอโลยีของเครือข่ายคือการแทนความสัมพันธ์เชิงเรขาคณิตของการเชื่อมต่อทั้งหมดของอุปกรณ์ </a:t>
            </a:r>
            <a:endParaRPr lang="en-US" sz="3600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59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</a:t>
            </a:fld>
            <a:endParaRPr lang="th-TH" altLang="th-TH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dirty="0"/>
              <a:t>PART </a:t>
            </a:r>
            <a:r>
              <a:rPr lang="en-US" dirty="0" smtClean="0"/>
              <a:t>1 Overview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399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20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โทพอโล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ยีพื้นฐานแบ่งออกเป็น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รูปแบบ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916832"/>
            <a:ext cx="60674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7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21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โทพอโล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ยีแบบแมช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Mesh topology)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2104256"/>
            <a:ext cx="4038600" cy="2692896"/>
          </a:xfrm>
        </p:spPr>
        <p:txBody>
          <a:bodyPr>
            <a:normAutofit/>
          </a:bodyPr>
          <a:lstStyle/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วิเคราะห์ปัญาหาได้ไม่ยุ่งยาก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>
                <a:latin typeface="Angsana New" pitchFamily="18" charset="-34"/>
                <a:cs typeface="Angsana New" pitchFamily="18" charset="-34"/>
              </a:rPr>
              <a:t>ป้องกันความ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ผิดพลาดได้สูง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ยุ่งยากในการติดตั้งสาย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ใช้สายจำนวนมาก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92899"/>
            <a:ext cx="2664296" cy="21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3926093" cy="257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22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โทโพโลยีแบบดาว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(Star topology)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55365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sz="2400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600" dirty="0" smtClean="0">
                <a:latin typeface="Angsana New" pitchFamily="18" charset="-34"/>
                <a:cs typeface="+mj-cs"/>
              </a:rPr>
              <a:t>วางสายไม่ยุ่งยาก</a:t>
            </a:r>
            <a:endParaRPr lang="en-US" sz="3600" dirty="0">
              <a:latin typeface="Angsana New" pitchFamily="18" charset="-34"/>
              <a:cs typeface="+mj-cs"/>
            </a:endParaRPr>
          </a:p>
          <a:p>
            <a:pPr lvl="1"/>
            <a:r>
              <a:rPr lang="th-TH" sz="3600" dirty="0" smtClean="0">
                <a:latin typeface="Angsana New" pitchFamily="18" charset="-34"/>
                <a:cs typeface="+mj-cs"/>
              </a:rPr>
              <a:t>สามารถขยายเครือข่ายให้มีขนาดใหญ่ได้</a:t>
            </a:r>
            <a:endParaRPr lang="en-US" sz="3600" dirty="0">
              <a:latin typeface="Angsana New" pitchFamily="18" charset="-34"/>
              <a:cs typeface="+mj-cs"/>
            </a:endParaRPr>
          </a:p>
          <a:p>
            <a:pPr lvl="1"/>
            <a:r>
              <a:rPr lang="th-TH" sz="3600" dirty="0" smtClean="0">
                <a:latin typeface="Angsana New" pitchFamily="18" charset="-34"/>
                <a:cs typeface="+mj-cs"/>
              </a:rPr>
              <a:t>วิเคราะห์ปัญหาได้ไม่ยาก</a:t>
            </a:r>
            <a:endParaRPr lang="th-TH" sz="3600" dirty="0">
              <a:latin typeface="Angsana New" pitchFamily="18" charset="-34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105400" y="1855365"/>
            <a:ext cx="4038600" cy="4525963"/>
          </a:xfrm>
        </p:spPr>
        <p:txBody>
          <a:bodyPr>
            <a:normAutofit/>
          </a:bodyPr>
          <a:lstStyle/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600" dirty="0" smtClean="0">
                <a:latin typeface="Angsana New" pitchFamily="18" charset="-34"/>
                <a:cs typeface="+mj-cs"/>
              </a:rPr>
              <a:t>ต้องการใช้สายมาก</a:t>
            </a:r>
            <a:endParaRPr lang="en-US" sz="3600" dirty="0">
              <a:latin typeface="Angsana New" pitchFamily="18" charset="-34"/>
              <a:cs typeface="+mj-cs"/>
            </a:endParaRPr>
          </a:p>
          <a:p>
            <a:pPr lvl="1"/>
            <a:r>
              <a:rPr lang="th-TH" sz="3600" dirty="0" smtClean="0">
                <a:latin typeface="Angsana New" pitchFamily="18" charset="-34"/>
                <a:cs typeface="+mj-cs"/>
              </a:rPr>
              <a:t>ล้มเหลวเป็นจุดๆเท่านั้น</a:t>
            </a:r>
            <a:r>
              <a:rPr lang="en-US" sz="3600" dirty="0" smtClean="0">
                <a:latin typeface="Angsana New" pitchFamily="18" charset="-34"/>
                <a:cs typeface="+mj-cs"/>
              </a:rPr>
              <a:t> </a:t>
            </a:r>
            <a:endParaRPr lang="en-US" sz="3600" dirty="0">
              <a:latin typeface="Angsana New" pitchFamily="18" charset="-34"/>
              <a:cs typeface="+mj-cs"/>
            </a:endParaRPr>
          </a:p>
          <a:p>
            <a:pPr lvl="1"/>
            <a:endParaRPr lang="th-TH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212" y="1484784"/>
            <a:ext cx="5740116" cy="248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7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23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โทโพโลยีแบบบัส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(Bus topology)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00200"/>
            <a:ext cx="9036497" cy="4525963"/>
          </a:xfrm>
        </p:spPr>
        <p:txBody>
          <a:bodyPr>
            <a:noAutofit/>
          </a:bodyPr>
          <a:lstStyle/>
          <a:p>
            <a:pPr lvl="1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วางสายได้ง่าย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วิเตคราะห์ปัญหายุ่งยาก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ผิดพลาดได้ง่าย เมื่อเครื่องใดเครื่องหนี่งเกิดปัญหาทำให้การทำงานหยุดทั้งระบบ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ไม่สามารถขยายเครือข่ายได้เนื่องจากใช้บัสหลัก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(backbone)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ร่วมกัน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lvl="1"/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2" y="2204864"/>
            <a:ext cx="813117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24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โทโพโลยีแบบวงแหวน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(Ring topology)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40768"/>
            <a:ext cx="8229600" cy="4968552"/>
          </a:xfrm>
        </p:spPr>
        <p:txBody>
          <a:bodyPr>
            <a:noAutofit/>
          </a:bodyPr>
          <a:lstStyle/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dirty="0" smtClean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ติดตั้งสายได้ง่าย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ต้องการตัวทวนสัญญาณชนิดพิเศษ</a:t>
            </a:r>
            <a:endParaRPr lang="en-US" sz="3200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ปัจจุบันไม่นิยมใช้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" y="1484784"/>
            <a:ext cx="83058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9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25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th-TH" dirty="0" smtClean="0"/>
              <a:t>ชนิดของเครือข่าย </a:t>
            </a:r>
            <a:r>
              <a:rPr lang="en-US" dirty="0" smtClean="0"/>
              <a:t>(NETWORKS TYPES)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76456" cy="4525963"/>
          </a:xfrm>
        </p:spPr>
        <p:txBody>
          <a:bodyPr>
            <a:normAutofit/>
          </a:bodyPr>
          <a:lstStyle/>
          <a:p>
            <a:r>
              <a:rPr lang="th-TH" sz="4000" dirty="0" smtClean="0">
                <a:cs typeface="+mj-cs"/>
              </a:rPr>
              <a:t>ใช้เกณฑ์ในการบ่งบอกชนิดเครือข่าย เช่น ขนาดเครือข่าย พื้นที่ครอบคลุมของเครือข่าย และเจ้าลิขสิทธิ์</a:t>
            </a:r>
          </a:p>
          <a:p>
            <a:r>
              <a:rPr lang="th-TH" sz="4000" dirty="0" smtClean="0">
                <a:cs typeface="+mj-cs"/>
              </a:rPr>
              <a:t>ทำการศึกษาเครือข่ายสองชนิด คือ แวน </a:t>
            </a:r>
            <a:r>
              <a:rPr lang="en-US" sz="4000" dirty="0" smtClean="0">
                <a:cs typeface="+mj-cs"/>
              </a:rPr>
              <a:t>(WAN) </a:t>
            </a:r>
            <a:r>
              <a:rPr lang="th-TH" sz="4000" dirty="0" smtClean="0">
                <a:cs typeface="+mj-cs"/>
              </a:rPr>
              <a:t>และ</a:t>
            </a:r>
          </a:p>
          <a:p>
            <a:pPr marL="0" indent="0">
              <a:buNone/>
            </a:pPr>
            <a:r>
              <a:rPr lang="th-TH" sz="4000" dirty="0">
                <a:cs typeface="+mj-cs"/>
              </a:rPr>
              <a:t> </a:t>
            </a:r>
            <a:r>
              <a:rPr lang="th-TH" sz="4000" dirty="0" smtClean="0">
                <a:cs typeface="+mj-cs"/>
              </a:rPr>
              <a:t>    แลน </a:t>
            </a:r>
            <a:r>
              <a:rPr lang="en-US" sz="4000" dirty="0" smtClean="0">
                <a:cs typeface="+mj-cs"/>
              </a:rPr>
              <a:t>(LAN)</a:t>
            </a:r>
          </a:p>
          <a:p>
            <a:endParaRPr lang="en-US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26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เครือข่ายท้องถิ่น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(Local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Area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Network)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27373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LAN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จะเป็นเครือข่ายส่วนบุคคล เชื่อมต่อกันภายในอาคารสำนักงาน หรือมหาวิทยาลัย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LAN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ใช้สายเคเบิ้ล หรือสวิตช์ร่วมกัน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endParaRPr lang="th-TH" sz="4000" dirty="0">
              <a:solidFill>
                <a:schemeClr val="tx2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34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เครือข่าย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ท้องถิ่นในอดีตและปัจจุบัน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27</a:t>
            </a:fld>
            <a:endParaRPr lang="th-TH" altLang="th-TH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5135"/>
            <a:ext cx="4726174" cy="286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77" y="3936184"/>
            <a:ext cx="1646462" cy="18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90" y="1988840"/>
            <a:ext cx="6067626" cy="169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7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28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Wide Area Network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เครือข่ายบริเวณกว้าง (</a:t>
            </a:r>
            <a:r>
              <a:rPr lang="en-US" sz="4000" dirty="0">
                <a:latin typeface="Angsana New" pitchFamily="18" charset="-34"/>
                <a:cs typeface="Angsana New" pitchFamily="18" charset="-34"/>
              </a:rPr>
              <a:t>WAN)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มีการ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เชื่อมต่อระหว่างกันของอุปกรณ์ที่มีความสามารถในการ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สื่อสาร</a:t>
            </a:r>
            <a:endParaRPr lang="en-US" sz="4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แวนมี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พื้นที่ทางภูมิศาสตร์กว้างขยาย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ออกไปเริ่มจาก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เขตเมือง เป็นรัฐ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ระดับประเทศ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จนครอบคลุมทั้งโลก</a:t>
            </a:r>
          </a:p>
        </p:txBody>
      </p:sp>
    </p:spTree>
    <p:extLst>
      <p:ext uri="{BB962C8B-B14F-4D97-AF65-F5344CB8AC3E}">
        <p14:creationId xmlns:p14="http://schemas.microsoft.com/office/powerpoint/2010/main" val="36206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29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 smtClean="0"/>
              <a:t>การเชื่อมต่อแบบจุดต่อจุดของเครือข่ายแวน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36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9" y="3900090"/>
            <a:ext cx="76549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111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9512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1: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Introduction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8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30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A Switched WAN </a:t>
            </a:r>
            <a:endParaRPr lang="th-TH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336704" cy="317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22" y="5373216"/>
            <a:ext cx="29543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4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31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Internetwork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เครือข่ายสื่อสารประกอบด้วยเครือข่ายแลนสองเครือข่ายและเครือข่ายแวนหนึ่งเครือข่าย</a:t>
            </a:r>
            <a:endParaRPr lang="th-TH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" y="3429000"/>
            <a:ext cx="2908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76" y="3429000"/>
            <a:ext cx="29352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01" y="3706812"/>
            <a:ext cx="24193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32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Switching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อินเทอร์เน็ตเครือข่ายสวิตท์ซึ่งมีการเชื่อมต่อ</a:t>
            </a:r>
            <a:r>
              <a:rPr lang="th-TH" dirty="0"/>
              <a:t>สวิตช์อย่างน้อย</a:t>
            </a:r>
            <a:r>
              <a:rPr lang="th-TH" dirty="0" smtClean="0"/>
              <a:t>สองลิ้งค์เข้า</a:t>
            </a:r>
            <a:r>
              <a:rPr lang="th-TH" dirty="0"/>
              <a:t>ด้วยกัน</a:t>
            </a:r>
            <a:endParaRPr lang="en-US" dirty="0" smtClean="0"/>
          </a:p>
          <a:p>
            <a:r>
              <a:rPr lang="en-US" dirty="0" smtClean="0"/>
              <a:t>The two most common types of switched networks are:</a:t>
            </a:r>
          </a:p>
          <a:p>
            <a:r>
              <a:rPr lang="th-TH" dirty="0" smtClean="0"/>
              <a:t>ประเภทของสวิตท์ที่</a:t>
            </a:r>
            <a:r>
              <a:rPr lang="th-TH" dirty="0"/>
              <a:t>พบมากที่สุดของ</a:t>
            </a:r>
            <a:r>
              <a:rPr lang="th-TH" dirty="0" smtClean="0"/>
              <a:t>เครือข่ายสวิตท์ คือ</a:t>
            </a:r>
            <a:endParaRPr lang="en-US" dirty="0" smtClean="0"/>
          </a:p>
          <a:p>
            <a:pPr lvl="1"/>
            <a:r>
              <a:rPr lang="th-TH" dirty="0" smtClean="0"/>
              <a:t>เครือข่ายวงจรสวิตท์ </a:t>
            </a:r>
            <a:r>
              <a:rPr lang="en-US" dirty="0" smtClean="0"/>
              <a:t>(circuit-switched networks)</a:t>
            </a:r>
            <a:endParaRPr lang="th-TH" dirty="0"/>
          </a:p>
          <a:p>
            <a:pPr lvl="1"/>
            <a:r>
              <a:rPr lang="th-TH" dirty="0"/>
              <a:t>เครือข่าย</a:t>
            </a:r>
            <a:r>
              <a:rPr lang="th-TH" dirty="0" smtClean="0"/>
              <a:t>แบบแพ็กเก็ตสวิตท์ </a:t>
            </a:r>
            <a:r>
              <a:rPr lang="en-US" dirty="0" smtClean="0"/>
              <a:t>(packet-switched)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753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33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circuit-switched network</a:t>
            </a:r>
            <a:endParaRPr lang="th-TH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625" y="4897906"/>
            <a:ext cx="3064075" cy="1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1625"/>
            <a:ext cx="2205699" cy="12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41" y="2860246"/>
            <a:ext cx="1629827" cy="119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22" y="4053252"/>
            <a:ext cx="2004687" cy="14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02" y="1754664"/>
            <a:ext cx="953449" cy="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10" y="2074771"/>
            <a:ext cx="4935660" cy="15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33" y="1519291"/>
            <a:ext cx="3122477" cy="55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34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A circuit-switched network</a:t>
            </a:r>
            <a:endParaRPr lang="th-TH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38" y="3074516"/>
            <a:ext cx="2136810" cy="19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63" y="4169891"/>
            <a:ext cx="3012419" cy="9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3" y="2998316"/>
            <a:ext cx="2053801" cy="19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51" y="2260129"/>
            <a:ext cx="2561227" cy="6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35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 packet-switched network</a:t>
            </a:r>
            <a:endParaRPr lang="th-TH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5" y="3343498"/>
            <a:ext cx="26939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5" y="3343498"/>
            <a:ext cx="26336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385" y="4448398"/>
            <a:ext cx="3671888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48" y="2173511"/>
            <a:ext cx="30051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36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internet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คำว่า </a:t>
            </a:r>
            <a:r>
              <a:rPr lang="en-US" sz="3600" dirty="0"/>
              <a:t>internet </a:t>
            </a:r>
            <a:r>
              <a:rPr lang="th-TH" sz="3600" dirty="0" smtClean="0"/>
              <a:t> (สังเกตุว่าตัว </a:t>
            </a:r>
            <a:r>
              <a:rPr lang="en-US" sz="3600" i="1" dirty="0" err="1"/>
              <a:t>i</a:t>
            </a:r>
            <a:r>
              <a:rPr lang="en-US" sz="3600" i="1" dirty="0"/>
              <a:t> </a:t>
            </a:r>
            <a:r>
              <a:rPr lang="th-TH" sz="3600" dirty="0" smtClean="0"/>
              <a:t>พิมพ์</a:t>
            </a:r>
            <a:r>
              <a:rPr lang="th-TH" sz="3600" dirty="0"/>
              <a:t>เล็ก) </a:t>
            </a:r>
            <a:r>
              <a:rPr lang="th-TH" sz="3600" dirty="0" smtClean="0"/>
              <a:t>คือเครือข่ายที่มีสองเครือข่ายหรือมากกว่าที่</a:t>
            </a:r>
            <a:r>
              <a:rPr lang="th-TH" sz="3600" dirty="0"/>
              <a:t>สามารถ</a:t>
            </a:r>
            <a:r>
              <a:rPr lang="th-TH" sz="3600" dirty="0" smtClean="0"/>
              <a:t>สื่อสารกันและกันได้</a:t>
            </a:r>
            <a:endParaRPr lang="en-US" sz="3600" dirty="0"/>
          </a:p>
          <a:p>
            <a:r>
              <a:rPr lang="th-TH" sz="3600" dirty="0" smtClean="0"/>
              <a:t>คำว่า </a:t>
            </a:r>
            <a:r>
              <a:rPr lang="en-US" sz="3600" b="1" dirty="0"/>
              <a:t>Internet </a:t>
            </a:r>
            <a:r>
              <a:rPr lang="th-TH" sz="3600" dirty="0" smtClean="0"/>
              <a:t>(</a:t>
            </a:r>
            <a:r>
              <a:rPr lang="th-TH" sz="3600" dirty="0"/>
              <a:t>พิมพ์ใหญ่ </a:t>
            </a:r>
            <a:r>
              <a:rPr lang="en-US" sz="3600" dirty="0"/>
              <a:t>I) </a:t>
            </a:r>
            <a:r>
              <a:rPr lang="th-TH" sz="3600" dirty="0"/>
              <a:t>และ</a:t>
            </a:r>
            <a:r>
              <a:rPr lang="th-TH" sz="3600" dirty="0" smtClean="0"/>
              <a:t>ประกอบด้วยเครือข่ายนับพันๆเครือข่ายที่เชื่อ</a:t>
            </a:r>
            <a:r>
              <a:rPr lang="th-TH" sz="3600" dirty="0"/>
              <a:t>มต่อกันทั่วโลก</a:t>
            </a:r>
          </a:p>
        </p:txBody>
      </p:sp>
    </p:spTree>
    <p:extLst>
      <p:ext uri="{BB962C8B-B14F-4D97-AF65-F5344CB8AC3E}">
        <p14:creationId xmlns:p14="http://schemas.microsoft.com/office/powerpoint/2010/main" val="285691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37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The Internet </a:t>
            </a:r>
            <a:r>
              <a:rPr lang="en-US" dirty="0" smtClean="0"/>
              <a:t>today</a:t>
            </a:r>
            <a:endParaRPr lang="th-TH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53" y="3561371"/>
            <a:ext cx="4637359" cy="108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18" y="3079559"/>
            <a:ext cx="3300396" cy="10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87" y="4407120"/>
            <a:ext cx="5397968" cy="8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8" y="4975864"/>
            <a:ext cx="7628205" cy="133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76" y="1844824"/>
            <a:ext cx="5563062" cy="129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3399"/>
            <a:ext cx="3042438" cy="228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33" y="3561371"/>
            <a:ext cx="2044507" cy="125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38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Accessing the </a:t>
            </a:r>
            <a:r>
              <a:rPr lang="en-US" dirty="0" smtClean="0"/>
              <a:t>Internet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th-TH" dirty="0"/>
              <a:t>การเข้าถึงอินเทอร์เน็ต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Using Telephone Networks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Dial-up service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DSL Service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Using Cable networks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Using Wireless Networks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Direct Connection to the Internet</a:t>
            </a:r>
            <a:endParaRPr lang="th-TH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5987-09E4-46D6-812E-1867E536D6CA}" type="slidenum">
              <a:rPr lang="th-TH" altLang="th-TH" smtClean="0"/>
              <a:pPr/>
              <a:t>39</a:t>
            </a:fld>
            <a:endParaRPr lang="th-TH" alt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INTERNET HISTORY</a:t>
            </a:r>
            <a:br>
              <a:rPr lang="en-US" dirty="0" smtClean="0"/>
            </a:br>
            <a:r>
              <a:rPr lang="th-TH" dirty="0" smtClean="0"/>
              <a:t>รายงานที่ </a:t>
            </a:r>
            <a:r>
              <a:rPr lang="en-US" dirty="0" smtClean="0"/>
              <a:t>1 </a:t>
            </a:r>
            <a:r>
              <a:rPr lang="th-TH" dirty="0" smtClean="0"/>
              <a:t>ประวัติของอินเตอร์เน็ต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71134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Early History</a:t>
            </a:r>
          </a:p>
          <a:p>
            <a:pPr lvl="1"/>
            <a:r>
              <a:rPr lang="en-US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Birth of Packet-Switched Networks -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Leonard </a:t>
            </a:r>
            <a:r>
              <a:rPr lang="en-US" sz="2400" dirty="0" err="1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Kleinrock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in 1961 at MIT. </a:t>
            </a:r>
          </a:p>
          <a:p>
            <a:pPr lvl="1"/>
            <a:r>
              <a:rPr lang="en-US" sz="2400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ARPANET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th-TH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</a:t>
            </a:r>
            <a:r>
              <a:rPr lang="th-TH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- The Advance Research Projects Agency (ARPA) in mid-1960s, at Department of Defense (DOD)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(b)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- The Advance Research Projects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Agency Network </a:t>
            </a:r>
            <a:r>
              <a:rPr lang="en-US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ARPANET) + </a:t>
            </a:r>
            <a:r>
              <a:rPr lang="en-US" sz="24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interface message processor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(IMP) in 1967 at Association for Computing Machinery (ACM)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(c) -  APRANET + </a:t>
            </a:r>
            <a:r>
              <a:rPr lang="en-US" sz="24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Network Control Protocol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(NCP) in 1969 at UCLA, UCSB, SRI, and U of Utah.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62120" y="2140560"/>
              <a:ext cx="5177160" cy="1964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3480" y="2134440"/>
                <a:ext cx="5191560" cy="19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7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 smtClean="0"/>
              <a:t>เนื้อหา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99792" y="1600200"/>
            <a:ext cx="554461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การสื่อสารข้อมูล</a:t>
            </a: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เครือข่าย</a:t>
            </a:r>
            <a:r>
              <a:rPr lang="en-US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ชนิดเครือข่าย</a:t>
            </a: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ประวัติอินเตอร์เน็ต</a:t>
            </a: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มาตรฐานและการบริหาร</a:t>
            </a:r>
            <a:endParaRPr lang="en-US" sz="3600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สรุป</a:t>
            </a:r>
            <a:endParaRPr lang="th-TH" sz="3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40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Birth of the Internet</a:t>
            </a:r>
            <a:br>
              <a:rPr lang="en-US" dirty="0" smtClean="0"/>
            </a:br>
            <a:r>
              <a:rPr lang="en-US" sz="3200" i="1" dirty="0" err="1" smtClean="0"/>
              <a:t>Vint</a:t>
            </a:r>
            <a:r>
              <a:rPr lang="en-US" sz="3200" i="1" dirty="0" smtClean="0"/>
              <a:t> Cerf and Bob Kahn, 1972.</a:t>
            </a:r>
            <a:endParaRPr lang="th-TH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/>
              <a:t>TCP/IP </a:t>
            </a:r>
            <a:r>
              <a:rPr lang="en-US" sz="2800" dirty="0"/>
              <a:t>– </a:t>
            </a:r>
            <a:r>
              <a:rPr lang="en-US" sz="2800" i="1" dirty="0" err="1"/>
              <a:t>Vint</a:t>
            </a:r>
            <a:r>
              <a:rPr lang="en-US" sz="2800" i="1" dirty="0"/>
              <a:t> Cerf and Bob </a:t>
            </a:r>
            <a:r>
              <a:rPr lang="en-US" sz="2800" i="1" dirty="0" smtClean="0"/>
              <a:t>Kahn, 1973.</a:t>
            </a:r>
          </a:p>
          <a:p>
            <a:r>
              <a:rPr lang="en-US" sz="2800" dirty="0" smtClean="0"/>
              <a:t>MILNET – </a:t>
            </a:r>
            <a:r>
              <a:rPr lang="en-US" sz="2800" i="1" dirty="0" smtClean="0"/>
              <a:t>ARPANET for military, 1983.</a:t>
            </a:r>
          </a:p>
          <a:p>
            <a:r>
              <a:rPr lang="en-US" sz="2800" dirty="0" smtClean="0"/>
              <a:t>CSNET – </a:t>
            </a:r>
            <a:r>
              <a:rPr lang="en-US" sz="2800" i="1" dirty="0" smtClean="0"/>
              <a:t>Computer Science Network and National Science Foundation, 1981.</a:t>
            </a:r>
          </a:p>
          <a:p>
            <a:r>
              <a:rPr lang="en-US" sz="2800" dirty="0"/>
              <a:t>NSFNET – </a:t>
            </a:r>
            <a:r>
              <a:rPr lang="en-US" sz="2800" i="1" dirty="0"/>
              <a:t>National Science </a:t>
            </a:r>
            <a:r>
              <a:rPr lang="en-US" sz="2800" i="1" dirty="0" smtClean="0"/>
              <a:t>Foundation, 1986. </a:t>
            </a:r>
          </a:p>
          <a:p>
            <a:r>
              <a:rPr lang="en-US" sz="2800" dirty="0" smtClean="0"/>
              <a:t>ANSNET – </a:t>
            </a:r>
            <a:r>
              <a:rPr lang="en-US" sz="2800" i="1" dirty="0" smtClean="0"/>
              <a:t>Government, IBM, Merit,  and Verizon (called </a:t>
            </a:r>
            <a:r>
              <a:rPr lang="en-US" sz="2800" b="1" i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ANS</a:t>
            </a:r>
            <a:r>
              <a:rPr lang="en-US" sz="2800" i="1" dirty="0" smtClean="0"/>
              <a:t>), 1991.</a:t>
            </a:r>
          </a:p>
          <a:p>
            <a:endParaRPr lang="th-TH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41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Internet Today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World Wide Web (WWW)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1990s at CERN by Tim Berners-Lee. 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Multimedia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Multimedia application such as voice over IP, video over IP, view sharing, and television over IP.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Peer-to-Peer Applications</a:t>
            </a:r>
          </a:p>
          <a:p>
            <a:pPr lvl="1"/>
            <a:endParaRPr lang="th-TH" sz="24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9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42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</a:t>
            </a:r>
            <a:r>
              <a:rPr lang="en-US" dirty="0"/>
              <a:t>STANDARDS AND </a:t>
            </a:r>
            <a:r>
              <a:rPr lang="en-US" dirty="0" smtClean="0"/>
              <a:t>ADMINSTRATION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Internet Standards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An 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Internet standard </a:t>
            </a:r>
            <a:r>
              <a:rPr lang="en-US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is a thoroughly tested specification that is useful to and adhered to by those who work with the Internet. </a:t>
            </a:r>
            <a:endParaRPr lang="th-TH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43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Maturity levels of an </a:t>
            </a:r>
            <a:r>
              <a:rPr lang="en-US" dirty="0" smtClean="0"/>
              <a:t>RFC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36725"/>
            <a:ext cx="822960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0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44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Administration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Internet Society (ISOC), 1992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Internet Architecture Board (IAB)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Internet Engineering Task Force (IETF)</a:t>
            </a: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The Internet Research Task Force (IRTF)</a:t>
            </a:r>
            <a:endParaRPr lang="th-TH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45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Internet Administration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73275"/>
            <a:ext cx="82296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46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SUMMARY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31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5</a:t>
            </a:fld>
            <a:endParaRPr lang="th-TH" altLang="th-TH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1. DATA </a:t>
            </a:r>
            <a:r>
              <a:rPr lang="en-US" dirty="0"/>
              <a:t>COMMUNICATIONS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56" y="1600200"/>
            <a:ext cx="8229600" cy="4525963"/>
          </a:xfrm>
        </p:spPr>
        <p:txBody>
          <a:bodyPr>
            <a:no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คำว่า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โทรคมนาคม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telecommunication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สื่อสาร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ทางไกลที่มักจะใช้เครื่องมือ เช่น โทรศัพท์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วิทยุ  คอพิวเตอร์  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คำว่า</a:t>
            </a:r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data)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</a:t>
            </a:r>
          </a:p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ข่าวสาร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ที่นำเสนอในรูปแบบใดรูปหนึ่งที่มีการตกลงกันไว้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ก่อน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โดย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กลุ่มต่างๆ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parties)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ที่สร้างขึ้น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ข่าวสารนั้นๆ</a:t>
            </a: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b="1" u="sng" dirty="0">
                <a:latin typeface="Angsana New" pitchFamily="18" charset="-34"/>
                <a:cs typeface="Angsana New" pitchFamily="18" charset="-34"/>
              </a:rPr>
              <a:t>สื่อสารข้อมูล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Data communications)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คือ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การ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แลกเปลี่ยนข้อมูลระหว่างอุปกรณ์สองตัวผ่าน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ทางสื่อกลาง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ที่ใช้ในการส่ง เช่น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เคเบิ้ล  สื่อไร้สาย สายทองแดง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23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>
                <a:latin typeface="Angsana New" pitchFamily="18" charset="-34"/>
                <a:cs typeface="Angsana New" pitchFamily="18" charset="-34"/>
              </a:rPr>
              <a:pPr/>
              <a:t>6</a:t>
            </a:fld>
            <a:endParaRPr lang="th-TH" alt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ลักษณะ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พื้นฐาน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ประการ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848" y="1196975"/>
            <a:ext cx="8229600" cy="49291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ประสิทธิภาพของ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ระบบการสื่อสารข้อมูลจะขึ้นอยู่กับลักษณะพื้นฐาน 4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ประการดังต่อไปนี้</a:t>
            </a:r>
          </a:p>
          <a:p>
            <a:pPr marL="0" indent="0">
              <a:buNone/>
            </a:pP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b="1" u="sng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u="sng" dirty="0" smtClean="0">
                <a:latin typeface="Angsana New" pitchFamily="18" charset="-34"/>
                <a:cs typeface="Angsana New" pitchFamily="18" charset="-34"/>
              </a:rPr>
              <a:t>ส่ง</a:t>
            </a:r>
            <a:r>
              <a:rPr lang="en-US" sz="3200" b="1" u="sng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delivery)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ระบบ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จะต้องส่งข้อมูลไปยังปลายทางที่ถูกต้อง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เช่น ตัวส่ง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ต้องการส่งข้อมูลไปยังตัวรับ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เพราะฉะนั้น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ตัวรับ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จะต้องได้รับข้อมูลจากตัวส่ง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A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b="1" u="sng" dirty="0" smtClean="0">
                <a:latin typeface="Angsana New" pitchFamily="18" charset="-34"/>
                <a:cs typeface="Angsana New" pitchFamily="18" charset="-34"/>
              </a:rPr>
              <a:t>ความถูก</a:t>
            </a:r>
            <a:r>
              <a:rPr lang="th-TH" sz="3200" b="1" u="sng" dirty="0">
                <a:latin typeface="Angsana New" pitchFamily="18" charset="-34"/>
                <a:cs typeface="Angsana New" pitchFamily="18" charset="-34"/>
              </a:rPr>
              <a:t>ต้อง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accuracy)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ระบบจะต้องส่งข้อมูลได้อย่างถูกต้อง ข้อมูลที่ได้รับจะเกิดการเปลี่ยนรูปไปจากเดิมในระหว่างการส่งและต้องนำมา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แก้ไข เช่น ตัวส่งทำการส่งบิต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ไปยังตัวรับ เพราะฉะนั้นตัวรับต้องรับได้บิต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เท่านั้น</a:t>
            </a:r>
          </a:p>
          <a:p>
            <a:pPr lvl="1"/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b="1" u="sng" dirty="0" smtClean="0">
                <a:latin typeface="Angsana New" pitchFamily="18" charset="-34"/>
                <a:cs typeface="Angsana New" pitchFamily="18" charset="-34"/>
              </a:rPr>
              <a:t>ทันเวลา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timeliness) 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ระบบจะต้องส่งข้อมูลได้อย่างทันท่วงที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การ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ส่งลักษณะนี้เรียกว่าการส่งตามเวลาจริง 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real-time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1"/>
            <a:endParaRPr lang="en-US" sz="3200" dirty="0" smtClean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3200" b="1" u="sng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u="sng" dirty="0">
                <a:latin typeface="Angsana New" pitchFamily="18" charset="-34"/>
                <a:cs typeface="Angsana New" pitchFamily="18" charset="-34"/>
              </a:rPr>
              <a:t>แกว่งหรือสั่น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jitter)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หมายถึงการแกว่งของเวลาที่บางแพ็ค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เก็ตมาถึง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ปลายทาง ทำให้ช่วงเวลาระหว่างแต่ละแพ็กเก็ตไม่สม่ำเสมอเมื่อถึงปลายทาง ถ้าเป็นไฟล์เสียงหรือวิดีโอจะทำเกิดการกระตุก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76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A48C-0B07-40D2-9D9C-22DD783EC22A}" type="slidenum">
              <a:rPr lang="th-TH" altLang="th-TH" smtClean="0"/>
              <a:pPr/>
              <a:t>7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องค์ประกอบของการสื่อสารข้อมูล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ส่วน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94" y="1484784"/>
            <a:ext cx="7037982" cy="264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4780309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ข้อความ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Message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ด้านส่ง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Sender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ด้านรับ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Receiver)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4797152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ตัวกลางส่ง (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Transmission medium)</a:t>
            </a:r>
          </a:p>
          <a:p>
            <a:pPr lvl="0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โปรโตคอล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Protocol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09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5987-09E4-46D6-812E-1867E536D6CA}" type="slidenum">
              <a:rPr lang="th-TH" altLang="th-TH" smtClean="0"/>
              <a:pPr/>
              <a:t>8</a:t>
            </a:fld>
            <a:endParaRPr lang="th-TH" altLang="th-TH"/>
          </a:p>
        </p:txBody>
      </p:sp>
      <p:sp>
        <p:nvSpPr>
          <p:cNvPr id="6" name="Rectangle 5"/>
          <p:cNvSpPr/>
          <p:nvPr/>
        </p:nvSpPr>
        <p:spPr>
          <a:xfrm>
            <a:off x="323528" y="476672"/>
            <a:ext cx="882047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ระบบการ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สื่อสาร ข้อมูล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ประกอบด้วย </a:t>
            </a: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องค์ประกอบ 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lvl="0"/>
            <a:endParaRPr lang="th-TH" sz="3600" dirty="0" smtClean="0">
              <a:latin typeface="Angsana New" pitchFamily="18" charset="-34"/>
              <a:cs typeface="Angsana New" pitchFamily="18" charset="-34"/>
            </a:endParaRPr>
          </a:p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ข้อความ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Message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ข้อความคือข่าวสาร (ข้อมูล) ที่จะสื่อสาร รูปแบบที่นิยมของข่าวสารที่ประกอบด้วย ข้อความ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text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 ตัวเลขต่าง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numbers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) ภาพเสียงและ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วิดีโอ</a:t>
            </a:r>
          </a:p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ด้านส่ง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Sender)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ผู้ส่งคือ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อุปกรณ์ส่ง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ข่าวสารข้อมูล อาจจะเป็นคอมพิวเตอร์ เวิร์กสเตชัน, โทรศัพท์มือถือ กล้องวิดีโอและอื่น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</a:p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ด้านรับ 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Receiver)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อุปกรณ์รับ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ข่าวสาร อาจจะเป็นคอมพิวเตอร์ เวิร์กสเตชัน โทรศัพท์มือถือโทรศัพท์ โทรทัศน์และอื่น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</a:t>
            </a:r>
          </a:p>
          <a:p>
            <a:pPr marL="742950" lvl="0" indent="-742950">
              <a:buAutoNum type="arabicPeriod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ตัวกลาง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ส่ง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Transmission medium)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คือเส้นทางทางกายภาพซึ่งข้อความเดินทางจากผู้ส่งไปยังผู้รับ ตัวอย่าง สายเกลียวบิด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twisted-pair)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สายเคเบิลโคแอกเชียล สายเคเบิ้ลใยแก้วนำแสงและ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คลื่นวิทยุ</a:t>
            </a:r>
          </a:p>
          <a:p>
            <a:pPr marL="742950" indent="-742950">
              <a:buFontTx/>
              <a:buAutoNum type="arabicPeriod"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โปรโตคอล (</a:t>
            </a:r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Protocol</a:t>
            </a: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คือเซ็ตของกฎระเบียบที่ควบคุมการสื่อสารข้อมูล โปรโตคอลเป็นข้อตกลงระหว่างอุปกรณ์สื่อสาร กรณีไม่มีโปรโตคอลแม้อุปกรณ์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ตัว อาจเชื่อมกันทางกายภาพได้แต่ไม่สามารถสื่อสารกันได้เสมือนพูดกันคนละภาษา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742950" lvl="0" indent="-742950">
              <a:buAutoNum type="arabicPeriod"/>
            </a:pPr>
            <a:endParaRPr lang="en-US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343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55987-09E4-46D6-812E-1867E536D6CA}" type="slidenum">
              <a:rPr lang="th-TH" altLang="th-TH" smtClean="0"/>
              <a:pPr/>
              <a:t>9</a:t>
            </a:fld>
            <a:endParaRPr lang="th-TH" altLang="th-TH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การแทนข้อมูล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Data Representation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th-TH" b="1" u="sng" dirty="0">
                <a:latin typeface="Angsana New" pitchFamily="18" charset="-34"/>
                <a:cs typeface="Angsana New" pitchFamily="18" charset="-34"/>
              </a:rPr>
              <a:t>ข้อความ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Text)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แทนด้วยแบบแผนบิต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bit pattern)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ลำดับของ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บิต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(0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หรือ 1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s)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ตัวเลข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Numbers)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แทนด้วยแบบแผนบิต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จะถูกแปลงโดยตรงให้เป็นเลขฐานสองเพื่อลดความซับซ้อนดำเนินการทางคณิตศาสตร์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ภาพ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Images)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แทนด้วยแบบแผนบิต ในรูปแบบที่ง่ายที่สุดภาพประกอบด้วยเมทริกซ์ของพิกเซล (ส่วนประกอบภาพ) ซึ่งแต่ละพิกเซลเป็นจุดเล็ก ๆ ขนาดของพิกเซลขึ้นอยู่กับความละเอียด (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resolution) 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เสียง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(Audio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การบันทึกหรือการกระจาย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เสียง จะมี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ต่อเนื่อง</a:t>
            </a:r>
            <a:endParaRPr lang="en-US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b="1" u="sng" dirty="0" smtClean="0">
                <a:latin typeface="Angsana New" pitchFamily="18" charset="-34"/>
                <a:cs typeface="Angsana New" pitchFamily="18" charset="-34"/>
              </a:rPr>
              <a:t>วิดีโอ</a:t>
            </a:r>
            <a:r>
              <a:rPr lang="en-US" b="1" u="sng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Video)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หมายถึง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การบันทึกหรือการ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กระจายสัญญาณของ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ภาพหรือภาพยนตร์ วิดีโอจะผลิตเป็นเอนทิตี้ต่อเนื่องก็ได้ (เช่นใช้กล้องโทรทัศน์) หรืออาจจะรวมภาพเข้าด้วยกัน โดยจัดการแต่ละเอนทิตี้แบบไม่ต่อเนื่องทำให้เป็นลักษณะการ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เคลื่อนไหว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36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1754</Words>
  <Application>Microsoft Office PowerPoint</Application>
  <PresentationFormat>นำเสนอทางหน้าจอ (4:3)</PresentationFormat>
  <Paragraphs>250</Paragraphs>
  <Slides>46</Slides>
  <Notes>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Office Theme</vt:lpstr>
      <vt:lpstr>CPE2225 Computer Network</vt:lpstr>
      <vt:lpstr>PART 1 Overview</vt:lpstr>
      <vt:lpstr>Chapter 1: Introduction</vt:lpstr>
      <vt:lpstr>เนื้อหา</vt:lpstr>
      <vt:lpstr>1. DATA COMMUNICATIONS</vt:lpstr>
      <vt:lpstr>ลักษณะพื้นฐาน 4 ประการ</vt:lpstr>
      <vt:lpstr>องค์ประกอบของการสื่อสารข้อมูล 5 ส่วน</vt:lpstr>
      <vt:lpstr>งานนำเสนอ PowerPoint</vt:lpstr>
      <vt:lpstr>การแทนข้อมูล (Data Representation )</vt:lpstr>
      <vt:lpstr>การไหลของข้อมูล</vt:lpstr>
      <vt:lpstr>ซิมเพล็ก (Simplex)</vt:lpstr>
      <vt:lpstr>Half-Duplex</vt:lpstr>
      <vt:lpstr>Full-Duplex</vt:lpstr>
      <vt:lpstr>2. เครือข่าย</vt:lpstr>
      <vt:lpstr>การประมวลผลแบบกระจาย</vt:lpstr>
      <vt:lpstr>เกณฑ์ของเครือข่าย</vt:lpstr>
      <vt:lpstr>งานนำเสนอ PowerPoint</vt:lpstr>
      <vt:lpstr>งานนำเสนอ PowerPoint</vt:lpstr>
      <vt:lpstr>โทพอโลยีทางกายภาพ</vt:lpstr>
      <vt:lpstr>โทพอโลยีพื้นฐานแบ่งออกเป็น 4 รูปแบบ</vt:lpstr>
      <vt:lpstr>โทพอโลยีแบบแมช (Mesh topology)</vt:lpstr>
      <vt:lpstr>โทโพโลยีแบบดาว (Star topology)</vt:lpstr>
      <vt:lpstr>โทโพโลยีแบบบัส (Bus topology)</vt:lpstr>
      <vt:lpstr>โทโพโลยีแบบวงแหวน (Ring topology)</vt:lpstr>
      <vt:lpstr>3. ชนิดของเครือข่าย (NETWORKS TYPES)</vt:lpstr>
      <vt:lpstr>เครือข่ายท้องถิ่น (Local Area Network)</vt:lpstr>
      <vt:lpstr>เครือข่ายท้องถิ่นในอดีตและปัจจุบัน</vt:lpstr>
      <vt:lpstr>Wide Area Network</vt:lpstr>
      <vt:lpstr>การเชื่อมต่อแบบจุดต่อจุดของเครือข่ายแวน</vt:lpstr>
      <vt:lpstr>A Switched WAN </vt:lpstr>
      <vt:lpstr>Internetwork</vt:lpstr>
      <vt:lpstr>Switching</vt:lpstr>
      <vt:lpstr>A circuit-switched network</vt:lpstr>
      <vt:lpstr>A circuit-switched network</vt:lpstr>
      <vt:lpstr>A packet-switched network</vt:lpstr>
      <vt:lpstr>The internet</vt:lpstr>
      <vt:lpstr>The Internet today</vt:lpstr>
      <vt:lpstr>Accessing the Internet (การเข้าถึงอินเทอร์เน็ต)</vt:lpstr>
      <vt:lpstr>4. INTERNET HISTORY รายงานที่ 1 ประวัติของอินเตอร์เน็ต  </vt:lpstr>
      <vt:lpstr>Birth of the Internet Vint Cerf and Bob Kahn, 1972.</vt:lpstr>
      <vt:lpstr>Internet Today</vt:lpstr>
      <vt:lpstr>5. STANDARDS AND ADMINSTRATION</vt:lpstr>
      <vt:lpstr>Maturity levels of an RFC</vt:lpstr>
      <vt:lpstr>Internet Administration</vt:lpstr>
      <vt:lpstr>Internet Administration</vt:lpstr>
      <vt:lpstr>6.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ZIGZAG</dc:creator>
  <cp:lastModifiedBy>Windows User</cp:lastModifiedBy>
  <cp:revision>435</cp:revision>
  <cp:lastPrinted>1601-01-01T00:00:00Z</cp:lastPrinted>
  <dcterms:created xsi:type="dcterms:W3CDTF">2013-12-03T09:30:11Z</dcterms:created>
  <dcterms:modified xsi:type="dcterms:W3CDTF">2019-08-20T21:53:14Z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TC102037841033</vt:lpwstr>
  </property>
</Properties>
</file>