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9" r:id="rId16"/>
    <p:sldId id="280" r:id="rId17"/>
    <p:sldId id="281" r:id="rId18"/>
    <p:sldId id="283" r:id="rId19"/>
    <p:sldId id="284" r:id="rId20"/>
    <p:sldId id="265" r:id="rId21"/>
    <p:sldId id="258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3DD3-3D28-4BF5-828B-D77020FAD92C}" type="datetimeFigureOut">
              <a:rPr lang="th-TH" smtClean="0"/>
              <a:pPr/>
              <a:t>08/08/60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 Communication</a:t>
            </a:r>
            <a:br>
              <a:rPr lang="en-US" dirty="0" smtClean="0"/>
            </a:br>
            <a:r>
              <a:rPr lang="en-ZW" dirty="0" smtClean="0"/>
              <a:t>for Advertising</a:t>
            </a:r>
            <a:br>
              <a:rPr lang="en-ZW" dirty="0" smtClean="0"/>
            </a:br>
            <a:r>
              <a:rPr lang="en-ZW" dirty="0" smtClean="0"/>
              <a:t>Week7,9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lvl="0"/>
            <a:r>
              <a:rPr lang="th-TH" b="1" dirty="0" smtClean="0"/>
              <a:t>การใช้กลุ่มสามเส้า(</a:t>
            </a:r>
            <a:r>
              <a:rPr lang="en-US" b="1" dirty="0" smtClean="0"/>
              <a:t>Triad</a:t>
            </a:r>
            <a:r>
              <a:rPr lang="th-TH" b="1" dirty="0" smtClean="0"/>
              <a:t>)</a:t>
            </a:r>
            <a:r>
              <a:rPr lang="th-TH" dirty="0" smtClean="0"/>
              <a:t> เป็นการใช้สีที่ตรงกันข้ามในวงล้อสาม</a:t>
            </a:r>
            <a:r>
              <a:rPr lang="en-US" dirty="0" smtClean="0"/>
              <a:t> 3 </a:t>
            </a:r>
            <a:r>
              <a:rPr lang="th-TH" dirty="0" smtClean="0"/>
              <a:t>สี เท่ากันก็สามารถจะได้รูปของแบ่งสัดส่วนสีที่แตกต่างและสร้างความน่าสนใจได้มากส่วนมากจะใช้กับงานภาพประกอบ งานสื่อโฆษณา และสื่อในอินเตอร์เน็ต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861735d5da5de0d2a52629a7e804fe58"/>
          <p:cNvPicPr/>
          <p:nvPr/>
        </p:nvPicPr>
        <p:blipFill>
          <a:blip r:embed="rId2" cstate="print"/>
          <a:srcRect b="17633"/>
          <a:stretch>
            <a:fillRect/>
          </a:stretch>
        </p:blipFill>
        <p:spPr bwMode="auto">
          <a:xfrm>
            <a:off x="4724400" y="2971800"/>
            <a:ext cx="3306792" cy="322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e79951c5c892f121de53824191bd877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2991928" cy="29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d30e64c1970a73b34eff95ac3980fd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1979762" cy="305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8c4e4ff28e4879f09d7cf4c017b1e1a3"/>
          <p:cNvPicPr/>
          <p:nvPr/>
        </p:nvPicPr>
        <p:blipFill>
          <a:blip r:embed="rId3" cstate="print"/>
          <a:srcRect r="32268"/>
          <a:stretch>
            <a:fillRect/>
          </a:stretch>
        </p:blipFill>
        <p:spPr bwMode="auto">
          <a:xfrm>
            <a:off x="838200" y="1828800"/>
            <a:ext cx="2271239" cy="335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b6041ece4eff8c4485dba3316fa1ca4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676400"/>
            <a:ext cx="2237117" cy="335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lvl="0"/>
            <a:r>
              <a:rPr lang="th-TH" b="1" dirty="0" smtClean="0"/>
              <a:t>การใช้กลุ่มสีใกล้เคียง (</a:t>
            </a:r>
            <a:r>
              <a:rPr lang="en-US" b="1" dirty="0" err="1" smtClean="0"/>
              <a:t>Analogic</a:t>
            </a:r>
            <a:r>
              <a:rPr lang="th-TH" b="1" dirty="0" smtClean="0"/>
              <a:t>)</a:t>
            </a:r>
            <a:r>
              <a:rPr lang="th-TH" i="1" dirty="0" smtClean="0"/>
              <a:t>  </a:t>
            </a:r>
            <a:r>
              <a:rPr lang="th-TH" dirty="0" smtClean="0"/>
              <a:t>การเลือกสีหลักและตามตามมาด้วยสีซ้ายและขวาอย่างละสีก็สามารถนำมาใช้ในการจัดกลุ่มของสีในการออกแบบในการออกแบบได้ ซึ่งมีอีก 2 แนวคิดที่สามารถนำมาใช้ในการออกแบได้ประกอบไปด้วย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03b21632fa234367c89bb72cac84037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971800"/>
            <a:ext cx="1752600" cy="3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4a57b34064f0f06aed55cd938258145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2387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e9e338bd7410073cb45a277163899c6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971800"/>
            <a:ext cx="2540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14400" y="762000"/>
            <a:ext cx="5105400" cy="2514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th-TH" b="1" dirty="0" smtClean="0"/>
              <a:t>ระยะของสี (</a:t>
            </a:r>
            <a:r>
              <a:rPr lang="en-US" b="1" dirty="0" smtClean="0"/>
              <a:t>Perspective of Color)  </a:t>
            </a:r>
            <a:r>
              <a:rPr lang="th-TH" dirty="0" smtClean="0"/>
              <a:t>การใช้สีซึ่งมีผลต่อความรู้สึกเรื่องระยะใกล้ไกลของภาพ โดยการนำสีแท้มาผสมให้สีหม่นลงโดยการทำให้เป็นสีกลาง เช่น การผสมสีตรงกันข้าม หรือสีกลาง เพื่อบ่งบอกระยะ ซึ่งโดยทั่วไปแบ่งเป็น </a:t>
            </a:r>
            <a:r>
              <a:rPr lang="en-US" dirty="0" smtClean="0"/>
              <a:t>3</a:t>
            </a:r>
            <a:r>
              <a:rPr lang="th-TH" dirty="0" smtClean="0"/>
              <a:t> ระยะ คือ ระยะใกล้ (</a:t>
            </a:r>
            <a:r>
              <a:rPr lang="en-US" dirty="0" smtClean="0"/>
              <a:t>Foreground) </a:t>
            </a:r>
            <a:r>
              <a:rPr lang="th-TH" dirty="0" smtClean="0"/>
              <a:t>ระยะกลาง (</a:t>
            </a:r>
            <a:r>
              <a:rPr lang="en-US" dirty="0" err="1" smtClean="0"/>
              <a:t>Middleground</a:t>
            </a:r>
            <a:r>
              <a:rPr lang="en-US" dirty="0" smtClean="0"/>
              <a:t>) </a:t>
            </a:r>
            <a:r>
              <a:rPr lang="th-TH" dirty="0" smtClean="0"/>
              <a:t>และระยะไกล (</a:t>
            </a:r>
            <a:r>
              <a:rPr lang="en-US" dirty="0" smtClean="0"/>
              <a:t>Background) </a:t>
            </a:r>
            <a:r>
              <a:rPr lang="th-TH" dirty="0" smtClean="0"/>
              <a:t>โดยมีหลักการให้สีคือ สีระยะใกล้สามารถใช้สีสด หรือเข้ม กว่าระยะที่ไกลออกไป สีที่อยู่ไกลออกไปมากเท่าใดค่าน้ำหนักสีก็จะอ่อนและจะดูเป็นสีกลางมากยิ่งขึ้น เช่น ภาพทิวทัศน์ ที่บ่งบอกถึงระยะใกล้ไกล และช่วงเวลา ซึ่งสีจะเป็นตัวช่วยสร้างบรรยากาศให้ภาพได้เป็นอย่างดี</a:t>
            </a:r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th-TH" dirty="0"/>
          </a:p>
        </p:txBody>
      </p:sp>
      <p:pic>
        <p:nvPicPr>
          <p:cNvPr id="4" name="รูปภาพ 3" descr="1c73363e3f58fa8ac58bdd94d4a29a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"/>
            <a:ext cx="23622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92b4266d4b9f7c5817d831e24d836d9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0"/>
            <a:ext cx="207518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0c911bda7854e079ecd6680e13bf6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191000"/>
            <a:ext cx="207518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78276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ขั้นตอนในการออกแบบงานนิเทศศิลป์</a:t>
            </a:r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rcRect l="35301" t="21785" r="35074" b="12013"/>
          <a:stretch>
            <a:fillRect/>
          </a:stretch>
        </p:blipFill>
        <p:spPr bwMode="auto">
          <a:xfrm>
            <a:off x="3352800" y="381000"/>
            <a:ext cx="4800600" cy="566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ขั้นตอนก่อนผลิต (</a:t>
            </a:r>
            <a:r>
              <a:rPr lang="en-US" b="1" dirty="0" smtClean="0"/>
              <a:t>Pre Product</a:t>
            </a:r>
            <a:r>
              <a:rPr lang="th-TH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4" name="รูปภาพ 3" descr="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62826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downloa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33600"/>
            <a:ext cx="2466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download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143000"/>
            <a:ext cx="24352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Light-of-Manayunk-pre-producti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219200"/>
            <a:ext cx="2466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19200" y="3505200"/>
            <a:ext cx="4724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การเข้าใจในโจทย์ (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Bif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)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Angsana New" pitchFamily="18" charset="-34"/>
              </a:rPr>
              <a:t>โจทย์ในการออกแบบ หมายถึงความต้องการของผู้จ้างงานที่มีความต้องการหรือวัตถุประสงค์ในการให้นักออกแบบออกชิ้นงานให้ ซึ่งอาจจะเป็นสื่อที่แตกต่างกันไป ดังนั้นจึงมีความประสงค์ในการให้นักออกแบบผลิตผลงานให้เพื่อใช้ในด้านต่างๆตามวัตถุประสงค์ของผู้จ้างงาน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457200"/>
            <a:ext cx="411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71550" algn="l"/>
              </a:tabLst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การรวบรวมข้อมูลเพื่อใช้ในการออกแบบและกำหนดแนวคิด(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Gathering Data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)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เก็บรวบรวมข้อมูลเพื่อใช้ในการกำหนดแนวคิดกำหนดกลุ่มเป้าหมายกำหนดรูปแบบในการออกแบบสื่อที่เข้าถึงดังนั้นนักออกแบบควรมีความเข้าใจในสิ่งต่างๆดังนี้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905000"/>
            <a:ext cx="3886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257300" algn="l"/>
              </a:tabLs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ลูกค้าในการออกแบบ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      	นักออกแบบควรเข้าใจว่าเราได้รับจ้างออกแบบงานไปเพื่ออะไรสิ่งที่คาดหวังจากตัวผู้ว่าจ้าง ทั้งนี้ผู้ว่าจ้างที่เป็นลูกค้าอาจแบ่งออกง่ายๆ 3ประเภท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2573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ลูกค้าที่จ้างเอเจนซี่ไว้และชอบทำเอง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2573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ลูกค้าที่มีความยุติธรรม เมื่อเอเจซี่ผลิตงานเต็มที่สิ่งที่เอเจนซี่คาดหวังการได้รับการปฏิบัติที่เป็นธรรม จากค่าตอบแทนที่สมเหตุสมผล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2573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ลูกค้าที่ไม่ </a:t>
            </a:r>
            <a:r>
              <a:rPr kumimoji="0" lang="en-Z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Bossy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จนเกินไป ซึ่งลูกค้าที่เจ้ายศเจ้าอย่าง จะไม่ค่อยสร้างความเป็นมิตรในการทำงานเท่าไร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INSIDE CLIENT SERVICE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วศิน เตยะธิติ.(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2551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)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: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กรุงเทพฯบริษัท ยูนิ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เวอร์แซล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 พับลิชิ่ง จำกัด.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04800" y="51054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2กลุ่มผู้บริโภคในการออกแบบ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ความสำคัญในการออกแบบนิเทศศิลป์จะขายไม่ได้ก็คือกลุ่มเป้าหมายซึ่งเป็นกลุ่มที่เราต้องเข้าใจมากที่สุดเพราะจะเป็นกลุ่มที่เราออกแบบงานให้เขาถึงมากที่สุดไม่ว่าเป็นการสื่อความหมาย การออกแบบ การสร้างแรงจูงใจและการจดจำมากที่สุดเพราะส่งผลกับวัตถุประสงค์ของผู้ว่าจ้างโดยตรง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800600" y="152400"/>
            <a:ext cx="350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3.แนวทางที่ใช้ในการออกแบบ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หลายครั้งนักออกแบบมีความเข้าใจในงานออกแบบหรือรูปแบบที่ตนเองถนัดเท่านั้น แต่ในความเป็นจริงนักออกแบบต้องเข้ารูปแบบงานออกแบได้หลากหลายรูปแบบ ทั้งนี้อาจเกี่ยวพันกับทิศทางการตลาดและทิศทางในการออกแบบในช่วงเวลานั้นๆด้วยตลอดจนการใช้วัสดุ สีในการออกแบบ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953000" y="1901280"/>
            <a:ext cx="1802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4รูปแบบด้านตลาด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648200" y="2286000"/>
            <a:ext cx="3810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การเข้าใจในรูปแบบของตลาดจะทำให้เราสามารถเข้าใจและสามารถกำหนดงานออกแบบที่แตกต่างๆ  งานออกแบบที่เข้าถึงได้มากว่าเพราะในตลาดมีสินค้าประเภทเดียวกันจำนวนมากดังนั้นหากเราไม่มีความรู้อาจสร้างที่เหมือน สร้างงานที่น้อยกว่าและอาจส่งผลในงานออกแบบที่น้อยลงส่งผลต่อการสร้างงานที่เป็นไปตามวัตถุประสงค์ของผู้ว่าจ้างก็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105400" y="3962400"/>
            <a:ext cx="3352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คุณลักษณะของลูกค้าผู้ว่าจ้างและบริษัท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บริษัทเจ้าของธุรกิจมีความเชื่อมโยงในการออกแบบได้อย่างไร คงมีคนสงสัยหากเราออกแบบงานที่มีกลุ่มผู้บริโภคในการสร้างการรับรู้ ดังนั้นการรับรู้นั้นอาจเชื่อมโยงไปถึงบริษัทเจ้าของสินค้าเลยก็ได้ดังนั้นนักออกแบบอาจสอดแทรกสัญลักษณ์ไม่ว่าจะเป็น สี ตัวอักษร หรืออื่นๆที่เกี่ยวข้องกับบริษัทเข้าไปในงานออกแบบได้อีกทาง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การกำหนดแนวคิดและการคัดสรรแนวคิดเพื่อการนำมาใช้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19200" y="3962399"/>
            <a:ext cx="6781800" cy="2895601"/>
          </a:xfrm>
        </p:spPr>
        <p:txBody>
          <a:bodyPr>
            <a:normAutofit fontScale="47500" lnSpcReduction="20000"/>
          </a:bodyPr>
          <a:lstStyle/>
          <a:p>
            <a:r>
              <a:rPr lang="th-TH" dirty="0" smtClean="0"/>
              <a:t>การกำหนดแนวคิดในการใช้ภาพหลายๆครั้งอาจต้องได้แนวคิดจากฝ่ายคิดสร้างสรรค์มาออกเป็น</a:t>
            </a:r>
            <a:r>
              <a:rPr lang="en-US" dirty="0" smtClean="0"/>
              <a:t> concept </a:t>
            </a:r>
            <a:r>
              <a:rPr lang="th-TH" dirty="0" smtClean="0"/>
              <a:t>นักออกแบบก็จะนำแนวคิดมาแตกออกเป็นภาพที่สามารถสื่อความหมาย</a:t>
            </a:r>
            <a:r>
              <a:rPr lang="th-TH" dirty="0" err="1" smtClean="0"/>
              <a:t>ได้มาก</a:t>
            </a:r>
            <a:r>
              <a:rPr lang="th-TH" dirty="0" smtClean="0"/>
              <a:t>ที่สุด  อาจเลือกภาพกลุ่มผู้บริโภคเข้าไปในแนวคิดนี้ได้เพื่อให้เข้าถึงกลุ่มเป้าหมายโดยตรง การออกแบบจากแนวคิดที่ดีจะสงผลต่อการดึงดูดและทำให้ผู้บริโภคอยู่กับสื่อโฆษณานั้นได้นาน ทำให้ส่งผลต่อการการพิจารณาและซึมซับเนื้อหาได้ดีเช่นงานออกแบบโปสเตอรที่ต้องสร้างการดึงดูดโดยใช้ภาพ การใช้สีที่ดึงดูดและทำให้ผู้บริโภคหยุดและเข้ามาสื่อสารผ่านภาพตัวอักษรต่างๆในการตีความได้</a:t>
            </a:r>
            <a:r>
              <a:rPr lang="en-ZW" dirty="0" smtClean="0"/>
              <a:t>  </a:t>
            </a:r>
            <a:r>
              <a:rPr lang="en-ZW" dirty="0" err="1" smtClean="0"/>
              <a:t>Varnono</a:t>
            </a:r>
            <a:r>
              <a:rPr lang="en-ZW" dirty="0" smtClean="0"/>
              <a:t> Mills </a:t>
            </a:r>
            <a:r>
              <a:rPr lang="th-TH" dirty="0" smtClean="0"/>
              <a:t>51</a:t>
            </a:r>
            <a:r>
              <a:rPr lang="en-ZW" dirty="0" smtClean="0"/>
              <a:t> Making Posters</a:t>
            </a:r>
            <a:r>
              <a:rPr lang="th-TH" dirty="0" smtClean="0"/>
              <a:t>.(</a:t>
            </a:r>
            <a:r>
              <a:rPr lang="en-ZW" dirty="0" smtClean="0"/>
              <a:t>1997</a:t>
            </a:r>
            <a:r>
              <a:rPr lang="th-TH" dirty="0" smtClean="0"/>
              <a:t>).</a:t>
            </a:r>
            <a:r>
              <a:rPr lang="en-ZW" dirty="0" smtClean="0"/>
              <a:t> Studio Vista Limited Blue Star House</a:t>
            </a:r>
            <a:endParaRPr lang="en-US" dirty="0" smtClean="0"/>
          </a:p>
          <a:p>
            <a:r>
              <a:rPr lang="en-US" dirty="0" smtClean="0"/>
              <a:t>Nancy Duarte</a:t>
            </a:r>
            <a:r>
              <a:rPr lang="th-TH" dirty="0" smtClean="0"/>
              <a:t>.(</a:t>
            </a:r>
            <a:r>
              <a:rPr lang="en-US" dirty="0" smtClean="0"/>
              <a:t>2554</a:t>
            </a:r>
            <a:r>
              <a:rPr lang="th-TH" dirty="0" smtClean="0"/>
              <a:t>). ได้กล่าวถึงการกำหนดแนวคิดในการใช้ภาพในการผลิตสไลด์ว่า การร่างภาพ</a:t>
            </a:r>
            <a:r>
              <a:rPr lang="th-TH" dirty="0" err="1" smtClean="0"/>
              <a:t>ไอเดีย</a:t>
            </a:r>
            <a:r>
              <a:rPr lang="th-TH" dirty="0" smtClean="0"/>
              <a:t>ควรมีความรวดเร็วไม่ต้องพิถีพิถันมากนัก เราสมารถหาภาพจากนิตยสารเก่าหรือในอินเตอร์เน็ตมาใช้ในการอ้างอิงค์ ทั้งเพื่อให้ได้ภาพออกมาจากแนวคิดให้มากที่สุด เพื่อใช้ในการคัดเลือก จากหลายแนวคิดให้เหลือเพียงภาพเดียวก็ตามเพราะมันคือกระบวนการคัดสรรค์ ซึ่งเป็นสิ่งที่ดี</a:t>
            </a:r>
            <a:r>
              <a:rPr lang="en-US" dirty="0" smtClean="0"/>
              <a:t> Nancy Duarte</a:t>
            </a:r>
            <a:r>
              <a:rPr lang="th-TH" dirty="0" smtClean="0"/>
              <a:t>.(</a:t>
            </a:r>
            <a:r>
              <a:rPr lang="en-US" dirty="0" smtClean="0"/>
              <a:t>2554</a:t>
            </a:r>
            <a:r>
              <a:rPr lang="th-TH" dirty="0" smtClean="0"/>
              <a:t>).</a:t>
            </a:r>
            <a:r>
              <a:rPr lang="en-US" dirty="0" smtClean="0"/>
              <a:t> </a:t>
            </a:r>
            <a:r>
              <a:rPr lang="en-US" dirty="0" err="1" smtClean="0"/>
              <a:t>Slde:Ology</a:t>
            </a:r>
            <a:r>
              <a:rPr lang="en-US" dirty="0" smtClean="0"/>
              <a:t>  Millennium May</a:t>
            </a:r>
          </a:p>
          <a:p>
            <a:r>
              <a:rPr lang="th-TH" dirty="0" smtClean="0"/>
              <a:t>ดังนั้นการกำหนดแนวคิดจึงมีความจำเป็นที่ต้องกำหนดแนวคิดให้หลากหลายแนวคิดเพื่อใช้กำหนดแนวทางของภาพในการสื่อสารที่ส่งผลถึงการสื่อสารและสวยงามได้เช่นกัน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39483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2400" y="457200"/>
            <a:ext cx="4191000" cy="6248400"/>
          </a:xfrm>
        </p:spPr>
        <p:txBody>
          <a:bodyPr>
            <a:normAutofit fontScale="55000" lnSpcReduction="20000"/>
          </a:bodyPr>
          <a:lstStyle/>
          <a:p>
            <a:r>
              <a:rPr lang="th-TH" b="1" dirty="0" smtClean="0"/>
              <a:t>ขั้นตอนการผลิต (</a:t>
            </a:r>
            <a:r>
              <a:rPr lang="en-US" b="1" dirty="0" smtClean="0"/>
              <a:t>Production</a:t>
            </a:r>
            <a:r>
              <a:rPr lang="th-TH" b="1" dirty="0" smtClean="0"/>
              <a:t>)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th-TH" dirty="0" smtClean="0"/>
              <a:t>การผลิตแนวคิดให้ออกมาเป็นภาพร่าง จนถึงการผลิตต้นฉบับมีหลากหลายขั้นตอน ทั้งนี้ เพื่อทำให้เกิดกระบวนการในการกลั่นกรองแนวคิดและถ่ายทอดอย่างมีระบบไปสู่ในการผลิตงานที่ดีได้นั้นอาจต้องผ่านกระบวนการในการออกแบบดังนี้</a:t>
            </a:r>
            <a:endParaRPr lang="en-US" dirty="0" smtClean="0"/>
          </a:p>
          <a:p>
            <a:pPr lvl="0"/>
            <a:endParaRPr lang="th-TH" b="1" dirty="0" smtClean="0"/>
          </a:p>
          <a:p>
            <a:pPr lvl="1"/>
            <a:r>
              <a:rPr lang="th-TH" b="1" dirty="0" smtClean="0"/>
              <a:t>การร่างภาพ</a:t>
            </a:r>
            <a:r>
              <a:rPr lang="th-TH" dirty="0" smtClean="0"/>
              <a:t>เพื่อนำแนวคิดสู่ภาพออกมาเป็นภาพขนาดเล็ก (</a:t>
            </a:r>
            <a:r>
              <a:rPr lang="en-US" dirty="0" smtClean="0"/>
              <a:t>Preliminary</a:t>
            </a:r>
            <a:r>
              <a:rPr lang="th-TH" dirty="0" smtClean="0"/>
              <a:t>) ที่สื่อถึงแนวคิดออกมาในรูปแบบภาพวาดที่องค์ประกอบภาพ การจัดวางองค์ประกอบศิลป์และตัวอักษรให้เข้าใจแบบง่ายๆอาจใช้รูปทรงเลขาคณิตเพื่อแทนค่ารูปทรงเหมือนจริงก็ได้โดยมีจำนวนเท่าไรก็ได้จนกว่าจะได้แนวภาพที่เรารู้สึกว่าตอบโจทย์ความต้องการได้อาจมี </a:t>
            </a:r>
            <a:r>
              <a:rPr lang="en-US" dirty="0" smtClean="0"/>
              <a:t>10</a:t>
            </a:r>
            <a:r>
              <a:rPr lang="th-TH" dirty="0" smtClean="0"/>
              <a:t> ภาพ </a:t>
            </a:r>
            <a:r>
              <a:rPr lang="en-US" dirty="0" smtClean="0"/>
              <a:t>100</a:t>
            </a:r>
            <a:r>
              <a:rPr lang="th-TH" dirty="0" smtClean="0"/>
              <a:t> ภาพ ก็เป็นไปได้สิ่งที่ได้เราเรียกว่าแบบ </a:t>
            </a:r>
            <a:r>
              <a:rPr lang="en-US" dirty="0" smtClean="0"/>
              <a:t>Sketch</a:t>
            </a:r>
            <a:endParaRPr lang="en-US" sz="1800" dirty="0" smtClean="0"/>
          </a:p>
          <a:p>
            <a:pPr lvl="1"/>
            <a:r>
              <a:rPr lang="th-TH" dirty="0" smtClean="0"/>
              <a:t>การร่างภาพแบบขยาย เป็นการนำภาพขนาดเล็กทีได้มากจากแนวคิดขยายมาขยายและสามารถใช้สีและข้อความใส่ไปเพื่อทำให้มีความคล้ายจริงโดยมีขนาดภาพที่ใหญ่ขึ้น เพื่อสามารถใส่รายละเอียดข้อความองค์ประกอบให้ภาพสามารถเข้าใจได้ง่ายมากขึ้น โดยการทำงานจริงเรื่ององค์ประกอบภาพสามารถปรับรูปแบบเพิ่มเติมได้ตามความเหมาะสม</a:t>
            </a:r>
            <a:endParaRPr lang="en-US" sz="1800" dirty="0" smtClean="0"/>
          </a:p>
          <a:p>
            <a:pPr lvl="1"/>
            <a:r>
              <a:rPr lang="th-TH" dirty="0" smtClean="0"/>
              <a:t>การร่างภาพแบบเหมือนจริง ทำการใส่สีรายละเอียดหรืออาจนำมาทำในคอมพิวเตอร์เพื่อให้ได้ภาพร่างที่ดีที่สุดในระดับ </a:t>
            </a:r>
            <a:r>
              <a:rPr lang="en-US" dirty="0" smtClean="0"/>
              <a:t>3</a:t>
            </a:r>
            <a:r>
              <a:rPr lang="th-TH" dirty="0" smtClean="0"/>
              <a:t> นี้</a:t>
            </a:r>
            <a:endParaRPr lang="en-US" sz="1800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67200" y="698957"/>
            <a:ext cx="4572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การสร้างวัสดุในการผลิตงานต้นฉบับ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การผลิตต้นฉบับที่เราเรียกว่า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อาตร์เวิคร์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หากเป็นการการผลิตงานในด้านงานโฆษณาหลายชิ้นคงแตกต่างกันไป แต่ขอยกตัวอย่าง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ประเภทป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ริ้นเอ็ด (งานโฆษณาในสิ่งพิมพ์)หลังจากการได้ภาพร่างสุดท้ายที่เราเรียกว่า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เลย์เอาท์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สุดท้ายแล้ว นักออกแบบต้องทำการหาวัสดุในการนำมาใช้ในการประกอบเพื่อให้เกิดงานที่เหมือนหรือใกล้เคียงกับต้นฉบับมากที่สุด โดยการค้นหาภาพวัสดุจาก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ภาพในอินเตอร์เน็ตที่มีธุรกิจภาพที่ขายในอินเตอร์เน็ต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การถ่ายภาพจากในและนอกสตูดิโอ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การวาดหรืองานสร้างสรรค์งานศิลปะต่างๆด้วยมือ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หรืออาจใช้คอมพิวเตอร์เพื่อผลิตวัสดุในงาน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5800" algn="l"/>
              </a:tabLst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0" y="3429000"/>
            <a:ext cx="403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การผลิต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หลังจากนั้นก็นำภาพที่ได้เข้าไปจัดองค์ประกอบด้วยการทำมือ เช่นการตัดติดปะติดและถ่าย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ฟิมล์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เพื่อให้ได้ภาพที่คมชัดหรือการนำเข้าไปจัดองค์ประกอบด้วยคอมพิวเตอร์ใส่ข้อความปรับสี ซึ่งปัจจุบันมีโปรแกรมคอมพิวเตอร์หลายตัวที่สามารถสร้างการจัดองค์ประกอบที่ง่ายมากขึ้น และนำเข้าสู่กระบวนการในการผลิตโรงพิมพ์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ระบวนการผลิตในโรงพิมพ์นักออกแบบควรมีความรู้บ้างเพราะเป็นขั้นตอนที่จะทำให้งานต้นฉบับเราออกมาเหมือนที่สุดดังต้องการ สิ่งที่ควรรู้ อาจหาได้จากฝ่ายผลิตในโรงพิมพ์ ประกอบไปด้วยการนำส่ง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file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งาน ขนาดที่ถูกต้อง การตัดตกของขอบใบมีด การมาร์คขอบ  ประเภทกระดาษที่ใช้ส่งผลต่อสีหรือไม่ ตลอดจนเทคนิคต่างๆไม่ว่าจะเป็นการเคลือบงาน เรื่องเวลา หรือจนต้นทุนในการผลิต  และข้อจำกัดต่างๆในงานโรงพิมพ์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143000"/>
            <a:ext cx="4038600" cy="4495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th-TH" b="1" dirty="0" err="1" smtClean="0"/>
              <a:t>การตวจส</a:t>
            </a:r>
            <a:r>
              <a:rPr lang="th-TH" b="1" dirty="0" smtClean="0"/>
              <a:t>อบ</a:t>
            </a:r>
          </a:p>
          <a:p>
            <a:pPr lvl="0"/>
            <a:r>
              <a:rPr lang="th-TH" b="1" dirty="0" smtClean="0"/>
              <a:t>   กระบวนการตรวจสอบงานต้นฉบับ</a:t>
            </a:r>
            <a:endParaRPr lang="en-US" dirty="0" smtClean="0"/>
          </a:p>
          <a:p>
            <a:r>
              <a:rPr lang="th-TH" dirty="0" smtClean="0"/>
              <a:t>กระบวนในการตรวจสอบต้นฉบับอาจมีกระบวนการตั้งแต่การกำหนดสีตั้งแต่ในการทำคอมพิวเตอร์โดยดูจากเฉดสีที่เรากำหนดไว้หากเป็นเครื่องคอมบางประเภทสามารถให้ค่าสีได้ใกล้เคียงต้นฉบับเลยก็ได้  แต่หากไม่สามารถเช็คได้ก็ไปตรวจสอบตอนส่งงานโรงพิมพ์ที่สามารถตรวจงาน</a:t>
            </a:r>
            <a:r>
              <a:rPr lang="th-TH" dirty="0" err="1" smtClean="0"/>
              <a:t>ปรูฟ</a:t>
            </a:r>
            <a:r>
              <a:rPr lang="th-TH" dirty="0" smtClean="0"/>
              <a:t>ดิจิตอลที่จะทำให้นักออกแบบเห็นค่าสีที่ใกล้เคียงความจริงมากที่สุดและกลังจาก</a:t>
            </a:r>
            <a:r>
              <a:rPr lang="th-TH" dirty="0" err="1" smtClean="0"/>
              <a:t>ปรูฟ</a:t>
            </a:r>
            <a:r>
              <a:rPr lang="th-TH" dirty="0" smtClean="0"/>
              <a:t>ดิจิตอลและงานที่ไปสู่การพิมพ์ไม่ควรผิดเพียนจากดิจิตอลไม่ควรเกิน </a:t>
            </a:r>
            <a:r>
              <a:rPr lang="en-US" dirty="0" smtClean="0"/>
              <a:t>10-15</a:t>
            </a:r>
            <a:r>
              <a:rPr lang="th-TH" dirty="0" smtClean="0"/>
              <a:t> </a:t>
            </a:r>
            <a:r>
              <a:rPr lang="th-TH" dirty="0" err="1" smtClean="0"/>
              <a:t>เปอร์เซ็น</a:t>
            </a:r>
            <a:r>
              <a:rPr lang="th-TH" dirty="0" smtClean="0"/>
              <a:t> แต่หากไปตรวจสอบหลังจากนั้นก็ไม่สามารถแก้ไขได้</a:t>
            </a:r>
            <a:endParaRPr lang="en-US" dirty="0" smtClean="0"/>
          </a:p>
          <a:p>
            <a:pPr lvl="0"/>
            <a:r>
              <a:rPr lang="th-TH" b="1" dirty="0" smtClean="0"/>
              <a:t>การนำต้นฉบับไปสู่การใช้งานในสื่อต่างๆ</a:t>
            </a:r>
            <a:endParaRPr lang="en-US" dirty="0" smtClean="0"/>
          </a:p>
          <a:p>
            <a:r>
              <a:rPr lang="th-TH" dirty="0" smtClean="0"/>
              <a:t>หากนักออกแบบจะสร้างสรรค์งานออกแบบที่มีคุณภาพควรต้องเข้าใจรายละเอียดต่างๆให้มากขึ้น และฝึกฝน และพัฒนางานที่ส่งผลต่อผลงานที่ดีต่อไป</a:t>
            </a:r>
            <a:endParaRPr lang="en-US" dirty="0" smtClean="0"/>
          </a:p>
          <a:p>
            <a:r>
              <a:rPr lang="th-TH" dirty="0" smtClean="0"/>
              <a:t>จากที่กล่าวมากระบวนการในการออกแบบงานนิเทศศิลป์ต่างๆที่นำไปใช้ในการออกแบบอาจมีความคล้ายกันตั้งแต่กระบวนการรับงานจากลูกค้าจนถึงการกำหนดแนวคิดในสายของงานแต่อาจแตกต่างกันไปในสายงานภาพยนตร์  สายมัลติมีเดีย เพราะในสายต่างๆเหล่านั้นหลังจากการกำหนดแนวคิดแล้วการร่างภาพ การผลิตต้นฉบับก็ความเฉพาะทางมาไปอีกทางหนึ่งแต่สิ่งหนึ่งที่นักออกแบบควรมีพื้นฐานเพื่อใช้ในการออกแบบได้แก่การวาดรูป</a:t>
            </a:r>
            <a:r>
              <a:rPr lang="th-TH" i="1" dirty="0" smtClean="0"/>
              <a:t> </a:t>
            </a:r>
            <a:r>
              <a:rPr lang="th-TH" dirty="0" smtClean="0"/>
              <a:t>การถ่ายภาพและคอมพิวเตอร์ที่เป็นกระบวนการพื้นฐานที่ควรมีเป็นอย่างยิ่ง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08df2158bbb52667a7a370e7978ad61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066800"/>
            <a:ext cx="1637665" cy="22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/>
          <p:cNvPicPr/>
          <p:nvPr/>
        </p:nvPicPr>
        <p:blipFill>
          <a:blip r:embed="rId3" cstate="print"/>
          <a:srcRect l="15491" t="5505" r="36337" b="8530"/>
          <a:stretch>
            <a:fillRect/>
          </a:stretch>
        </p:blipFill>
        <p:spPr bwMode="auto">
          <a:xfrm>
            <a:off x="4876800" y="3733800"/>
            <a:ext cx="2171065" cy="217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fc0ca011b9b0d49670edeaf9f8173de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600200"/>
            <a:ext cx="15049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th-TH" b="1" u="sng" dirty="0" smtClean="0"/>
              <a:t>การกำหนดแนวคิดกระบวนการออกแบบ </a:t>
            </a:r>
            <a:endParaRPr lang="en-US" b="1" dirty="0" smtClean="0"/>
          </a:p>
          <a:p>
            <a:r>
              <a:rPr lang="en-US" dirty="0" smtClean="0"/>
              <a:t>   </a:t>
            </a:r>
            <a:r>
              <a:rPr lang="th-TH" dirty="0" smtClean="0"/>
              <a:t>ขั้นตอนในการออกแบบงานนิเทศศิลป์</a:t>
            </a:r>
            <a:endParaRPr lang="en-US" dirty="0" smtClean="0"/>
          </a:p>
          <a:p>
            <a:r>
              <a:rPr lang="th-TH" dirty="0" smtClean="0"/>
              <a:t>    การกำหนดแนวคิดในการสร้างสรรค์งาน</a:t>
            </a:r>
            <a:endParaRPr lang="en-US" dirty="0" smtClean="0"/>
          </a:p>
          <a:p>
            <a:r>
              <a:rPr lang="th-TH" dirty="0" smtClean="0"/>
              <a:t>   การฝึกการออกแบบและผลิตงาน  เทคนิควาดและระบายสี</a:t>
            </a:r>
            <a:endParaRPr lang="en-US" dirty="0" smtClean="0"/>
          </a:p>
          <a:p>
            <a:r>
              <a:rPr lang="th-TH" dirty="0" smtClean="0"/>
              <a:t>  การฝึกใช้คอมโปรแกรมวาดเส้นกราฟ</a:t>
            </a:r>
            <a:r>
              <a:rPr lang="th-TH" dirty="0" err="1" smtClean="0"/>
              <a:t>ฟิค</a:t>
            </a:r>
            <a:r>
              <a:rPr lang="th-TH" dirty="0" smtClean="0"/>
              <a:t> ด้วยคอมพิวเตอร์</a:t>
            </a:r>
            <a:r>
              <a:rPr lang="th-TH" dirty="0" err="1" smtClean="0"/>
              <a:t>ai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r>
              <a:rPr lang="en-ZW" dirty="0" smtClean="0"/>
              <a:t> </a:t>
            </a:r>
            <a:r>
              <a:rPr lang="en-ZW" dirty="0" smtClean="0"/>
              <a:t>Week7,9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1.การออกแบบการใช้สีในการออกแบบ </a:t>
            </a:r>
          </a:p>
          <a:p>
            <a:r>
              <a:rPr lang="th-TH" dirty="0" smtClean="0"/>
              <a:t>  -สีคู่ขนาน  ทฤษฎีองค์ประกอบ</a:t>
            </a:r>
            <a:endParaRPr lang="en-US" dirty="0" smtClean="0"/>
          </a:p>
          <a:p>
            <a:r>
              <a:rPr lang="th-TH" dirty="0" smtClean="0"/>
              <a:t> 2. การกระบวนในการผลิตงานโฆษณาในการทำต้นแบบ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ZW" dirty="0" smtClean="0"/>
              <a:t>Week7,9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5612" y="728663"/>
            <a:ext cx="7772400" cy="5688012"/>
          </a:xfrm>
        </p:spPr>
        <p:txBody>
          <a:bodyPr>
            <a:normAutofit/>
          </a:bodyPr>
          <a:lstStyle/>
          <a:p>
            <a:r>
              <a:rPr lang="en-ZW" dirty="0" smtClean="0">
                <a:cs typeface="DilleniaUPC" pitchFamily="18" charset="-34"/>
              </a:rPr>
              <a:t>1..</a:t>
            </a:r>
            <a:r>
              <a:rPr lang="th-TH" dirty="0" smtClean="0"/>
              <a:t>ให้นักศึกษาวาดภาพจัดองค์ประกอบสี</a:t>
            </a:r>
          </a:p>
          <a:p>
            <a:r>
              <a:rPr lang="th-TH" dirty="0" smtClean="0"/>
              <a:t>2 ผลิต</a:t>
            </a:r>
            <a:r>
              <a:rPr lang="th-TH" dirty="0" smtClean="0"/>
              <a:t>งานโฆษณา</a:t>
            </a:r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สีกับการออกแบบงานนิเทศศิลป์เพื่อใช้ในโฆษณา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h-TH" b="1" dirty="0" smtClean="0"/>
              <a:t>		</a:t>
            </a:r>
            <a:endParaRPr lang="th-TH" dirty="0"/>
          </a:p>
        </p:txBody>
      </p:sp>
      <p:pic>
        <p:nvPicPr>
          <p:cNvPr id="35842" name="รูปภาพ 4" descr="kleurencirkel-met-kleurgradat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263900" cy="325278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วงจรสี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(Colour Circle)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5" descr="แม่ส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3932238" cy="173355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0"/>
            <a:ext cx="1479892" cy="1661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สีขั้นที่ 1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438400"/>
            <a:ext cx="80010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คือ แม่สี ได้แก่ สีแดง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สีเหลือง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สีน้ำเงิน  แม่สีวัตถุธาตุนั้นหมายถึง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“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วัตถุที่มีสีอยู่ ในตัว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”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สามารถนำมาระบาย ทา ย้อม และผสมได้เพราะมีเนื้อสีและสีเหมือนตัวเอง เรียกอีกอย่างหนึ่งว่า แม่สีของช่างเขียนสีต่างๆ จะเกิดขึ้นมาอีกมากมาย ด้วยการผสมของแม่สีซึ่งมีอยู่ด้วยกัน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3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สีคือ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41985" name="รูปภาพ 6" descr="สีขั้นที่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971800"/>
            <a:ext cx="3944937" cy="1971675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3400" y="518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สีขั้นที่ 2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คือ สีที่เกิดจากสีขั้นที่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1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หรือแม่สีผสมกันในอัตราส่วนที่เท่ากัน จะทำให้เกิดสีใหม่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3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สีได้แก่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สีแดง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ผสม กับสีเหลือง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ได้สี ส้ม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สีแดง ผสม กับสีน้ำเงิน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ได้สีม่วง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สีเหลือง ผสม กับสีน้ำเงิน ได้สีเขียว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57200" y="1753970"/>
            <a:ext cx="2895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สีขั้นที่ 3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คือ สีที่เกิดจากสีขั้นที่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1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ผสมกับสีขั้นที่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2 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ในอัตราส่วนที่เท่ากัน จะได้สีอื่น ๆ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อีก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6  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 คือ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สีแดง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ผสม กับสีส้ม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ได้สี ส้มแดง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สีแดง ผสม กับสีม่วง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ได้สีม่วงแดง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สีเหลือง ผสม กับสีเขียว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ได้สีเขียวเหลือง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สีน้ำเงิน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ผสม กับสีเขียว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ได้สีเขียวน้ำเงิน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สีน้ำเงิน ผสม กับสีม่วง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ได้สีม่วงน้ำเงิน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สีเหลือง ผสม กับสีส้ม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 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ได้สีส้มเหลือง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5" name="รูปภาพ 7" descr="สีขั้นที่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90600"/>
            <a:ext cx="4291330" cy="423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th-TH" sz="3200" b="1" dirty="0" smtClean="0"/>
              <a:t>วรรณะของสี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th-TH" sz="3200" b="1" dirty="0" smtClean="0"/>
              <a:t>        สีร้อนเย็น 	</a:t>
            </a:r>
            <a:r>
              <a:rPr lang="th-TH" sz="3200" dirty="0" smtClean="0"/>
              <a:t>คือ สีที่ให้ความรู้สึกร้อน - เย็น ในวงจรสีจะมีสีร้อน </a:t>
            </a:r>
            <a:r>
              <a:rPr lang="en-US" sz="3200" dirty="0" smtClean="0"/>
              <a:t>7 </a:t>
            </a:r>
            <a:r>
              <a:rPr lang="th-TH" sz="3200" dirty="0" smtClean="0"/>
              <a:t>สี และ สีเย็น </a:t>
            </a:r>
            <a:r>
              <a:rPr lang="en-US" sz="3200" dirty="0" smtClean="0"/>
              <a:t>7 </a:t>
            </a:r>
            <a:r>
              <a:rPr lang="th-TH" sz="3200" dirty="0" smtClean="0"/>
              <a:t>สี ซึ่งแบ่งที่</a:t>
            </a:r>
            <a:r>
              <a:rPr lang="en-US" sz="3200" dirty="0" smtClean="0"/>
              <a:t> </a:t>
            </a:r>
            <a:r>
              <a:rPr lang="th-TH" sz="3200" dirty="0" smtClean="0"/>
              <a:t>สีม่วงกับสีเหลือง ซึ่งเป็นได้ทั้งสองวรรณะ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pic>
        <p:nvPicPr>
          <p:cNvPr id="4" name="ตัวยึดเนื้อหา 3" descr="cbf02a68dc234444444dd300411c149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3657930" cy="34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715000" y="1524000"/>
            <a:ext cx="2971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วรรณะสีร้อน (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WARM TONE)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ประกอบด้วยสีเหลือง สีส้มเหลือง สีส้ม สีส้มแดง สีม่วงแดงและสีม่วง สีใน  วรรณะร้อนนี้จะไม่ใช่สีสดๆ ดังที่เห็นในวงจรสีเสมอไป เพราะสีในธรรมชาติย่อมมีสีแตกต่างไปกว่าสีในวงจรสีธรรมชาติอีกมาก ถ้าหากว่าสีใด  ค่อนข้างไปทางสีแดงหรือสีส้ม เช่น สีน้ำตาลหรือสีเทาอมทอง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867400" y="3584139"/>
            <a:ext cx="2971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วรรณะสีเย็น (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COOL TONE)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ประกอบด้วย สีเหลือง สีเขียวเหลือง สีเขียว สีเขียวน้ำเงิน สีน้ำเงิน สีม่วงน้ำเงิน และสีม่วง ส่วนสีอื่นๆ ถ้าหนักไปทางสีน้ำเงินและสีเขียวก็เป็นสีวรรณะเย็นดังเช่น สีเทา สีดำ สีเขียวแก่ เป็นต้น จะสังเกตได้ว่าสีเหลืองและสีม่วงอยู่ทั้งวรรณะร้อนและวรรณะเย็น ถ้าอยู่ในกลุ่มสีวรรณะร้อนก็ให้ความรูสึกร้อนและถ้า อยู่ในกลุ่มสีวรรณะเย็นก็ให้ความรู้สึกเย็นไปด้วย สีเหลืองและสีม่วงจึงเป็นสีได้ทั้งวรรณะร้อนและวรรณะเย็น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การใช้สีในการออกแบบ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th-TH" dirty="0" smtClean="0"/>
              <a:t>สีกับการออกแบบหากนักออกแบบมีความเข้าใจว่าสีเองก็สามารถกำหนดรูปแบบและจัดองค์ประกอบไดโดยรูปแบบของการใช้สีมีรูปแบบที่ไม่หลากหลายเท่าภาพและการใช้ข้อความต่างก็สามารถกำหนดองค์ประกอบสีให้มีความน่าสนใจมากขึ้นได้เนื่องจากสีมีควรหลากหลายในกลุ่มสีและตัวของสีเองก็ดีดังนั้นเรามาดูรูปแบบขององค์ประกอบของสีที่นิยมใช้ในการสร้างสรรค์งานศิลปะประเภทต่างๆดังนี้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25963"/>
          </a:xfrm>
        </p:spPr>
        <p:txBody>
          <a:bodyPr/>
          <a:lstStyle/>
          <a:p>
            <a:pPr lvl="0"/>
            <a:r>
              <a:rPr lang="th-TH" b="1" dirty="0" smtClean="0"/>
              <a:t>การใช้สีกลุ่มเอกรงค์ (</a:t>
            </a:r>
            <a:r>
              <a:rPr lang="en-US" b="1" dirty="0" smtClean="0"/>
              <a:t>Monochrome</a:t>
            </a:r>
            <a:r>
              <a:rPr lang="th-TH" b="1" dirty="0" smtClean="0"/>
              <a:t>)</a:t>
            </a:r>
            <a:r>
              <a:rPr lang="th-TH" dirty="0" smtClean="0"/>
              <a:t> เป็นรูปแบบการใช้ สีโทนเดียวหรือสีเดียวที่ใช้น้ำหนักเข้มอ่อนและน้ำหนักของสีนั้นในการออกแบบภาพ ทำให้ภาพนั้นอยู่ในโทนสีเดียวกัน 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22585f692f73f39b0199d94339b58d8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2514600" cy="38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abdf3beeb7c2b85a4140344510efbb54 (1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2531110" cy="380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/>
          <a:lstStyle/>
          <a:p>
            <a:pPr lvl="0"/>
            <a:r>
              <a:rPr lang="th-TH" b="1" dirty="0" smtClean="0"/>
              <a:t>การใช้กลุ่มสีตัดกัน (</a:t>
            </a:r>
            <a:r>
              <a:rPr lang="en-US" b="1" dirty="0" err="1" smtClean="0"/>
              <a:t>Coplement</a:t>
            </a:r>
            <a:r>
              <a:rPr lang="th-TH" b="1" dirty="0" smtClean="0"/>
              <a:t>)</a:t>
            </a:r>
            <a:r>
              <a:rPr lang="th-TH" dirty="0" smtClean="0"/>
              <a:t>  โดยการใช้สีตรงกันข้ามจากวงจรสีเช่นแดงเขียวหรือส้มกับนำเงินซึ่งส่วนมากจะเป็นความต่างวรรณะร้อนและเย็นนิยมใช้อาจเป็นเพียงคู่สีสามารถนำมาใช้ในการ</a:t>
            </a:r>
            <a:r>
              <a:rPr lang="th-TH" dirty="0" err="1" smtClean="0"/>
              <a:t>ออกแบบโล</a:t>
            </a:r>
            <a:r>
              <a:rPr lang="th-TH" dirty="0" smtClean="0"/>
              <a:t>โก้ </a:t>
            </a:r>
            <a:r>
              <a:rPr lang="th-TH" dirty="0" err="1" smtClean="0"/>
              <a:t>ซิม</a:t>
            </a:r>
            <a:r>
              <a:rPr lang="th-TH" dirty="0" smtClean="0"/>
              <a:t>โบและอื่นหลักใช้สีอาจแบ่งนำหักสีให้ต่างกันอาจใช้</a:t>
            </a:r>
            <a:r>
              <a:rPr lang="en-US" dirty="0" smtClean="0"/>
              <a:t>70:30</a:t>
            </a:r>
            <a:r>
              <a:rPr lang="th-TH" dirty="0" smtClean="0"/>
              <a:t> และ</a:t>
            </a:r>
            <a:r>
              <a:rPr lang="en-US" dirty="0" smtClean="0"/>
              <a:t> 80:20</a:t>
            </a:r>
            <a:r>
              <a:rPr lang="th-TH" dirty="0" smtClean="0"/>
              <a:t> ทั้งนี้ก็จะทำให้</a:t>
            </a:r>
            <a:r>
              <a:rPr lang="th-TH" dirty="0" err="1" smtClean="0"/>
              <a:t>เกิค</a:t>
            </a:r>
            <a:r>
              <a:rPr lang="th-TH" dirty="0" smtClean="0"/>
              <a:t>วามโดดเด่นของคู่สีได้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ba71dbe396fa08a3fe0e5a36d30c10e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2786332" cy="286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ef06f762607527fe44fdfb02fc6ac3a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2778114" cy="288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1917</Words>
  <Application>Microsoft Office PowerPoint</Application>
  <PresentationFormat>นำเสนอทางหน้าจอ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ชุดรูปแบบของ Office</vt:lpstr>
      <vt:lpstr>Visual Communication for Advertising Week7,9</vt:lpstr>
      <vt:lpstr>ภาพนิ่ง 2</vt:lpstr>
      <vt:lpstr>สีกับการออกแบบงานนิเทศศิลป์เพื่อใช้ในโฆษณา </vt:lpstr>
      <vt:lpstr>ภาพนิ่ง 4</vt:lpstr>
      <vt:lpstr>ภาพนิ่ง 5</vt:lpstr>
      <vt:lpstr>วรรณะของสี             สีร้อนเย็น  คือ สีที่ให้ความรู้สึกร้อน - เย็น ในวงจรสีจะมีสีร้อน 7 สี และ สีเย็น 7 สี ซึ่งแบ่งที่ สีม่วงกับสีเหลือง ซึ่งเป็นได้ทั้งสองวรรณะ </vt:lpstr>
      <vt:lpstr>การใช้สีในการออกแบบ 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ขั้นตอนในการออกแบบงานนิเทศศิลป์</vt:lpstr>
      <vt:lpstr>ขั้นตอนก่อนผลิต (Pre Product) </vt:lpstr>
      <vt:lpstr>ภาพนิ่ง 16</vt:lpstr>
      <vt:lpstr>การกำหนดแนวคิดและการคัดสรรแนวคิดเพื่อการนำมาใช้ </vt:lpstr>
      <vt:lpstr>ภาพนิ่ง 18</vt:lpstr>
      <vt:lpstr>ภาพนิ่ง 19</vt:lpstr>
      <vt:lpstr>Exercise Week7,9</vt:lpstr>
      <vt:lpstr>Week7,9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Communicationfor Advertising Week2-4</dc:title>
  <dc:creator>tum-Imac</dc:creator>
  <cp:lastModifiedBy>tum-Imac</cp:lastModifiedBy>
  <cp:revision>34</cp:revision>
  <dcterms:created xsi:type="dcterms:W3CDTF">2017-07-22T06:48:08Z</dcterms:created>
  <dcterms:modified xsi:type="dcterms:W3CDTF">2017-08-08T06:19:44Z</dcterms:modified>
</cp:coreProperties>
</file>