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8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104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85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08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392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622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16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627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5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367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54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1/27/2026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44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Background Fill">
            <a:extLst>
              <a:ext uri="{FF2B5EF4-FFF2-40B4-BE49-F238E27FC236}">
                <a16:creationId xmlns:a16="http://schemas.microsoft.com/office/drawing/2014/main" id="{68CA250C-CF5A-4736-9249-D6111F7C5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Background Fill">
            <a:extLst>
              <a:ext uri="{FF2B5EF4-FFF2-40B4-BE49-F238E27FC236}">
                <a16:creationId xmlns:a16="http://schemas.microsoft.com/office/drawing/2014/main" id="{18D902C6-08DE-45F8-B54A-41065C31B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B3AFF00-BBA4-4343-8496-80833519A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9" y="1"/>
            <a:ext cx="8916078" cy="6857999"/>
          </a:xfrm>
          <a:custGeom>
            <a:avLst/>
            <a:gdLst>
              <a:gd name="connsiteX0" fmla="*/ 8183400 w 8916078"/>
              <a:gd name="connsiteY0" fmla="*/ 3865853 h 6820849"/>
              <a:gd name="connsiteX1" fmla="*/ 8259593 w 8916078"/>
              <a:gd name="connsiteY1" fmla="*/ 3878252 h 6820849"/>
              <a:gd name="connsiteX2" fmla="*/ 8529076 w 8916078"/>
              <a:gd name="connsiteY2" fmla="*/ 4345010 h 6820849"/>
              <a:gd name="connsiteX3" fmla="*/ 8062319 w 8916078"/>
              <a:gd name="connsiteY3" fmla="*/ 4614493 h 6820849"/>
              <a:gd name="connsiteX4" fmla="*/ 7792836 w 8916078"/>
              <a:gd name="connsiteY4" fmla="*/ 4147735 h 6820849"/>
              <a:gd name="connsiteX5" fmla="*/ 8183400 w 8916078"/>
              <a:gd name="connsiteY5" fmla="*/ 3865853 h 6820849"/>
              <a:gd name="connsiteX6" fmla="*/ 8734942 w 8916078"/>
              <a:gd name="connsiteY6" fmla="*/ 2667480 h 6820849"/>
              <a:gd name="connsiteX7" fmla="*/ 8773412 w 8916078"/>
              <a:gd name="connsiteY7" fmla="*/ 2673741 h 6820849"/>
              <a:gd name="connsiteX8" fmla="*/ 8909474 w 8916078"/>
              <a:gd name="connsiteY8" fmla="*/ 2909407 h 6820849"/>
              <a:gd name="connsiteX9" fmla="*/ 8673808 w 8916078"/>
              <a:gd name="connsiteY9" fmla="*/ 3045469 h 6820849"/>
              <a:gd name="connsiteX10" fmla="*/ 8537746 w 8916078"/>
              <a:gd name="connsiteY10" fmla="*/ 2809802 h 6820849"/>
              <a:gd name="connsiteX11" fmla="*/ 8697151 w 8916078"/>
              <a:gd name="connsiteY11" fmla="*/ 2668961 h 6820849"/>
              <a:gd name="connsiteX12" fmla="*/ 8734942 w 8916078"/>
              <a:gd name="connsiteY12" fmla="*/ 2667480 h 6820849"/>
              <a:gd name="connsiteX13" fmla="*/ 8776652 w 8916078"/>
              <a:gd name="connsiteY13" fmla="*/ 1 h 6820849"/>
              <a:gd name="connsiteX14" fmla="*/ 8786961 w 8916078"/>
              <a:gd name="connsiteY14" fmla="*/ 42970 h 6820849"/>
              <a:gd name="connsiteX15" fmla="*/ 8775876 w 8916078"/>
              <a:gd name="connsiteY15" fmla="*/ 219853 h 6820849"/>
              <a:gd name="connsiteX16" fmla="*/ 8229255 w 8916078"/>
              <a:gd name="connsiteY16" fmla="*/ 535444 h 6820849"/>
              <a:gd name="connsiteX17" fmla="*/ 7899142 w 8916078"/>
              <a:gd name="connsiteY17" fmla="*/ 78053 h 6820849"/>
              <a:gd name="connsiteX18" fmla="*/ 7911844 w 8916078"/>
              <a:gd name="connsiteY18" fmla="*/ 1 h 6820849"/>
              <a:gd name="connsiteX19" fmla="*/ 0 w 8916078"/>
              <a:gd name="connsiteY19" fmla="*/ 0 h 6820849"/>
              <a:gd name="connsiteX20" fmla="*/ 3064542 w 8916078"/>
              <a:gd name="connsiteY20" fmla="*/ 1 h 6820849"/>
              <a:gd name="connsiteX21" fmla="*/ 3626351 w 8916078"/>
              <a:gd name="connsiteY21" fmla="*/ 1 h 6820849"/>
              <a:gd name="connsiteX22" fmla="*/ 6388767 w 8916078"/>
              <a:gd name="connsiteY22" fmla="*/ 1 h 6820849"/>
              <a:gd name="connsiteX23" fmla="*/ 7293415 w 8916078"/>
              <a:gd name="connsiteY23" fmla="*/ 1 h 6820849"/>
              <a:gd name="connsiteX24" fmla="*/ 7285291 w 8916078"/>
              <a:gd name="connsiteY24" fmla="*/ 184997 h 6820849"/>
              <a:gd name="connsiteX25" fmla="*/ 7288318 w 8916078"/>
              <a:gd name="connsiteY25" fmla="*/ 419996 h 6820849"/>
              <a:gd name="connsiteX26" fmla="*/ 7736280 w 8916078"/>
              <a:gd name="connsiteY26" fmla="*/ 1068100 h 6820849"/>
              <a:gd name="connsiteX27" fmla="*/ 8184147 w 8916078"/>
              <a:gd name="connsiteY27" fmla="*/ 2589406 h 6820849"/>
              <a:gd name="connsiteX28" fmla="*/ 7738154 w 8916078"/>
              <a:gd name="connsiteY28" fmla="*/ 3164270 h 6820849"/>
              <a:gd name="connsiteX29" fmla="*/ 7579762 w 8916078"/>
              <a:gd name="connsiteY29" fmla="*/ 4641256 h 6820849"/>
              <a:gd name="connsiteX30" fmla="*/ 8191492 w 8916078"/>
              <a:gd name="connsiteY30" fmla="*/ 5670858 h 6820849"/>
              <a:gd name="connsiteX31" fmla="*/ 8477065 w 8916078"/>
              <a:gd name="connsiteY31" fmla="*/ 6707671 h 6820849"/>
              <a:gd name="connsiteX32" fmla="*/ 8478852 w 8916078"/>
              <a:gd name="connsiteY32" fmla="*/ 6820849 h 6820849"/>
              <a:gd name="connsiteX33" fmla="*/ 0 w 8916078"/>
              <a:gd name="connsiteY33" fmla="*/ 6820849 h 6820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8916078" h="6820849">
                <a:moveTo>
                  <a:pt x="8183400" y="3865853"/>
                </a:moveTo>
                <a:cubicBezTo>
                  <a:pt x="8208679" y="3867370"/>
                  <a:pt x="8234181" y="3871443"/>
                  <a:pt x="8259593" y="3878252"/>
                </a:cubicBezTo>
                <a:cubicBezTo>
                  <a:pt x="8462901" y="3932728"/>
                  <a:pt x="8583552" y="4141703"/>
                  <a:pt x="8529076" y="4345010"/>
                </a:cubicBezTo>
                <a:cubicBezTo>
                  <a:pt x="8474600" y="4548317"/>
                  <a:pt x="8265626" y="4668969"/>
                  <a:pt x="8062319" y="4614493"/>
                </a:cubicBezTo>
                <a:cubicBezTo>
                  <a:pt x="7859012" y="4560017"/>
                  <a:pt x="7738360" y="4351042"/>
                  <a:pt x="7792836" y="4147735"/>
                </a:cubicBezTo>
                <a:cubicBezTo>
                  <a:pt x="7840502" y="3969841"/>
                  <a:pt x="8006457" y="3855230"/>
                  <a:pt x="8183400" y="3865853"/>
                </a:cubicBezTo>
                <a:close/>
                <a:moveTo>
                  <a:pt x="8734942" y="2667480"/>
                </a:moveTo>
                <a:cubicBezTo>
                  <a:pt x="8747705" y="2668246"/>
                  <a:pt x="8760581" y="2670303"/>
                  <a:pt x="8773412" y="2673741"/>
                </a:cubicBezTo>
                <a:cubicBezTo>
                  <a:pt x="8876062" y="2701246"/>
                  <a:pt x="8936980" y="2806757"/>
                  <a:pt x="8909474" y="2909407"/>
                </a:cubicBezTo>
                <a:cubicBezTo>
                  <a:pt x="8881969" y="3012057"/>
                  <a:pt x="8776458" y="3072974"/>
                  <a:pt x="8673808" y="3045469"/>
                </a:cubicBezTo>
                <a:cubicBezTo>
                  <a:pt x="8571158" y="3017965"/>
                  <a:pt x="8510241" y="2912452"/>
                  <a:pt x="8537746" y="2809802"/>
                </a:cubicBezTo>
                <a:cubicBezTo>
                  <a:pt x="8558375" y="2732815"/>
                  <a:pt x="8622882" y="2679302"/>
                  <a:pt x="8697151" y="2668961"/>
                </a:cubicBezTo>
                <a:cubicBezTo>
                  <a:pt x="8709529" y="2667237"/>
                  <a:pt x="8722180" y="2666714"/>
                  <a:pt x="8734942" y="2667480"/>
                </a:cubicBezTo>
                <a:close/>
                <a:moveTo>
                  <a:pt x="8776652" y="1"/>
                </a:moveTo>
                <a:lnTo>
                  <a:pt x="8786961" y="42970"/>
                </a:lnTo>
                <a:cubicBezTo>
                  <a:pt x="8794957" y="100392"/>
                  <a:pt x="8791826" y="160330"/>
                  <a:pt x="8775876" y="219853"/>
                </a:cubicBezTo>
                <a:cubicBezTo>
                  <a:pt x="8712079" y="457946"/>
                  <a:pt x="8467349" y="599241"/>
                  <a:pt x="8229255" y="535444"/>
                </a:cubicBezTo>
                <a:cubicBezTo>
                  <a:pt x="8020924" y="479621"/>
                  <a:pt x="7886703" y="285271"/>
                  <a:pt x="7899142" y="78053"/>
                </a:cubicBezTo>
                <a:lnTo>
                  <a:pt x="7911844" y="1"/>
                </a:lnTo>
                <a:close/>
                <a:moveTo>
                  <a:pt x="0" y="0"/>
                </a:moveTo>
                <a:lnTo>
                  <a:pt x="3064542" y="1"/>
                </a:lnTo>
                <a:lnTo>
                  <a:pt x="3626351" y="1"/>
                </a:lnTo>
                <a:lnTo>
                  <a:pt x="6388767" y="1"/>
                </a:lnTo>
                <a:lnTo>
                  <a:pt x="7293415" y="1"/>
                </a:lnTo>
                <a:lnTo>
                  <a:pt x="7285291" y="184997"/>
                </a:lnTo>
                <a:cubicBezTo>
                  <a:pt x="7283933" y="263521"/>
                  <a:pt x="7284806" y="341911"/>
                  <a:pt x="7288318" y="419996"/>
                </a:cubicBezTo>
                <a:cubicBezTo>
                  <a:pt x="7301507" y="709488"/>
                  <a:pt x="7530168" y="891535"/>
                  <a:pt x="7736280" y="1068100"/>
                </a:cubicBezTo>
                <a:cubicBezTo>
                  <a:pt x="8250069" y="1508062"/>
                  <a:pt x="8424916" y="2032159"/>
                  <a:pt x="8184147" y="2589406"/>
                </a:cubicBezTo>
                <a:cubicBezTo>
                  <a:pt x="8090773" y="2805524"/>
                  <a:pt x="7909218" y="2993264"/>
                  <a:pt x="7738154" y="3164270"/>
                </a:cubicBezTo>
                <a:cubicBezTo>
                  <a:pt x="7279360" y="3622745"/>
                  <a:pt x="7298159" y="4154456"/>
                  <a:pt x="7579762" y="4641256"/>
                </a:cubicBezTo>
                <a:cubicBezTo>
                  <a:pt x="7780382" y="4986833"/>
                  <a:pt x="8020938" y="5311557"/>
                  <a:pt x="8191492" y="5670858"/>
                </a:cubicBezTo>
                <a:cubicBezTo>
                  <a:pt x="8357544" y="6019043"/>
                  <a:pt x="8456063" y="6366409"/>
                  <a:pt x="8477065" y="6707671"/>
                </a:cubicBezTo>
                <a:lnTo>
                  <a:pt x="8478852" y="6820849"/>
                </a:lnTo>
                <a:lnTo>
                  <a:pt x="0" y="682084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648" y="557783"/>
            <a:ext cx="6693027" cy="3130807"/>
          </a:xfrm>
        </p:spPr>
        <p:txBody>
          <a:bodyPr>
            <a:normAutofit/>
          </a:bodyPr>
          <a:lstStyle/>
          <a:p>
            <a:r>
              <a:rPr lang="en-US" dirty="0">
                <a:cs typeface="Posterama"/>
              </a:rPr>
              <a:t>Eng. For film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6693027" cy="2240529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b="1" dirty="0"/>
          </a:p>
          <a:p>
            <a:pPr marL="342900" indent="-342900">
              <a:buFont typeface="Calibri" panose="020B0504020202020204" pitchFamily="34" charset="0"/>
              <a:buChar char="-"/>
            </a:pPr>
            <a:r>
              <a:rPr lang="en-US" dirty="0"/>
              <a:t>Part of speech (noun, adjective, verb) </a:t>
            </a:r>
          </a:p>
          <a:p>
            <a:pPr marL="342900" indent="-342900">
              <a:buFont typeface="Calibri" panose="020B0504020202020204" pitchFamily="34" charset="0"/>
              <a:buChar char="-"/>
            </a:pPr>
            <a:r>
              <a:rPr lang="en-US" dirty="0"/>
              <a:t>Subject + predicate to create complete premise 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B5E6B-67A0-8519-51CF-F3F6EEEC9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Part of speech (noun, adjective)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8D25C-BD20-A459-6628-A2E870DBE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Noun = </a:t>
            </a:r>
            <a:r>
              <a:rPr lang="th-TH" dirty="0"/>
              <a:t>ส่วนใหญ่เป็น - สิ่งที่จับต้องได้ มองเห็นได้ เช่น คน สัตว์ สิ่งของ สถานที่ </a:t>
            </a:r>
          </a:p>
          <a:p>
            <a:r>
              <a:rPr lang="en-US" dirty="0"/>
              <a:t>Adjective = </a:t>
            </a:r>
            <a:r>
              <a:rPr lang="th-TH" dirty="0"/>
              <a:t>อธิบายคำนามนั้นๆ ส่วนใหญ่อยู่คู่กับคำนามเสมอ โดยคู่กันได้ </a:t>
            </a:r>
            <a:r>
              <a:rPr lang="en-US" dirty="0"/>
              <a:t> 2 </a:t>
            </a:r>
            <a:r>
              <a:rPr lang="th-TH" dirty="0"/>
              <a:t> แบบคือ</a:t>
            </a:r>
            <a:endParaRPr lang="en-US" dirty="0"/>
          </a:p>
          <a:p>
            <a:endParaRPr lang="th-TH" dirty="0"/>
          </a:p>
          <a:p>
            <a:r>
              <a:rPr lang="th-TH" dirty="0"/>
              <a:t>	</a:t>
            </a:r>
            <a:endParaRPr lang="en-US" dirty="0"/>
          </a:p>
          <a:p>
            <a:r>
              <a:rPr lang="en-US" dirty="0">
                <a:solidFill>
                  <a:schemeClr val="accent6"/>
                </a:solidFill>
              </a:rPr>
              <a:t>		</a:t>
            </a:r>
            <a:endParaRPr lang="en-US" dirty="0"/>
          </a:p>
          <a:p>
            <a:r>
              <a:rPr lang="en-US" dirty="0">
                <a:solidFill>
                  <a:schemeClr val="accent6"/>
                </a:solidFill>
              </a:rPr>
              <a:t> </a:t>
            </a:r>
            <a:endParaRPr lang="th-TH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th-TH" dirty="0">
                <a:solidFill>
                  <a:schemeClr val="accent6"/>
                </a:solidFill>
              </a:rPr>
              <a:t>กิจกรรมทบทวนสิ่งที่สอนไป * แบ่งเป็น 2 กลุ่มแข่งกัน โดยกลุ่มแรกเลือกว่าจะจับ </a:t>
            </a:r>
            <a:r>
              <a:rPr lang="en-US" dirty="0">
                <a:solidFill>
                  <a:schemeClr val="accent6"/>
                </a:solidFill>
              </a:rPr>
              <a:t>noun </a:t>
            </a:r>
            <a:r>
              <a:rPr lang="th-TH" dirty="0">
                <a:solidFill>
                  <a:schemeClr val="accent6"/>
                </a:solidFill>
              </a:rPr>
              <a:t>กับ </a:t>
            </a:r>
            <a:r>
              <a:rPr lang="en-US" dirty="0">
                <a:solidFill>
                  <a:schemeClr val="accent6"/>
                </a:solidFill>
              </a:rPr>
              <a:t> adj. </a:t>
            </a:r>
            <a:r>
              <a:rPr lang="th-TH" dirty="0">
                <a:solidFill>
                  <a:schemeClr val="accent6"/>
                </a:solidFill>
              </a:rPr>
              <a:t>มาคู่กันแบบไหน แล้วให้อีกกลุ่มเปลี่ยนเป็นอีกแบบ</a:t>
            </a:r>
            <a:endParaRPr lang="en-US" dirty="0">
              <a:solidFill>
                <a:schemeClr val="accent6"/>
              </a:solidFill>
            </a:endParaRPr>
          </a:p>
          <a:p>
            <a:r>
              <a:rPr lang="th-TH" dirty="0">
                <a:solidFill>
                  <a:schemeClr val="accent6"/>
                </a:solidFill>
              </a:rPr>
              <a:t>กลุ่มไหนตอบผิดหรือตอบช้าตัดคนที่ตอบช้า/ตอบผิดออกจากกล่ม จบเกมส์ใครเหลือคนมากกว่าชนะ </a:t>
            </a:r>
            <a:r>
              <a:rPr lang="en-US" dirty="0">
                <a:solidFill>
                  <a:schemeClr val="accent6"/>
                </a:solidFill>
              </a:rPr>
              <a:t>(</a:t>
            </a:r>
            <a:r>
              <a:rPr lang="th-TH" dirty="0">
                <a:solidFill>
                  <a:schemeClr val="accent6"/>
                </a:solidFill>
              </a:rPr>
              <a:t>จับเวลาเล่นเกมส์ 15 นาที</a:t>
            </a:r>
            <a:r>
              <a:rPr lang="en-US" dirty="0">
                <a:solidFill>
                  <a:schemeClr val="accent6"/>
                </a:solidFill>
              </a:rPr>
              <a:t>)</a:t>
            </a:r>
            <a:endParaRPr lang="th-TH" dirty="0">
              <a:solidFill>
                <a:schemeClr val="accent6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3447AC2-D52B-F7CB-391A-5D1E7DD0E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522427"/>
              </p:ext>
            </p:extLst>
          </p:nvPr>
        </p:nvGraphicFramePr>
        <p:xfrm>
          <a:off x="1580225" y="3072086"/>
          <a:ext cx="8064870" cy="1304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35">
                  <a:extLst>
                    <a:ext uri="{9D8B030D-6E8A-4147-A177-3AD203B41FA5}">
                      <a16:colId xmlns:a16="http://schemas.microsoft.com/office/drawing/2014/main" val="3867858303"/>
                    </a:ext>
                  </a:extLst>
                </a:gridCol>
                <a:gridCol w="4032435">
                  <a:extLst>
                    <a:ext uri="{9D8B030D-6E8A-4147-A177-3AD203B41FA5}">
                      <a16:colId xmlns:a16="http://schemas.microsoft.com/office/drawing/2014/main" val="3736243379"/>
                    </a:ext>
                  </a:extLst>
                </a:gridCol>
              </a:tblGrid>
              <a:tr h="390206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1. </a:t>
                      </a:r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adjective</a:t>
                      </a:r>
                      <a:r>
                        <a:rPr lang="en-US" dirty="0"/>
                        <a:t> + 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noun</a:t>
                      </a:r>
                      <a:r>
                        <a:rPr lang="en-US" dirty="0"/>
                        <a:t> </a:t>
                      </a:r>
                      <a:r>
                        <a:rPr lang="th-TH" dirty="0"/>
                        <a:t>เช่น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 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Noun</a:t>
                      </a:r>
                      <a:r>
                        <a:rPr lang="en-US" dirty="0"/>
                        <a:t> +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verb to be </a:t>
                      </a:r>
                      <a:r>
                        <a:rPr lang="en-US" dirty="0"/>
                        <a:t>+ </a:t>
                      </a:r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adjective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175702"/>
                  </a:ext>
                </a:extLst>
              </a:tr>
              <a:tr h="54112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big</a:t>
                      </a:r>
                      <a:r>
                        <a:rPr lang="en-US" dirty="0"/>
                        <a:t> 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dog</a:t>
                      </a:r>
                      <a:r>
                        <a:rPr lang="en-US" dirty="0"/>
                        <a:t> 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pink</a:t>
                      </a:r>
                      <a:r>
                        <a:rPr lang="en-US" dirty="0"/>
                        <a:t> house</a:t>
                      </a:r>
                      <a:endParaRPr lang="th-TH" dirty="0"/>
                    </a:p>
                    <a:p>
                      <a:pPr algn="ctr"/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new</a:t>
                      </a:r>
                      <a:r>
                        <a:rPr lang="en-US" dirty="0"/>
                        <a:t> cell phones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 dog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is </a:t>
                      </a:r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big</a:t>
                      </a:r>
                    </a:p>
                    <a:p>
                      <a:pPr algn="ctr"/>
                      <a:r>
                        <a:rPr lang="en-US" dirty="0"/>
                        <a:t> house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n-US" dirty="0"/>
                        <a:t> </a:t>
                      </a:r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pink</a:t>
                      </a:r>
                      <a:r>
                        <a:rPr lang="en-US" dirty="0"/>
                        <a:t> </a:t>
                      </a:r>
                    </a:p>
                    <a:p>
                      <a:pPr algn="ctr"/>
                      <a:r>
                        <a:rPr lang="en-US" dirty="0"/>
                        <a:t> cell phones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are</a:t>
                      </a:r>
                      <a:r>
                        <a:rPr lang="en-US" dirty="0"/>
                        <a:t> </a:t>
                      </a:r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new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476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7157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EA959-4E5B-9DA0-5F0A-1C7CDA37B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of speech (verb)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7ABEE-FF27-CE21-C824-862AC35E6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Verb = </a:t>
            </a:r>
            <a:r>
              <a:rPr lang="th-TH" dirty="0"/>
              <a:t>คำกริยา เป็นคำที่แสดงการเคลื่อนไหวหรือการกระทำ (</a:t>
            </a:r>
            <a:r>
              <a:rPr lang="en-US" dirty="0"/>
              <a:t>Acting) </a:t>
            </a:r>
            <a:r>
              <a:rPr lang="th-TH" dirty="0"/>
              <a:t>เช่น </a:t>
            </a:r>
            <a:r>
              <a:rPr lang="en-US" dirty="0"/>
              <a:t>walk, talk, sit, drink, eat, cry……</a:t>
            </a:r>
            <a:endParaRPr lang="th-TH" dirty="0"/>
          </a:p>
          <a:p>
            <a:endParaRPr lang="en-US" dirty="0"/>
          </a:p>
          <a:p>
            <a:r>
              <a:rPr lang="th-TH" dirty="0"/>
              <a:t>	เนื่องจากการกระทำจะมีการเวลามากำหนดด้วย ดังนั้น </a:t>
            </a:r>
            <a:r>
              <a:rPr lang="en-US" dirty="0"/>
              <a:t>verb </a:t>
            </a:r>
            <a:r>
              <a:rPr lang="th-TH" dirty="0"/>
              <a:t>จึงเปลี่ยนตาม เวลา </a:t>
            </a:r>
            <a:r>
              <a:rPr lang="en-US" dirty="0"/>
              <a:t>(tense)</a:t>
            </a:r>
            <a:r>
              <a:rPr lang="th-TH" dirty="0"/>
              <a:t> </a:t>
            </a:r>
          </a:p>
          <a:p>
            <a:r>
              <a:rPr lang="th-TH" dirty="0"/>
              <a:t>****</a:t>
            </a:r>
            <a:r>
              <a:rPr lang="en-US" dirty="0"/>
              <a:t> </a:t>
            </a:r>
            <a:r>
              <a:rPr lang="th-TH" dirty="0"/>
              <a:t>แต่ในการเล่าเรื่องหรือเขียนบท</a:t>
            </a:r>
            <a:r>
              <a:rPr lang="th-TH" b="1" u="sng" dirty="0">
                <a:solidFill>
                  <a:srgbClr val="FF0000"/>
                </a:solidFill>
              </a:rPr>
              <a:t>ภาพยนตร์ </a:t>
            </a:r>
            <a:r>
              <a:rPr lang="th-TH" dirty="0"/>
              <a:t>จะใช้ </a:t>
            </a:r>
            <a:r>
              <a:rPr lang="en-US" dirty="0"/>
              <a:t>present tense</a:t>
            </a:r>
            <a:r>
              <a:rPr lang="th-TH" dirty="0"/>
              <a:t> เป็นหลักเพราะสุดท้ายจะย้อนเวลาไปมาโดยใช้หลักการลำดับภาพและตัดต่อ</a:t>
            </a:r>
          </a:p>
          <a:p>
            <a:endParaRPr lang="th-TH" dirty="0"/>
          </a:p>
          <a:p>
            <a:r>
              <a:rPr lang="en-US" dirty="0"/>
              <a:t>Present tense = Dang walk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/>
              <a:t>  </a:t>
            </a:r>
            <a:r>
              <a:rPr lang="th-TH" dirty="0"/>
              <a:t>แต่ถ้ามากกว่า 1 คนจะเป็น </a:t>
            </a:r>
            <a:r>
              <a:rPr lang="en-US" dirty="0"/>
              <a:t>Dang and Dum </a:t>
            </a:r>
            <a:r>
              <a:rPr lang="en-US" dirty="0">
                <a:solidFill>
                  <a:srgbClr val="FF0000"/>
                </a:solidFill>
              </a:rPr>
              <a:t>walk</a:t>
            </a:r>
            <a:r>
              <a:rPr lang="en-US" dirty="0"/>
              <a:t>.</a:t>
            </a:r>
            <a:endParaRPr lang="th-TH" dirty="0"/>
          </a:p>
          <a:p>
            <a:endParaRPr lang="en-US" dirty="0"/>
          </a:p>
          <a:p>
            <a:r>
              <a:rPr lang="th-TH" dirty="0"/>
              <a:t>แต่หากเป็น </a:t>
            </a:r>
            <a:r>
              <a:rPr lang="en-US" dirty="0"/>
              <a:t>tense </a:t>
            </a:r>
            <a:r>
              <a:rPr lang="th-TH" dirty="0"/>
              <a:t>แบบอื่นที่ไม่ใช่ </a:t>
            </a:r>
            <a:r>
              <a:rPr lang="en-US" dirty="0"/>
              <a:t>present tense </a:t>
            </a:r>
            <a:r>
              <a:rPr lang="th-TH" dirty="0"/>
              <a:t>การเติม </a:t>
            </a:r>
            <a:r>
              <a:rPr lang="en-US" dirty="0"/>
              <a:t>s </a:t>
            </a:r>
            <a:r>
              <a:rPr lang="th-TH" dirty="0"/>
              <a:t>หลังคำกริยาจะหายไปทันที แต่กริยาจะเปลี่ยนรูปเป็นช่อง2 หรือ 3 แล้วแต่กรณี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48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A6B54-3DF0-61A3-860F-5BE09DA4E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Subject + predicate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CD390-F179-CEF6-EF1C-3A6E22DFA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Subject = </a:t>
            </a:r>
            <a:r>
              <a:rPr lang="th-TH" dirty="0"/>
              <a:t>ตัวหลักของเรื่อง จะเป็นคำ </a:t>
            </a:r>
            <a:r>
              <a:rPr lang="en-US" dirty="0"/>
              <a:t>noun </a:t>
            </a:r>
            <a:r>
              <a:rPr lang="th-TH" dirty="0"/>
              <a:t>เช่น เรื่องเกี่ยวกับเด็กผู้หญิง </a:t>
            </a:r>
            <a:r>
              <a:rPr lang="en-US" dirty="0"/>
              <a:t>a girl, </a:t>
            </a:r>
            <a:r>
              <a:rPr lang="th-TH" dirty="0"/>
              <a:t>เรื่องเกี่ยวกับหมา </a:t>
            </a:r>
            <a:r>
              <a:rPr lang="en-US" dirty="0"/>
              <a:t>a dog …… </a:t>
            </a:r>
          </a:p>
          <a:p>
            <a:r>
              <a:rPr lang="en-US" dirty="0"/>
              <a:t>Predicate = </a:t>
            </a:r>
            <a:r>
              <a:rPr lang="th-TH" dirty="0"/>
              <a:t>อะไรก็ตามที่มี </a:t>
            </a:r>
            <a:r>
              <a:rPr lang="en-US" dirty="0"/>
              <a:t>verb </a:t>
            </a:r>
            <a:r>
              <a:rPr lang="th-TH" dirty="0"/>
              <a:t>ประกอบด้วย ทำให้เห็นถึงการดำเนินเรื่องราว โดยไม่ต้องมี </a:t>
            </a:r>
            <a:r>
              <a:rPr lang="en-US" dirty="0"/>
              <a:t>subject. </a:t>
            </a:r>
          </a:p>
          <a:p>
            <a:endParaRPr lang="en-US" dirty="0"/>
          </a:p>
          <a:p>
            <a:r>
              <a:rPr lang="th-TH" dirty="0"/>
              <a:t>ตัวอย่าง </a:t>
            </a:r>
            <a:r>
              <a:rPr lang="en-US" dirty="0"/>
              <a:t>	Margaret won tennis tournament </a:t>
            </a:r>
          </a:p>
          <a:p>
            <a:r>
              <a:rPr lang="en-US" b="1" dirty="0">
                <a:solidFill>
                  <a:srgbClr val="FF0000"/>
                </a:solidFill>
              </a:rPr>
              <a:t>	Margaret</a:t>
            </a:r>
            <a:r>
              <a:rPr lang="en-US" dirty="0"/>
              <a:t> </a:t>
            </a:r>
            <a:r>
              <a:rPr lang="en-US" b="1" dirty="0">
                <a:solidFill>
                  <a:schemeClr val="accent1"/>
                </a:solidFill>
              </a:rPr>
              <a:t>won tennis tournament. </a:t>
            </a:r>
          </a:p>
          <a:p>
            <a:r>
              <a:rPr lang="en-US" dirty="0"/>
              <a:t>Margaret = </a:t>
            </a:r>
            <a:r>
              <a:rPr lang="th-TH" dirty="0"/>
              <a:t>ตัวดำเนินเรื่อง ตัวเอกของเรื่อง เป็น </a:t>
            </a:r>
            <a:r>
              <a:rPr lang="en-US" dirty="0"/>
              <a:t>Subject</a:t>
            </a:r>
          </a:p>
          <a:p>
            <a:r>
              <a:rPr lang="en-US" dirty="0"/>
              <a:t>Won tennis tournament = </a:t>
            </a:r>
            <a:r>
              <a:rPr lang="th-TH" dirty="0"/>
              <a:t>รายละเอียดของเรื่องว่าเกิดอะไรขึ้นในเรื่อง</a:t>
            </a:r>
            <a:r>
              <a:rPr lang="en-US" dirty="0"/>
              <a:t> </a:t>
            </a:r>
            <a:r>
              <a:rPr lang="th-TH" dirty="0"/>
              <a:t>เป็น </a:t>
            </a:r>
            <a:r>
              <a:rPr lang="en-US" dirty="0"/>
              <a:t>predicate </a:t>
            </a:r>
          </a:p>
        </p:txBody>
      </p:sp>
    </p:spTree>
    <p:extLst>
      <p:ext uri="{BB962C8B-B14F-4D97-AF65-F5344CB8AC3E}">
        <p14:creationId xmlns:p14="http://schemas.microsoft.com/office/powerpoint/2010/main" val="2156034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AA55B-02B0-88DC-D690-80769659F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Subject + predicate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F1767-BB9A-A71B-9EBD-DEC8D5F21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h-TH" dirty="0"/>
              <a:t>กิจกรรม ให้เติมคำในช่องว่าง และบอกว่าคำที่เติมนั้นเป็น </a:t>
            </a:r>
            <a:r>
              <a:rPr lang="en-US" dirty="0"/>
              <a:t>subject </a:t>
            </a:r>
            <a:r>
              <a:rPr lang="th-TH" dirty="0"/>
              <a:t>หรือ </a:t>
            </a:r>
            <a:r>
              <a:rPr lang="en-US" dirty="0"/>
              <a:t>predicate</a:t>
            </a:r>
          </a:p>
          <a:p>
            <a:r>
              <a:rPr lang="en-US" dirty="0"/>
              <a:t>	1. Every one in my </a:t>
            </a:r>
            <a:r>
              <a:rPr lang="en-US" dirty="0" err="1"/>
              <a:t>calss</a:t>
            </a:r>
            <a:r>
              <a:rPr lang="en-US" dirty="0"/>
              <a:t> ………..</a:t>
            </a:r>
          </a:p>
          <a:p>
            <a:r>
              <a:rPr lang="en-US" dirty="0"/>
              <a:t>	2. The governor of our state ………….</a:t>
            </a:r>
          </a:p>
          <a:p>
            <a:r>
              <a:rPr lang="en-US" dirty="0"/>
              <a:t>	3. ………. Ate a peanut butter, banana, and bacon sandwich.</a:t>
            </a:r>
          </a:p>
          <a:p>
            <a:r>
              <a:rPr lang="en-US" dirty="0"/>
              <a:t>	4. The family next door ………………..</a:t>
            </a:r>
          </a:p>
          <a:p>
            <a:r>
              <a:rPr lang="en-US" dirty="0"/>
              <a:t>	5. ……………. finally arrived.</a:t>
            </a:r>
          </a:p>
          <a:p>
            <a:r>
              <a:rPr lang="en-US" dirty="0"/>
              <a:t>	6. ………… went without me.</a:t>
            </a:r>
          </a:p>
          <a:p>
            <a:r>
              <a:rPr lang="en-US" dirty="0"/>
              <a:t>	7. ………… snaked their way to the crowd to the front row.</a:t>
            </a:r>
          </a:p>
          <a:p>
            <a:r>
              <a:rPr lang="en-US" dirty="0"/>
              <a:t>	8. ………… meet every morning at the community center for exercise class.    </a:t>
            </a:r>
          </a:p>
          <a:p>
            <a:r>
              <a:rPr lang="en-US" dirty="0"/>
              <a:t>	9. the tall young man in the purple t-shirt.</a:t>
            </a:r>
          </a:p>
          <a:p>
            <a:r>
              <a:rPr lang="en-US" dirty="0"/>
              <a:t>	10. twenty two men and women ………….</a:t>
            </a:r>
          </a:p>
          <a:p>
            <a:r>
              <a:rPr lang="en-US" dirty="0"/>
              <a:t>	11. </a:t>
            </a:r>
            <a:r>
              <a:rPr lang="th-TH" dirty="0"/>
              <a:t>นักศึกษายกตัวอย่างเองพร้อมบอกว่าอะไรคือ </a:t>
            </a:r>
            <a:r>
              <a:rPr lang="en-US" dirty="0"/>
              <a:t>subject </a:t>
            </a:r>
            <a:r>
              <a:rPr lang="th-TH" dirty="0"/>
              <a:t>อะไรคือ </a:t>
            </a:r>
            <a:r>
              <a:rPr lang="en-US" dirty="0"/>
              <a:t>predicate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806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9780B-7229-8EB7-C25C-DEF65E0FF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 premise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E5524-7FAF-3080-1CAE-88F315E03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Complete premise </a:t>
            </a:r>
            <a:r>
              <a:rPr lang="th-TH" dirty="0"/>
              <a:t>เกิดจากการผสม </a:t>
            </a:r>
            <a:r>
              <a:rPr lang="en-US" dirty="0"/>
              <a:t>subject + predicate </a:t>
            </a:r>
            <a:r>
              <a:rPr lang="th-TH" dirty="0"/>
              <a:t>เพื่อเล่าถึงเรื่องที่เราต้องการจะทำเป็นภาพยนตร์ว่าเป็นเรื่องของ</a:t>
            </a:r>
          </a:p>
          <a:p>
            <a:endParaRPr lang="th-TH" dirty="0"/>
          </a:p>
          <a:p>
            <a:r>
              <a:rPr lang="en-US" dirty="0"/>
              <a:t>Subject = </a:t>
            </a:r>
            <a:r>
              <a:rPr lang="th-TH" dirty="0"/>
              <a:t>ตัวละครหลักคือใคร / อะไร</a:t>
            </a:r>
          </a:p>
          <a:p>
            <a:r>
              <a:rPr lang="th-TH" dirty="0"/>
              <a:t> + </a:t>
            </a:r>
            <a:r>
              <a:rPr lang="en-US" dirty="0"/>
              <a:t>predicate = </a:t>
            </a:r>
            <a:r>
              <a:rPr lang="th-TH" dirty="0"/>
              <a:t>เกิดอะไรขึ้นในเรื่อง</a:t>
            </a:r>
          </a:p>
          <a:p>
            <a:endParaRPr lang="th-TH" dirty="0"/>
          </a:p>
          <a:p>
            <a:r>
              <a:rPr lang="th-TH" dirty="0"/>
              <a:t>โดยใน</a:t>
            </a:r>
            <a:r>
              <a:rPr lang="en-US" dirty="0"/>
              <a:t> premise </a:t>
            </a:r>
            <a:r>
              <a:rPr lang="th-TH" dirty="0"/>
              <a:t>ต้อง</a:t>
            </a:r>
          </a:p>
          <a:p>
            <a:r>
              <a:rPr lang="th-TH" dirty="0"/>
              <a:t>	1. สามารถอธิบายภาพรวมของภาพยนตร์ได้อย่างชัดเจน</a:t>
            </a:r>
          </a:p>
          <a:p>
            <a:r>
              <a:rPr lang="th-TH" dirty="0"/>
              <a:t>	2. สั้นกระชับ ได้ใจความ</a:t>
            </a:r>
            <a:endParaRPr lang="en-US" dirty="0"/>
          </a:p>
          <a:p>
            <a:r>
              <a:rPr lang="th-TH" dirty="0"/>
              <a:t>	3. เป็นเหมือนแก่นที่ยึดเรื่องไว้ด้วยกัน โดย ตอนเขียน </a:t>
            </a:r>
            <a:r>
              <a:rPr lang="en-US" dirty="0"/>
              <a:t>plot – treatment – </a:t>
            </a:r>
            <a:r>
              <a:rPr lang="th-TH" dirty="0"/>
              <a:t>บท     จะต้องไม่ออกนอก </a:t>
            </a:r>
            <a:r>
              <a:rPr lang="en-US" dirty="0"/>
              <a:t>premise </a:t>
            </a:r>
            <a:r>
              <a:rPr lang="th-TH" dirty="0"/>
              <a:t>ที่เราคิดขึ้นเด็ดขาด  </a:t>
            </a:r>
            <a:endParaRPr lang="en-US" dirty="0"/>
          </a:p>
          <a:p>
            <a:r>
              <a:rPr lang="th-TH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14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BDB88-0BD3-03C5-8CE8-7E7B7D1DD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กิจกรรมสรุปความเข้าใจ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96B8E-9C38-A0E5-D5D2-33D6F1CE6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r>
              <a:rPr lang="th-TH" dirty="0"/>
              <a:t>แบ่งกลุ่มไม่เกิน 5 คน คิด </a:t>
            </a:r>
            <a:r>
              <a:rPr lang="en-US" dirty="0"/>
              <a:t>premise </a:t>
            </a:r>
            <a:r>
              <a:rPr lang="th-TH" dirty="0"/>
              <a:t>ขึ้นมา </a:t>
            </a:r>
            <a:r>
              <a:rPr lang="en-US" dirty="0"/>
              <a:t>1 </a:t>
            </a:r>
            <a:r>
              <a:rPr lang="th-TH" dirty="0"/>
              <a:t>อัน พร้อมระบุว่า อะไรคือ </a:t>
            </a:r>
            <a:r>
              <a:rPr lang="en-US" dirty="0"/>
              <a:t>subject </a:t>
            </a:r>
            <a:r>
              <a:rPr lang="th-TH" dirty="0"/>
              <a:t>อะไรคือ </a:t>
            </a:r>
            <a:r>
              <a:rPr lang="en-US" dirty="0"/>
              <a:t>predicate </a:t>
            </a:r>
            <a:r>
              <a:rPr lang="th-TH" dirty="0"/>
              <a:t>ของ </a:t>
            </a:r>
            <a:r>
              <a:rPr lang="en-US" dirty="0"/>
              <a:t>premise </a:t>
            </a:r>
            <a:r>
              <a:rPr lang="th-TH" dirty="0"/>
              <a:t>ที่แต่ง</a:t>
            </a:r>
          </a:p>
          <a:p>
            <a:r>
              <a:rPr lang="th-TH" dirty="0"/>
              <a:t>หลังจากนั้นสับให้กลุ่มอื่นนำ </a:t>
            </a:r>
            <a:r>
              <a:rPr lang="en-US" dirty="0"/>
              <a:t>premise </a:t>
            </a:r>
            <a:r>
              <a:rPr lang="th-TH" dirty="0"/>
              <a:t>ที่กลุ่มเราแต่งไปใช้แต่งรายละเอียดต่อโดยใช้ </a:t>
            </a:r>
            <a:r>
              <a:rPr lang="en-US" dirty="0"/>
              <a:t>noun, adjective, verb </a:t>
            </a:r>
            <a:r>
              <a:rPr lang="th-TH" dirty="0"/>
              <a:t>ที่เรียนไปเพื่อมาแต่งเรื่องจาก </a:t>
            </a:r>
            <a:r>
              <a:rPr lang="en-US" dirty="0"/>
              <a:t>premise </a:t>
            </a:r>
            <a:r>
              <a:rPr lang="th-TH" dirty="0"/>
              <a:t>นั้นๆ เพื่อเริ่มต้นการฝึกเขียน </a:t>
            </a:r>
            <a:r>
              <a:rPr lang="en-US" dirty="0"/>
              <a:t>plot </a:t>
            </a:r>
            <a:r>
              <a:rPr lang="th-TH" dirty="0"/>
              <a:t>จาก </a:t>
            </a:r>
            <a:r>
              <a:rPr lang="en-US" dirty="0"/>
              <a:t>premise </a:t>
            </a:r>
          </a:p>
        </p:txBody>
      </p:sp>
    </p:spTree>
    <p:extLst>
      <p:ext uri="{BB962C8B-B14F-4D97-AF65-F5344CB8AC3E}">
        <p14:creationId xmlns:p14="http://schemas.microsoft.com/office/powerpoint/2010/main" val="2351934778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</TotalTime>
  <Words>698</Words>
  <Application>Microsoft Office PowerPoint</Application>
  <PresentationFormat>Widescreen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Avenir Next LT Pro</vt:lpstr>
      <vt:lpstr>Calibri</vt:lpstr>
      <vt:lpstr>Posterama</vt:lpstr>
      <vt:lpstr>SplashVTI</vt:lpstr>
      <vt:lpstr>Eng. For film</vt:lpstr>
      <vt:lpstr>Part of speech (noun, adjective) </vt:lpstr>
      <vt:lpstr>Part of speech (verb) </vt:lpstr>
      <vt:lpstr>Subject + predicate </vt:lpstr>
      <vt:lpstr>Subject + predicate </vt:lpstr>
      <vt:lpstr>Complete premise</vt:lpstr>
      <vt:lpstr>กิจกรรมสรุปความเข้าใจ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Aqua</dc:creator>
  <cp:lastModifiedBy>panprae bunyapukkna</cp:lastModifiedBy>
  <cp:revision>26</cp:revision>
  <dcterms:created xsi:type="dcterms:W3CDTF">2023-08-21T03:30:53Z</dcterms:created>
  <dcterms:modified xsi:type="dcterms:W3CDTF">2026-01-27T10:34:28Z</dcterms:modified>
</cp:coreProperties>
</file>