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Angsana New" panose="02020603050405020304" pitchFamily="18" charset="-34"/>
      <p:regular r:id="rId16"/>
      <p:bold r:id="rId17"/>
      <p:italic r:id="rId18"/>
      <p:boldItalic r:id="rId19"/>
    </p:embeddedFont>
    <p:embeddedFont>
      <p:font typeface="IBM Plex Sans Thai" panose="020B0604020202020204" charset="-34"/>
      <p:regular r:id="rId20"/>
    </p:embeddedFont>
    <p:embeddedFont>
      <p:font typeface="IBM Plex Sans Thai Bold" panose="020B0604020202020204" charset="-34"/>
      <p:regular r:id="rId21"/>
    </p:embeddedFont>
    <p:embeddedFont>
      <p:font typeface="Open Sauce" panose="020B0604020202020204" charset="0"/>
      <p:regular r:id="rId22"/>
    </p:embeddedFont>
    <p:embeddedFont>
      <p:font typeface="Open Sauce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s://th.wikipedia.org/wiki/%E0%B8%AD%E0%B8%B8%E0%B8%8B%E0%B8%B2%E0%B8%A1%E0%B8%B0%E0%B8%AE%E0%B9%8C_%E0%B8%9A%E0%B8%B4%E0%B8%99_%E0%B8%A5%E0%B8%B2%E0%B8%94%E0%B8%B4%E0%B8%9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05898" y="-545659"/>
            <a:ext cx="8391580" cy="11016530"/>
            <a:chOff x="0" y="0"/>
            <a:chExt cx="812800" cy="10670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067050"/>
            </a:xfrm>
            <a:custGeom>
              <a:avLst/>
              <a:gdLst/>
              <a:ahLst/>
              <a:cxnLst/>
              <a:rect l="l" t="t" r="r" b="b"/>
              <a:pathLst>
                <a:path w="812800" h="1067050">
                  <a:moveTo>
                    <a:pt x="0" y="0"/>
                  </a:moveTo>
                  <a:lnTo>
                    <a:pt x="812800" y="0"/>
                  </a:lnTo>
                  <a:lnTo>
                    <a:pt x="812800" y="1067050"/>
                  </a:lnTo>
                  <a:lnTo>
                    <a:pt x="0" y="1067050"/>
                  </a:lnTo>
                  <a:close/>
                </a:path>
              </a:pathLst>
            </a:custGeom>
            <a:blipFill>
              <a:blip r:embed="rId2"/>
              <a:stretch>
                <a:fillRect l="-66835" r="-66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9144000" y="5095875"/>
            <a:ext cx="839158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dirty="0">
                <a:solidFill>
                  <a:srgbClr val="FF3131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 </a:t>
            </a:r>
            <a:r>
              <a:rPr lang="en-US" sz="5400" b="1" dirty="0" err="1">
                <a:solidFill>
                  <a:srgbClr val="FF3131"/>
                </a:solidFill>
                <a:latin typeface="Angsana New" panose="02020603050405020304" pitchFamily="18" charset="-34"/>
                <a:ea typeface="IBM Plex Sans Thai"/>
                <a:cs typeface="Angsana New" panose="02020603050405020304" pitchFamily="18" charset="-34"/>
                <a:sym typeface="IBM Plex Sans Thai"/>
              </a:rPr>
              <a:t>ความมั่นคงของชาติและการก่อการร้าย</a:t>
            </a:r>
            <a:endParaRPr lang="en-US" sz="5400" b="1" dirty="0">
              <a:solidFill>
                <a:srgbClr val="FF3131"/>
              </a:solidFill>
              <a:latin typeface="Angsana New" panose="02020603050405020304" pitchFamily="18" charset="-34"/>
              <a:ea typeface="IBM Plex Sans Thai"/>
              <a:cs typeface="Angsana New" panose="02020603050405020304" pitchFamily="18" charset="-34"/>
              <a:sym typeface="IBM Plex Sans Thai"/>
            </a:endParaRPr>
          </a:p>
          <a:p>
            <a:pPr algn="l">
              <a:lnSpc>
                <a:spcPts val="4199"/>
              </a:lnSpc>
            </a:pPr>
            <a:endParaRPr lang="en-US" sz="5400" b="1" dirty="0">
              <a:solidFill>
                <a:srgbClr val="FF3131"/>
              </a:solidFill>
              <a:latin typeface="Angsana New" panose="02020603050405020304" pitchFamily="18" charset="-34"/>
              <a:ea typeface="IBM Plex Sans Thai"/>
              <a:cs typeface="Angsana New" panose="02020603050405020304" pitchFamily="18" charset="-34"/>
              <a:sym typeface="IBM Plex Sans Thai"/>
            </a:endParaRPr>
          </a:p>
          <a:p>
            <a:pPr algn="l">
              <a:lnSpc>
                <a:spcPts val="4199"/>
              </a:lnSpc>
            </a:pPr>
            <a:r>
              <a:rPr lang="en-US" sz="5400" b="1" dirty="0">
                <a:solidFill>
                  <a:srgbClr val="00BF63"/>
                </a:solidFill>
                <a:latin typeface="Angsana New" panose="02020603050405020304" pitchFamily="18" charset="-34"/>
                <a:ea typeface="IBM Plex Sans Thai"/>
                <a:cs typeface="Angsana New" panose="02020603050405020304" pitchFamily="18" charset="-34"/>
                <a:sym typeface="IBM Plex Sans Thai"/>
              </a:rPr>
              <a:t>           </a:t>
            </a:r>
            <a:r>
              <a:rPr lang="en-US" sz="5400" b="1" dirty="0" err="1">
                <a:solidFill>
                  <a:srgbClr val="00BF63"/>
                </a:solidFill>
                <a:latin typeface="Angsana New" panose="02020603050405020304" pitchFamily="18" charset="-34"/>
                <a:ea typeface="IBM Plex Sans Thai"/>
                <a:cs typeface="Angsana New" panose="02020603050405020304" pitchFamily="18" charset="-34"/>
                <a:sym typeface="IBM Plex Sans Thai"/>
              </a:rPr>
              <a:t>อาจารย์</a:t>
            </a:r>
            <a:r>
              <a:rPr lang="en-US" sz="5400" b="1" dirty="0">
                <a:solidFill>
                  <a:srgbClr val="00BF63"/>
                </a:solidFill>
                <a:latin typeface="Angsana New" panose="02020603050405020304" pitchFamily="18" charset="-34"/>
                <a:ea typeface="IBM Plex Sans Thai"/>
                <a:cs typeface="Angsana New" panose="02020603050405020304" pitchFamily="18" charset="-34"/>
                <a:sym typeface="IBM Plex Sans Thai"/>
              </a:rPr>
              <a:t> </a:t>
            </a:r>
            <a:r>
              <a:rPr lang="en-US" sz="5400" b="1" dirty="0" err="1">
                <a:solidFill>
                  <a:srgbClr val="00BF63"/>
                </a:solidFill>
                <a:latin typeface="Angsana New" panose="02020603050405020304" pitchFamily="18" charset="-34"/>
                <a:ea typeface="IBM Plex Sans Thai"/>
                <a:cs typeface="Angsana New" panose="02020603050405020304" pitchFamily="18" charset="-34"/>
                <a:sym typeface="IBM Plex Sans Thai"/>
              </a:rPr>
              <a:t>ดร.นิมิตร</a:t>
            </a:r>
            <a:r>
              <a:rPr lang="en-US" sz="5400" b="1" dirty="0">
                <a:solidFill>
                  <a:srgbClr val="00BF63"/>
                </a:solidFill>
                <a:latin typeface="Angsana New" panose="02020603050405020304" pitchFamily="18" charset="-34"/>
                <a:ea typeface="IBM Plex Sans Thai"/>
                <a:cs typeface="Angsana New" panose="02020603050405020304" pitchFamily="18" charset="-34"/>
                <a:sym typeface="IBM Plex Sans Thai"/>
              </a:rPr>
              <a:t> </a:t>
            </a:r>
            <a:r>
              <a:rPr lang="en-US" sz="5400" b="1" dirty="0" err="1">
                <a:solidFill>
                  <a:srgbClr val="00BF63"/>
                </a:solidFill>
                <a:latin typeface="Angsana New" panose="02020603050405020304" pitchFamily="18" charset="-34"/>
                <a:ea typeface="IBM Plex Sans Thai"/>
                <a:cs typeface="Angsana New" panose="02020603050405020304" pitchFamily="18" charset="-34"/>
                <a:sym typeface="IBM Plex Sans Thai"/>
              </a:rPr>
              <a:t>พลเยี่ยม</a:t>
            </a:r>
            <a:endParaRPr lang="en-US" sz="5400" b="1" dirty="0">
              <a:solidFill>
                <a:srgbClr val="00BF63"/>
              </a:solidFill>
              <a:latin typeface="Angsana New" panose="02020603050405020304" pitchFamily="18" charset="-34"/>
              <a:ea typeface="IBM Plex Sans Thai"/>
              <a:cs typeface="Angsana New" panose="02020603050405020304" pitchFamily="18" charset="-34"/>
              <a:sym typeface="IBM Plex Sans Thai"/>
            </a:endParaRPr>
          </a:p>
          <a:p>
            <a:pPr algn="l">
              <a:lnSpc>
                <a:spcPts val="4199"/>
              </a:lnSpc>
            </a:pPr>
            <a:endParaRPr lang="en-US" sz="2999" dirty="0">
              <a:solidFill>
                <a:srgbClr val="00BF63"/>
              </a:solidFill>
              <a:latin typeface="IBM Plex Sans Thai"/>
              <a:ea typeface="IBM Plex Sans Thai"/>
              <a:cs typeface="IBM Plex Sans Thai"/>
              <a:sym typeface="IBM Plex Sans Tha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441925" y="3011586"/>
            <a:ext cx="4595326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>
                <a:solidFill>
                  <a:srgbClr val="1800AD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rPr>
              <a:t>SMA 3202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10784" t="-6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35292" y="1256159"/>
            <a:ext cx="8127088" cy="8386301"/>
          </a:xfrm>
          <a:custGeom>
            <a:avLst/>
            <a:gdLst/>
            <a:ahLst/>
            <a:cxnLst/>
            <a:rect l="l" t="t" r="r" b="b"/>
            <a:pathLst>
              <a:path w="8127088" h="8386301">
                <a:moveTo>
                  <a:pt x="0" y="0"/>
                </a:moveTo>
                <a:lnTo>
                  <a:pt x="8127088" y="0"/>
                </a:lnTo>
                <a:lnTo>
                  <a:pt x="8127088" y="8386301"/>
                </a:lnTo>
                <a:lnTo>
                  <a:pt x="0" y="83863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43582" y="1773693"/>
            <a:ext cx="6758682" cy="6758682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46726" r="-46726"/>
              </a:stretch>
            </a:blipFill>
            <a:ln w="28575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6" name="TextBox 6"/>
          <p:cNvSpPr txBox="1"/>
          <p:nvPr/>
        </p:nvSpPr>
        <p:spPr>
          <a:xfrm>
            <a:off x="8305800" y="2272749"/>
            <a:ext cx="9296400" cy="73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42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0070C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ความมั่นคงแห่งชาติกับภัยคุกคาม</a:t>
            </a:r>
            <a:endParaRPr lang="en-US" sz="4800" b="1" dirty="0">
              <a:solidFill>
                <a:srgbClr val="0070C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38911" y="3815915"/>
            <a:ext cx="8972557" cy="252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1"/>
              </a:lnSpc>
              <a:spcBef>
                <a:spcPct val="0"/>
              </a:spcBef>
            </a:pPr>
            <a:r>
              <a:rPr lang="en-US" sz="3587" b="1" dirty="0" err="1">
                <a:solidFill>
                  <a:srgbClr val="5E17E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ภัยคุกคาม</a:t>
            </a:r>
            <a:r>
              <a:rPr lang="en-US" sz="3587" b="1" dirty="0">
                <a:solidFill>
                  <a:srgbClr val="5E17E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(Threat) </a:t>
            </a:r>
            <a:r>
              <a:rPr lang="en-US" sz="3587" b="1" dirty="0" err="1">
                <a:solidFill>
                  <a:srgbClr val="5E17E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หมายถึง</a:t>
            </a:r>
            <a:r>
              <a:rPr lang="en-US" sz="3587" b="1" dirty="0">
                <a:solidFill>
                  <a:srgbClr val="5E17E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สิ่งที่อาจจะก่อให้เกิดความเสียหายต่อคุณสมบัติของข้อมูลด้านใดด้านหนึ่งหรือ </a:t>
            </a:r>
            <a:r>
              <a:rPr lang="en-US" sz="3587" b="1" dirty="0" err="1">
                <a:solidFill>
                  <a:srgbClr val="5E17E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มากกว่าหนึ่งด้าน</a:t>
            </a:r>
            <a:r>
              <a:rPr lang="en-US" sz="3587" b="1" dirty="0">
                <a:solidFill>
                  <a:srgbClr val="5E17E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3587" b="1" dirty="0" err="1">
                <a:solidFill>
                  <a:srgbClr val="5E17E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ภัยคุกคามนั้นอาจจะไม่เกิดขึ้นเลยก็ได้ถ้ามีการป้องกันที่ดี</a:t>
            </a:r>
            <a:r>
              <a:rPr lang="en-US" sz="3587" b="1" dirty="0">
                <a:solidFill>
                  <a:srgbClr val="5E17E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5292" y="1256159"/>
            <a:ext cx="8127088" cy="8386301"/>
          </a:xfrm>
          <a:custGeom>
            <a:avLst/>
            <a:gdLst/>
            <a:ahLst/>
            <a:cxnLst/>
            <a:rect l="l" t="t" r="r" b="b"/>
            <a:pathLst>
              <a:path w="8127088" h="8386301">
                <a:moveTo>
                  <a:pt x="0" y="0"/>
                </a:moveTo>
                <a:lnTo>
                  <a:pt x="8127088" y="0"/>
                </a:lnTo>
                <a:lnTo>
                  <a:pt x="8127088" y="8386301"/>
                </a:lnTo>
                <a:lnTo>
                  <a:pt x="0" y="83863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43582" y="1773693"/>
            <a:ext cx="6758682" cy="6758682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39847" r="-10747"/>
              </a:stretch>
            </a:blipFill>
            <a:ln w="28575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5" name="TextBox 5"/>
          <p:cNvSpPr txBox="1"/>
          <p:nvPr/>
        </p:nvSpPr>
        <p:spPr>
          <a:xfrm>
            <a:off x="9144000" y="3567038"/>
            <a:ext cx="8857950" cy="270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9"/>
              </a:lnSpc>
            </a:pPr>
            <a:r>
              <a:rPr lang="en-US" sz="4099" b="1" dirty="0" err="1">
                <a:solidFill>
                  <a:srgbClr val="5E17E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ความมั่นคงแห่งชาติ</a:t>
            </a:r>
            <a:r>
              <a:rPr lang="th-TH" sz="4099" b="1">
                <a:solidFill>
                  <a:srgbClr val="5E17E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..</a:t>
            </a:r>
            <a:endParaRPr lang="en-US" sz="4099" b="1">
              <a:solidFill>
                <a:srgbClr val="5E17EB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algn="l">
              <a:lnSpc>
                <a:spcPts val="5329"/>
              </a:lnSpc>
            </a:pPr>
            <a:r>
              <a:rPr lang="en-US" sz="4099" b="1" dirty="0" err="1">
                <a:solidFill>
                  <a:srgbClr val="5E17E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คือ</a:t>
            </a:r>
            <a:r>
              <a:rPr lang="en-US" sz="4099" b="1" dirty="0">
                <a:solidFill>
                  <a:srgbClr val="5E17E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4099" b="1" dirty="0" err="1">
                <a:solidFill>
                  <a:srgbClr val="5E17E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การที่ชาติอยู่ในสภาวะที่</a:t>
            </a:r>
            <a:r>
              <a:rPr lang="en-US" sz="4099" b="1" dirty="0">
                <a:solidFill>
                  <a:srgbClr val="5E17E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4099" b="1" dirty="0" err="1">
                <a:solidFill>
                  <a:srgbClr val="5E17E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ปราศจากอันตราย</a:t>
            </a:r>
            <a:r>
              <a:rPr lang="en-US" sz="4099" b="1" dirty="0">
                <a:solidFill>
                  <a:srgbClr val="5E17E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4099" b="1" dirty="0" err="1">
                <a:solidFill>
                  <a:srgbClr val="5E17E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มีความมั่นคงและปลอดภัยจากภัยคุกคาม</a:t>
            </a:r>
            <a:r>
              <a:rPr lang="en-US" sz="4099" b="1" dirty="0">
                <a:solidFill>
                  <a:srgbClr val="5E17E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( Threats)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r="-30606" b="-2499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06102" y="6460819"/>
            <a:ext cx="19100203" cy="5594963"/>
            <a:chOff x="0" y="0"/>
            <a:chExt cx="5030506" cy="1473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30506" cy="1473570"/>
            </a:xfrm>
            <a:custGeom>
              <a:avLst/>
              <a:gdLst/>
              <a:ahLst/>
              <a:cxnLst/>
              <a:rect l="l" t="t" r="r" b="b"/>
              <a:pathLst>
                <a:path w="5030506" h="1473570">
                  <a:moveTo>
                    <a:pt x="0" y="0"/>
                  </a:moveTo>
                  <a:lnTo>
                    <a:pt x="5030506" y="0"/>
                  </a:lnTo>
                  <a:lnTo>
                    <a:pt x="5030506" y="1473570"/>
                  </a:lnTo>
                  <a:lnTo>
                    <a:pt x="0" y="1473570"/>
                  </a:lnTo>
                  <a:close/>
                </a:path>
              </a:pathLst>
            </a:custGeom>
            <a:solidFill>
              <a:srgbClr val="57C1E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030506" cy="1521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V="1">
            <a:off x="-1681435" y="6460819"/>
            <a:ext cx="14634532" cy="6199720"/>
          </a:xfrm>
          <a:custGeom>
            <a:avLst/>
            <a:gdLst/>
            <a:ahLst/>
            <a:cxnLst/>
            <a:rect l="l" t="t" r="r" b="b"/>
            <a:pathLst>
              <a:path w="14634532" h="6199720">
                <a:moveTo>
                  <a:pt x="0" y="6199720"/>
                </a:moveTo>
                <a:lnTo>
                  <a:pt x="14634532" y="6199720"/>
                </a:lnTo>
                <a:lnTo>
                  <a:pt x="14634532" y="0"/>
                </a:lnTo>
                <a:lnTo>
                  <a:pt x="0" y="0"/>
                </a:lnTo>
                <a:lnTo>
                  <a:pt x="0" y="619972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" name="Group 7"/>
          <p:cNvGrpSpPr/>
          <p:nvPr/>
        </p:nvGrpSpPr>
        <p:grpSpPr>
          <a:xfrm>
            <a:off x="1794672" y="2880062"/>
            <a:ext cx="5569755" cy="556975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737678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017775" y="3014282"/>
            <a:ext cx="5569755" cy="556975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737678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600" b="1" dirty="0" err="1">
                  <a:solidFill>
                    <a:srgbClr val="5E17EB"/>
                  </a:solidFill>
                  <a:latin typeface="Open Sauce"/>
                  <a:ea typeface="Open Sauce"/>
                  <a:cs typeface="Open Sauce"/>
                  <a:sym typeface="Open Sauce"/>
                </a:rPr>
                <a:t>เกิดจากภัยคุกคาม</a:t>
              </a:r>
              <a:r>
                <a:rPr lang="en-US" sz="3600" b="1" dirty="0">
                  <a:solidFill>
                    <a:srgbClr val="5E17EB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</a:t>
              </a:r>
            </a:p>
            <a:p>
              <a:pPr algn="ctr">
                <a:lnSpc>
                  <a:spcPts val="4759"/>
                </a:lnSpc>
              </a:pPr>
              <a:r>
                <a:rPr lang="en-US" sz="3600" b="1" dirty="0">
                  <a:solidFill>
                    <a:srgbClr val="5E17EB"/>
                  </a:solidFill>
                  <a:latin typeface="Open Sauce"/>
                  <a:ea typeface="Open Sauce"/>
                  <a:cs typeface="Open Sauce"/>
                  <a:sym typeface="Open Sauce"/>
                </a:rPr>
                <a:t>( Threats) </a:t>
              </a:r>
              <a:r>
                <a:rPr lang="en-US" sz="3600" b="1" dirty="0" err="1">
                  <a:solidFill>
                    <a:srgbClr val="5E17EB"/>
                  </a:solidFill>
                  <a:latin typeface="Open Sauce"/>
                  <a:ea typeface="Open Sauce"/>
                  <a:cs typeface="Open Sauce"/>
                  <a:sym typeface="Open Sauce"/>
                </a:rPr>
                <a:t>ทั้งภายในและภายนอก</a:t>
              </a:r>
              <a:endParaRPr lang="en-US" sz="3600" b="1" dirty="0">
                <a:solidFill>
                  <a:srgbClr val="5E17EB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548684" y="3648253"/>
            <a:ext cx="3480021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9"/>
              </a:lnSpc>
              <a:spcBef>
                <a:spcPct val="0"/>
              </a:spcBef>
            </a:pPr>
            <a:r>
              <a:rPr lang="en-US" sz="4000" b="1" dirty="0" err="1">
                <a:solidFill>
                  <a:srgbClr val="0070C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ประการที่</a:t>
            </a:r>
            <a:r>
              <a:rPr lang="en-US" sz="4000" b="1" dirty="0">
                <a:solidFill>
                  <a:srgbClr val="0070C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06372" y="359747"/>
            <a:ext cx="13457628" cy="1285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79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5E17EB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สาเหตุ</a:t>
            </a:r>
            <a:endParaRPr lang="en-US" sz="6000" b="1" dirty="0">
              <a:solidFill>
                <a:srgbClr val="5E17EB"/>
              </a:solidFill>
              <a:latin typeface="Angsana New" panose="02020603050405020304" pitchFamily="18" charset="-34"/>
              <a:ea typeface="Open Sauce Bold"/>
              <a:cs typeface="Angsana New" panose="02020603050405020304" pitchFamily="18" charset="-34"/>
              <a:sym typeface="Open Sauce Bold"/>
            </a:endParaRPr>
          </a:p>
          <a:p>
            <a:pPr algn="ctr">
              <a:lnSpc>
                <a:spcPts val="4679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5E17EB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ความไม่มั่นคง</a:t>
            </a:r>
            <a:r>
              <a:rPr lang="en-US" sz="6000" b="1" dirty="0">
                <a:solidFill>
                  <a:srgbClr val="5E17EB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 </a:t>
            </a:r>
            <a:r>
              <a:rPr lang="en-US" sz="6000" b="1" dirty="0" err="1">
                <a:solidFill>
                  <a:srgbClr val="5E17EB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ของชาติ</a:t>
            </a:r>
            <a:r>
              <a:rPr lang="en-US" sz="6000" b="1" dirty="0">
                <a:solidFill>
                  <a:srgbClr val="5E17EB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 </a:t>
            </a:r>
            <a:r>
              <a:rPr lang="en-US" sz="6000" b="1" dirty="0" err="1">
                <a:solidFill>
                  <a:srgbClr val="5E17EB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เกิดจากสาเหตุที่สำคัญ</a:t>
            </a:r>
            <a:r>
              <a:rPr lang="en-US" sz="6000" b="1" dirty="0">
                <a:solidFill>
                  <a:srgbClr val="5E17EB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 2 </a:t>
            </a:r>
            <a:r>
              <a:rPr lang="en-US" sz="6000" b="1" dirty="0" err="1">
                <a:solidFill>
                  <a:srgbClr val="5E17EB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ประการ</a:t>
            </a:r>
            <a:r>
              <a:rPr lang="en-US" sz="6000" b="1" dirty="0">
                <a:solidFill>
                  <a:srgbClr val="5E17EB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94672" y="5105400"/>
            <a:ext cx="5569755" cy="170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9"/>
              </a:lnSpc>
              <a:spcBef>
                <a:spcPct val="0"/>
              </a:spcBef>
            </a:pPr>
            <a:r>
              <a:rPr lang="en-US" sz="3499" b="1" dirty="0" err="1">
                <a:solidFill>
                  <a:srgbClr val="5E17EB"/>
                </a:solidFill>
                <a:latin typeface="Open Sauce"/>
                <a:ea typeface="Open Sauce"/>
                <a:cs typeface="Open Sauce"/>
                <a:sym typeface="Open Sauce"/>
              </a:rPr>
              <a:t>เกิดจากความขัดแย้งเรื่องผลประโยชน์ของชาติ</a:t>
            </a:r>
            <a:r>
              <a:rPr lang="en-US" sz="3499" b="1" dirty="0">
                <a:solidFill>
                  <a:srgbClr val="5E17EB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</a:p>
          <a:p>
            <a:pPr algn="ctr">
              <a:lnSpc>
                <a:spcPts val="4549"/>
              </a:lnSpc>
              <a:spcBef>
                <a:spcPct val="0"/>
              </a:spcBef>
            </a:pPr>
            <a:r>
              <a:rPr lang="en-US" sz="3499" b="1" dirty="0">
                <a:solidFill>
                  <a:srgbClr val="5E17EB"/>
                </a:solidFill>
                <a:latin typeface="Open Sauce"/>
                <a:ea typeface="Open Sauce"/>
                <a:cs typeface="Open Sauce"/>
                <a:sym typeface="Open Sauce"/>
              </a:rPr>
              <a:t>( National Interests)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90341" y="3941941"/>
            <a:ext cx="4345102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9"/>
              </a:lnSpc>
              <a:spcBef>
                <a:spcPct val="0"/>
              </a:spcBef>
            </a:pPr>
            <a:r>
              <a:rPr lang="en-US" sz="4000" b="1" dirty="0" err="1">
                <a:solidFill>
                  <a:srgbClr val="0070C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ประการที่</a:t>
            </a:r>
            <a:r>
              <a:rPr lang="en-US" sz="4000" b="1" dirty="0">
                <a:solidFill>
                  <a:srgbClr val="0070C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2</a:t>
            </a: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10784" b="-602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42657" y="-1024748"/>
            <a:ext cx="14293480" cy="1429348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C1E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878653" y="1459184"/>
            <a:ext cx="10336137" cy="1033613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61999" r="-61999"/>
              </a:stretch>
            </a:blipFill>
            <a:ln w="28575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288700" y="3543900"/>
            <a:ext cx="8431492" cy="4358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1"/>
              </a:lnSpc>
            </a:pPr>
            <a:r>
              <a:rPr lang="en-US" sz="4800" b="1" dirty="0" err="1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ความมั่นคงแบบเดิม</a:t>
            </a:r>
            <a:r>
              <a:rPr lang="en-US" sz="4800" b="1" dirty="0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 ( Traditional Security) </a:t>
            </a:r>
            <a:r>
              <a:rPr lang="en-US" sz="4800" b="1" dirty="0" err="1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โดยยังคงมี</a:t>
            </a:r>
            <a:r>
              <a:rPr lang="en-US" sz="4800" b="1" dirty="0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ปัญหาสำคัญที่เกิดขึ้นและดำรงอยู่ในปัจจุบันรวมทั้งจะส่</a:t>
            </a:r>
            <a:r>
              <a:rPr lang="en-US" sz="4800" b="1" dirty="0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งผลกระทบต่อไปในอนาคตได้</a:t>
            </a:r>
            <a:r>
              <a:rPr lang="en-US" sz="4800" b="1" dirty="0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แก่</a:t>
            </a:r>
            <a:r>
              <a:rPr lang="en-US" sz="4800" b="1" dirty="0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ปัญหาการสู้รบตามแนวชายแดน</a:t>
            </a:r>
            <a:r>
              <a:rPr lang="en-US" sz="4800" b="1" dirty="0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ซึ่งมีทั้งการสู้รบด้วยกองกำลังติดอาวุธบริเวณชายแดนไทย</a:t>
            </a:r>
            <a:r>
              <a:rPr lang="en-US" sz="4800" b="1" dirty="0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กัมพูชา</a:t>
            </a:r>
            <a:r>
              <a:rPr lang="en-US" sz="4800" b="1" dirty="0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และไทย</a:t>
            </a:r>
            <a:r>
              <a:rPr lang="en-US" sz="4800" b="1" dirty="0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สาธารณรัฐแห่งสหภาพเมียนมาร์</a:t>
            </a:r>
            <a:r>
              <a:rPr lang="en-US" sz="4800" b="1" dirty="0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เป็นต้น</a:t>
            </a:r>
            <a:r>
              <a:rPr lang="en-US" sz="4800" b="1" dirty="0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หรือ</a:t>
            </a:r>
            <a:r>
              <a:rPr lang="en-US" sz="4800" b="1" dirty="0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ปัญหาการลกลอบหลบหนี</a:t>
            </a:r>
            <a:r>
              <a:rPr lang="en-US" sz="4800" b="1" dirty="0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เข้าเมือง</a:t>
            </a:r>
            <a:r>
              <a:rPr lang="en-US" sz="4800" b="1" dirty="0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ของกลุ่มชาวโรฮิงญา</a:t>
            </a:r>
            <a:r>
              <a:rPr lang="th-TH" sz="4800" b="1" dirty="0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จ</a:t>
            </a:r>
            <a:r>
              <a:rPr lang="en-US" sz="4800" b="1" dirty="0" err="1">
                <a:solidFill>
                  <a:srgbClr val="FF000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ากรัฐอะระกันหรือรัฐยะไข่</a:t>
            </a:r>
            <a:endParaRPr lang="en-US" sz="4800" b="1" dirty="0">
              <a:solidFill>
                <a:srgbClr val="FF0000"/>
              </a:solidFill>
              <a:latin typeface="Angsana New" panose="02020603050405020304" pitchFamily="18" charset="-34"/>
              <a:ea typeface="Open Sauce"/>
              <a:cs typeface="Angsana New" panose="02020603050405020304" pitchFamily="18" charset="-34"/>
              <a:sym typeface="Open Sauc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" y="1411559"/>
            <a:ext cx="8720192" cy="1554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20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0070C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ความมั่นคงรูปแบบเก่า</a:t>
            </a:r>
            <a:endParaRPr lang="en-US" sz="6000" b="1" dirty="0">
              <a:solidFill>
                <a:srgbClr val="0070C0"/>
              </a:solidFill>
              <a:latin typeface="Angsana New" panose="02020603050405020304" pitchFamily="18" charset="-34"/>
              <a:ea typeface="Open Sauce Bold"/>
              <a:cs typeface="Angsana New" panose="02020603050405020304" pitchFamily="18" charset="-34"/>
              <a:sym typeface="Open Sauce Bold"/>
            </a:endParaRPr>
          </a:p>
          <a:p>
            <a:pPr algn="ctr">
              <a:lnSpc>
                <a:spcPts val="592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70C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Traditional Security)</a:t>
            </a:r>
          </a:p>
        </p:txBody>
      </p:sp>
    </p:spTree>
  </p:cSld>
  <p:clrMapOvr>
    <a:masterClrMapping/>
  </p:clrMapOvr>
  <p:transition spd="slow">
    <p:cover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10784" t="-6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1588" y="1028700"/>
            <a:ext cx="8127088" cy="8386301"/>
          </a:xfrm>
          <a:custGeom>
            <a:avLst/>
            <a:gdLst/>
            <a:ahLst/>
            <a:cxnLst/>
            <a:rect l="l" t="t" r="r" b="b"/>
            <a:pathLst>
              <a:path w="8127088" h="8386301">
                <a:moveTo>
                  <a:pt x="0" y="0"/>
                </a:moveTo>
                <a:lnTo>
                  <a:pt x="8127088" y="0"/>
                </a:lnTo>
                <a:lnTo>
                  <a:pt x="8127088" y="8386301"/>
                </a:lnTo>
                <a:lnTo>
                  <a:pt x="0" y="83863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99506" y="1764159"/>
            <a:ext cx="6758682" cy="6758682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6747" r="-16747"/>
              </a:stretch>
            </a:blipFill>
            <a:ln w="28575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6" name="TextBox 6"/>
          <p:cNvSpPr txBox="1"/>
          <p:nvPr/>
        </p:nvSpPr>
        <p:spPr>
          <a:xfrm>
            <a:off x="8940342" y="4305801"/>
            <a:ext cx="9347658" cy="3978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70"/>
              </a:lnSpc>
            </a:pPr>
            <a:r>
              <a:rPr lang="en-US" sz="4400" b="1" dirty="0" err="1">
                <a:solidFill>
                  <a:srgbClr val="00206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การเปลี่ยนแปลงภูมิอากาศ</a:t>
            </a:r>
            <a:r>
              <a:rPr lang="en-US" sz="4400" b="1" dirty="0">
                <a:solidFill>
                  <a:srgbClr val="00206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ทำให้เกิดปัญหาโลกร้อน</a:t>
            </a:r>
            <a:r>
              <a:rPr lang="en-US" sz="4400" b="1" dirty="0">
                <a:solidFill>
                  <a:srgbClr val="00206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 เกิดผลกระทบต่อความเป็นอยู่ของมนุษย์และระบบนิเวศน์การเคลื่อนย้ายทุนจากบรรษัทข้ามชาติ </a:t>
            </a:r>
            <a:r>
              <a:rPr lang="en-US" sz="4400" b="1" dirty="0" err="1">
                <a:solidFill>
                  <a:srgbClr val="00206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ที่ส่งผลให้ประเทศบางประเทศล้มละลายได้ภายในชั่วระยะเวลาข้ามคืน</a:t>
            </a:r>
            <a:r>
              <a:rPr lang="en-US" sz="4400" b="1" dirty="0">
                <a:solidFill>
                  <a:srgbClr val="00206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การก่อการร้ายและการก่อความไม่สงบที่กระทำต่อผู้บริสุทธิ์</a:t>
            </a:r>
            <a:r>
              <a:rPr lang="en-US" sz="4400" b="1" dirty="0">
                <a:solidFill>
                  <a:srgbClr val="00206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ด้วยความรุนแรง</a:t>
            </a:r>
            <a:endParaRPr lang="en-US" sz="4400" b="1" dirty="0">
              <a:solidFill>
                <a:srgbClr val="002060"/>
              </a:solidFill>
              <a:latin typeface="Angsana New" panose="02020603050405020304" pitchFamily="18" charset="-34"/>
              <a:ea typeface="Open Sauce"/>
              <a:cs typeface="Angsana New" panose="02020603050405020304" pitchFamily="18" charset="-34"/>
              <a:sym typeface="Open Sauce"/>
            </a:endParaRPr>
          </a:p>
          <a:p>
            <a:pPr algn="l">
              <a:lnSpc>
                <a:spcPts val="4370"/>
              </a:lnSpc>
            </a:pPr>
            <a:r>
              <a:rPr lang="en-US" sz="4400" b="1" dirty="0" err="1">
                <a:solidFill>
                  <a:srgbClr val="00206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และความหวาดกลัว</a:t>
            </a:r>
            <a:r>
              <a:rPr lang="en-US" sz="4400" b="1" dirty="0">
                <a:solidFill>
                  <a:srgbClr val="00206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การแพร่กระจายของเทคโนโลยี</a:t>
            </a:r>
            <a:r>
              <a:rPr lang="en-US" sz="4400" b="1" dirty="0">
                <a:solidFill>
                  <a:srgbClr val="00206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ngsana New" panose="02020603050405020304" pitchFamily="18" charset="-34"/>
                <a:ea typeface="Open Sauce"/>
                <a:cs typeface="Angsana New" panose="02020603050405020304" pitchFamily="18" charset="-34"/>
                <a:sym typeface="Open Sauce"/>
              </a:rPr>
              <a:t>และอาวุธนิวเคลียร์ที่มีอำนาจทำลายล้างสูง</a:t>
            </a:r>
            <a:endParaRPr lang="en-US" sz="4400" b="1" dirty="0">
              <a:solidFill>
                <a:srgbClr val="002060"/>
              </a:solidFill>
              <a:latin typeface="Angsana New" panose="02020603050405020304" pitchFamily="18" charset="-34"/>
              <a:ea typeface="Open Sauce"/>
              <a:cs typeface="Angsana New" panose="02020603050405020304" pitchFamily="18" charset="-34"/>
              <a:sym typeface="Open Sauc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431234" y="1882891"/>
            <a:ext cx="6799968" cy="1352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6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FF000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ความมั่นคงรูปแบบใหม่</a:t>
            </a:r>
            <a:r>
              <a:rPr lang="en-US" sz="6000" b="1" dirty="0">
                <a:solidFill>
                  <a:srgbClr val="FF000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 </a:t>
            </a:r>
          </a:p>
          <a:p>
            <a:pPr algn="ctr">
              <a:lnSpc>
                <a:spcPts val="4986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F000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(Non Traditional Threat)</a:t>
            </a: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14686" y="3549215"/>
            <a:ext cx="4230000" cy="4229983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69316" r="-47066" b="-12714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730534" y="3224461"/>
            <a:ext cx="3216855" cy="4229983"/>
            <a:chOff x="0" y="0"/>
            <a:chExt cx="4829085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29085" cy="6349975"/>
            </a:xfrm>
            <a:custGeom>
              <a:avLst/>
              <a:gdLst/>
              <a:ahLst/>
              <a:cxnLst/>
              <a:rect l="l" t="t" r="r" b="b"/>
              <a:pathLst>
                <a:path w="4829085" h="6349975">
                  <a:moveTo>
                    <a:pt x="4829085" y="3175025"/>
                  </a:moveTo>
                  <a:cubicBezTo>
                    <a:pt x="4829085" y="4928451"/>
                    <a:pt x="3748036" y="6349975"/>
                    <a:pt x="2414542" y="6349975"/>
                  </a:cubicBezTo>
                  <a:cubicBezTo>
                    <a:pt x="1081029" y="6349975"/>
                    <a:pt x="0" y="4928451"/>
                    <a:pt x="0" y="3175025"/>
                  </a:cubicBezTo>
                  <a:cubicBezTo>
                    <a:pt x="0" y="1421511"/>
                    <a:pt x="1081029" y="0"/>
                    <a:pt x="2414542" y="0"/>
                  </a:cubicBezTo>
                  <a:cubicBezTo>
                    <a:pt x="3748056" y="0"/>
                    <a:pt x="4829085" y="1421511"/>
                    <a:pt x="4829085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12039066" y="3457366"/>
            <a:ext cx="4230000" cy="4229983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0319" r="-8615" b="-56011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5605973" y="1162756"/>
            <a:ext cx="7076054" cy="1543050"/>
            <a:chOff x="0" y="0"/>
            <a:chExt cx="1863652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63652" cy="406400"/>
            </a:xfrm>
            <a:custGeom>
              <a:avLst/>
              <a:gdLst/>
              <a:ahLst/>
              <a:cxnLst/>
              <a:rect l="l" t="t" r="r" b="b"/>
              <a:pathLst>
                <a:path w="1863652" h="406400">
                  <a:moveTo>
                    <a:pt x="1863652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1863652" y="406400"/>
                  </a:lnTo>
                  <a:lnTo>
                    <a:pt x="1762052" y="203200"/>
                  </a:lnTo>
                  <a:lnTo>
                    <a:pt x="1863652" y="0"/>
                  </a:ln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88900" y="-57150"/>
              <a:ext cx="1685852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028080" y="-461995"/>
            <a:ext cx="5853003" cy="5853003"/>
          </a:xfrm>
          <a:custGeom>
            <a:avLst/>
            <a:gdLst/>
            <a:ahLst/>
            <a:cxnLst/>
            <a:rect l="l" t="t" r="r" b="b"/>
            <a:pathLst>
              <a:path w="5853003" h="5853003">
                <a:moveTo>
                  <a:pt x="0" y="0"/>
                </a:moveTo>
                <a:lnTo>
                  <a:pt x="5853003" y="0"/>
                </a:lnTo>
                <a:lnTo>
                  <a:pt x="5853003" y="5853003"/>
                </a:lnTo>
                <a:lnTo>
                  <a:pt x="0" y="58530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3229816" y="-461995"/>
            <a:ext cx="5853003" cy="5853003"/>
          </a:xfrm>
          <a:custGeom>
            <a:avLst/>
            <a:gdLst/>
            <a:ahLst/>
            <a:cxnLst/>
            <a:rect l="l" t="t" r="r" b="b"/>
            <a:pathLst>
              <a:path w="5853003" h="5853003">
                <a:moveTo>
                  <a:pt x="5853003" y="0"/>
                </a:moveTo>
                <a:lnTo>
                  <a:pt x="0" y="0"/>
                </a:lnTo>
                <a:lnTo>
                  <a:pt x="0" y="5853003"/>
                </a:lnTo>
                <a:lnTo>
                  <a:pt x="5853003" y="5853003"/>
                </a:lnTo>
                <a:lnTo>
                  <a:pt x="585300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03355" y="4036155"/>
            <a:ext cx="5381234" cy="3651194"/>
          </a:xfrm>
          <a:custGeom>
            <a:avLst/>
            <a:gdLst/>
            <a:ahLst/>
            <a:cxnLst/>
            <a:rect l="l" t="t" r="r" b="b"/>
            <a:pathLst>
              <a:path w="5381234" h="3651194">
                <a:moveTo>
                  <a:pt x="0" y="0"/>
                </a:moveTo>
                <a:lnTo>
                  <a:pt x="5381234" y="0"/>
                </a:lnTo>
                <a:lnTo>
                  <a:pt x="5381234" y="3651194"/>
                </a:lnTo>
                <a:lnTo>
                  <a:pt x="0" y="3651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2757" t="-9223" r="-43524" b="-28929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2460834" y="7983538"/>
            <a:ext cx="338646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1" u="sng" dirty="0" err="1">
                <a:solidFill>
                  <a:srgbClr val="0000FF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  <a:hlinkClick r:id="rId7" tooltip="https://th.wikipedia.org/wiki/%E0%B8%AD%E0%B8%B8%E0%B8%8B%E0%B8%B2%E0%B8%A1%E0%B8%B0%E0%B8%AE%E0%B9%8C_%E0%B8%9A%E0%B8%B4%E0%B8%99_%E0%B8%A5%E0%B8%B2%E0%B8%94%E0%B8%B4%E0%B8%9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อุซามะฮ์</a:t>
            </a:r>
            <a:r>
              <a:rPr lang="en-US" sz="2999" b="1" u="sng" dirty="0">
                <a:solidFill>
                  <a:srgbClr val="0000FF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  <a:hlinkClick r:id="rId7" tooltip="https://th.wikipedia.org/wiki/%E0%B8%AD%E0%B8%B8%E0%B8%8B%E0%B8%B2%E0%B8%A1%E0%B8%B0%E0%B8%AE%E0%B9%8C_%E0%B8%9A%E0%B8%B4%E0%B8%99_%E0%B8%A5%E0%B8%B2%E0%B8%94%E0%B8%B4%E0%B8%9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999" b="1" u="sng" dirty="0" err="1">
                <a:solidFill>
                  <a:srgbClr val="0000FF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  <a:hlinkClick r:id="rId7" tooltip="https://th.wikipedia.org/wiki/%E0%B8%AD%E0%B8%B8%E0%B8%8B%E0%B8%B2%E0%B8%A1%E0%B8%B0%E0%B8%AE%E0%B9%8C_%E0%B8%9A%E0%B8%B4%E0%B8%99_%E0%B8%A5%E0%B8%B2%E0%B8%94%E0%B8%B4%E0%B8%9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บิน</a:t>
            </a:r>
            <a:r>
              <a:rPr lang="en-US" sz="2999" b="1" u="sng" dirty="0">
                <a:solidFill>
                  <a:srgbClr val="0000FF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  <a:hlinkClick r:id="rId7" tooltip="https://th.wikipedia.org/wiki/%E0%B8%AD%E0%B8%B8%E0%B8%8B%E0%B8%B2%E0%B8%A1%E0%B8%B0%E0%B8%AE%E0%B9%8C_%E0%B8%9A%E0%B8%B4%E0%B8%99_%E0%B8%A5%E0%B8%B2%E0%B8%94%E0%B8%B4%E0%B8%9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999" b="1" u="sng" dirty="0" err="1">
                <a:solidFill>
                  <a:srgbClr val="0000FF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  <a:hlinkClick r:id="rId7" tooltip="https://th.wikipedia.org/wiki/%E0%B8%AD%E0%B8%B8%E0%B8%8B%E0%B8%B2%E0%B8%A1%E0%B8%B0%E0%B8%AE%E0%B9%8C_%E0%B8%9A%E0%B8%B4%E0%B8%99_%E0%B8%A5%E0%B8%B2%E0%B8%94%E0%B8%B4%E0%B8%9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ลา</a:t>
            </a:r>
            <a:r>
              <a:rPr lang="en-US" sz="2999" b="1" u="sng" dirty="0" err="1">
                <a:solidFill>
                  <a:schemeClr val="accent1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  <a:hlinkClick r:id="rId7" tooltip="https://th.wikipedia.org/wiki/%E0%B8%AD%E0%B8%B8%E0%B8%8B%E0%B8%B2%E0%B8%A1%E0%B8%B0%E0%B8%AE%E0%B9%8C_%E0%B8%9A%E0%B8%B4%E0%B8%99_%E0%B8%A5%E0%B8%B2%E0%B8%94%E0%B8%B4%E0%B8%9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ดิ</a:t>
            </a:r>
            <a:r>
              <a:rPr lang="en-US" sz="2999" b="1" u="sng" dirty="0" err="1">
                <a:solidFill>
                  <a:schemeClr val="accent1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rPr>
              <a:t>น</a:t>
            </a:r>
            <a:endParaRPr lang="en-US" sz="2999" b="1" u="sng" dirty="0">
              <a:solidFill>
                <a:schemeClr val="accent1"/>
              </a:solidFill>
              <a:latin typeface="IBM Plex Sans Thai Bold"/>
              <a:ea typeface="IBM Plex Sans Thai Bold"/>
              <a:cs typeface="IBM Plex Sans Thai Bold"/>
              <a:sym typeface="IBM Plex Sans Thai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118312" y="1367327"/>
            <a:ext cx="7818116" cy="1019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6"/>
              </a:lnSpc>
            </a:pPr>
            <a:r>
              <a:rPr lang="en-US" sz="5975" b="1">
                <a:solidFill>
                  <a:srgbClr val="FF3131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rPr>
              <a:t>แนะนำผู้ก่อการร้าย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70496" y="8002588"/>
            <a:ext cx="401190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 dirty="0" err="1">
                <a:solidFill>
                  <a:srgbClr val="002060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อาบู</a:t>
            </a:r>
            <a:r>
              <a:rPr lang="en-US" sz="2999" b="1" dirty="0">
                <a:solidFill>
                  <a:srgbClr val="002060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2999" b="1" dirty="0" err="1">
                <a:solidFill>
                  <a:srgbClr val="002060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บาการ์</a:t>
            </a:r>
            <a:r>
              <a:rPr lang="en-US" sz="2999" b="1" dirty="0">
                <a:solidFill>
                  <a:srgbClr val="002060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2999" b="1" dirty="0" err="1">
                <a:solidFill>
                  <a:srgbClr val="002060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อัล-บักห์ดา</a:t>
            </a:r>
            <a:r>
              <a:rPr lang="en-US" sz="2999" dirty="0" err="1">
                <a:solidFill>
                  <a:srgbClr val="002060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ดี</a:t>
            </a:r>
            <a:endParaRPr lang="en-US" sz="2999" dirty="0">
              <a:solidFill>
                <a:srgbClr val="002060"/>
              </a:solidFill>
              <a:latin typeface="IBM Plex Sans Thai"/>
              <a:ea typeface="IBM Plex Sans Thai"/>
              <a:cs typeface="IBM Plex Sans Thai"/>
              <a:sym typeface="IBM Plex Sans Thai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38458" y="7983538"/>
            <a:ext cx="338646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 dirty="0" err="1">
                <a:solidFill>
                  <a:srgbClr val="0070C0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ยาห์ยา</a:t>
            </a:r>
            <a:r>
              <a:rPr lang="en-US" sz="2999" b="1" dirty="0">
                <a:solidFill>
                  <a:srgbClr val="0070C0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2999" b="1" dirty="0" err="1">
                <a:solidFill>
                  <a:srgbClr val="0070C0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ซินวาร์</a:t>
            </a:r>
            <a:endParaRPr lang="en-US" sz="2999" b="1" dirty="0">
              <a:solidFill>
                <a:srgbClr val="0070C0"/>
              </a:solidFill>
              <a:latin typeface="IBM Plex Sans Thai"/>
              <a:ea typeface="IBM Plex Sans Thai"/>
              <a:cs typeface="IBM Plex Sans Thai"/>
              <a:sym typeface="IBM Plex Sans Tha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457" y="718488"/>
            <a:ext cx="17618348" cy="9081768"/>
            <a:chOff x="0" y="0"/>
            <a:chExt cx="4659051" cy="24016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59051" cy="2401611"/>
            </a:xfrm>
            <a:custGeom>
              <a:avLst/>
              <a:gdLst/>
              <a:ahLst/>
              <a:cxnLst/>
              <a:rect l="l" t="t" r="r" b="b"/>
              <a:pathLst>
                <a:path w="4659051" h="2401611">
                  <a:moveTo>
                    <a:pt x="0" y="0"/>
                  </a:moveTo>
                  <a:lnTo>
                    <a:pt x="4659051" y="0"/>
                  </a:lnTo>
                  <a:lnTo>
                    <a:pt x="4659051" y="2401611"/>
                  </a:lnTo>
                  <a:lnTo>
                    <a:pt x="0" y="240161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659051" cy="24301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729532" y="1402621"/>
            <a:ext cx="4521037" cy="785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63"/>
              </a:lnSpc>
            </a:pPr>
            <a:r>
              <a:rPr lang="en-US" sz="5733" b="1">
                <a:solidFill>
                  <a:srgbClr val="2B485F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rPr>
              <a:t>บทที่ 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91587" y="2597789"/>
            <a:ext cx="12855840" cy="677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3"/>
              </a:lnSpc>
            </a:pPr>
            <a:r>
              <a:rPr lang="en-US" sz="3402" dirty="0" err="1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ความมั่นคงแห่งชาติ</a:t>
            </a:r>
            <a:r>
              <a:rPr lang="en-US" sz="3402" dirty="0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3402" dirty="0" err="1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คือ</a:t>
            </a:r>
            <a:r>
              <a:rPr lang="en-US" sz="3402" dirty="0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3402" dirty="0" err="1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ภาวะที่ประเทศปลอดจากภััยคุุกคามต่อเอกราช</a:t>
            </a:r>
            <a:r>
              <a:rPr lang="en-US" sz="3402" dirty="0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3402" dirty="0" err="1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อธิปไตย</a:t>
            </a:r>
            <a:r>
              <a:rPr lang="en-US" sz="3402" dirty="0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3402" dirty="0" err="1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บูรณาภาพแห่งอาณาเขตการดำรงชีวิตโดยปกติสุขของประชาชนหรือที่่กร</a:t>
            </a:r>
            <a:r>
              <a:rPr lang="th-TH" sz="3402" dirty="0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ะ</a:t>
            </a:r>
            <a:r>
              <a:rPr lang="en-US" sz="3402" dirty="0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ทบต่อผลประโยชน์แห่งชาติหรือการปกครองระบอบประชาธิปไตยอันมีพระมหากษัตริย์์ทรงเป็นประมุขรวมทั้งความพร้อมของประเทศที่จะเผชิญสถานการณ์ต่างๆอันเกิดจากภัยคุกคามทุกประเภท </a:t>
            </a:r>
          </a:p>
          <a:p>
            <a:pPr algn="l">
              <a:lnSpc>
                <a:spcPts val="4763"/>
              </a:lnSpc>
            </a:pPr>
            <a:r>
              <a:rPr lang="en-US" sz="3402" u="sng" dirty="0" err="1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สรุป</a:t>
            </a:r>
            <a:endParaRPr lang="en-US" sz="3402" u="sng" dirty="0">
              <a:solidFill>
                <a:srgbClr val="5E17EB"/>
              </a:solidFill>
              <a:latin typeface="IBM Plex Sans Thai"/>
              <a:ea typeface="IBM Plex Sans Thai"/>
              <a:cs typeface="IBM Plex Sans Thai"/>
              <a:sym typeface="IBM Plex Sans Thai"/>
            </a:endParaRPr>
          </a:p>
          <a:p>
            <a:pPr algn="l">
              <a:lnSpc>
                <a:spcPts val="4763"/>
              </a:lnSpc>
            </a:pPr>
            <a:r>
              <a:rPr lang="en-US" sz="3402" dirty="0" err="1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ความมั่นคงแห่งชาติเป็นเรื่องที่กว้างขวาง</a:t>
            </a:r>
            <a:r>
              <a:rPr lang="en-US" sz="3402" dirty="0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3402" dirty="0" err="1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เกี่ยวข้องและครอบคลุมทุกเรื่องของกิจการต่างๆ</a:t>
            </a:r>
            <a:r>
              <a:rPr lang="th-TH" sz="3402" dirty="0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3402" dirty="0" err="1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ภายในประเทศ</a:t>
            </a:r>
            <a:r>
              <a:rPr lang="en-US" sz="3402" dirty="0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3402" dirty="0" err="1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ไม่ว่าจะเป็นเรื่องของความมั่นคงทางการเมือง</a:t>
            </a:r>
            <a:r>
              <a:rPr lang="en-US" sz="3402" dirty="0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3402" dirty="0" err="1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เศรษฐกิจ</a:t>
            </a:r>
            <a:r>
              <a:rPr lang="en-US" sz="3402" dirty="0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3402" dirty="0" err="1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สังคม</a:t>
            </a:r>
            <a:r>
              <a:rPr lang="en-US" sz="3402" dirty="0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3402" dirty="0" err="1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การป้องกันประเท</a:t>
            </a:r>
            <a:r>
              <a:rPr lang="th-TH" sz="3402" dirty="0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ศ วิ</a:t>
            </a:r>
            <a:r>
              <a:rPr lang="en-US" sz="3402" dirty="0" err="1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ทยาศาสตร์</a:t>
            </a:r>
            <a:r>
              <a:rPr lang="en-US" sz="3402" dirty="0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3402" dirty="0" err="1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เทคโนโลยี</a:t>
            </a:r>
            <a:r>
              <a:rPr lang="en-US" sz="3402" dirty="0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3402" dirty="0" err="1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สิ่งแวดล้อม</a:t>
            </a:r>
            <a:r>
              <a:rPr lang="en-US" sz="3402" dirty="0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3402" dirty="0" err="1">
                <a:solidFill>
                  <a:srgbClr val="5E17EB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และพลังงาน</a:t>
            </a:r>
            <a:endParaRPr lang="en-US" sz="3402" dirty="0">
              <a:solidFill>
                <a:srgbClr val="5E17EB"/>
              </a:solidFill>
              <a:latin typeface="IBM Plex Sans Thai"/>
              <a:ea typeface="IBM Plex Sans Thai"/>
              <a:cs typeface="IBM Plex Sans Thai"/>
              <a:sym typeface="IBM Plex Sans Thai"/>
            </a:endParaRPr>
          </a:p>
          <a:p>
            <a:pPr algn="l">
              <a:lnSpc>
                <a:spcPts val="4763"/>
              </a:lnSpc>
            </a:pPr>
            <a:endParaRPr lang="en-US" sz="3402" dirty="0">
              <a:solidFill>
                <a:srgbClr val="5E17EB"/>
              </a:solidFill>
              <a:latin typeface="IBM Plex Sans Thai"/>
              <a:ea typeface="IBM Plex Sans Thai"/>
              <a:cs typeface="IBM Plex Sans Thai"/>
              <a:sym typeface="IBM Plex Sans Tha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r="-30606" b="-2499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06102" y="6460819"/>
            <a:ext cx="19100203" cy="5594963"/>
            <a:chOff x="0" y="0"/>
            <a:chExt cx="5030506" cy="1473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30506" cy="1473570"/>
            </a:xfrm>
            <a:custGeom>
              <a:avLst/>
              <a:gdLst/>
              <a:ahLst/>
              <a:cxnLst/>
              <a:rect l="l" t="t" r="r" b="b"/>
              <a:pathLst>
                <a:path w="5030506" h="1473570">
                  <a:moveTo>
                    <a:pt x="0" y="0"/>
                  </a:moveTo>
                  <a:lnTo>
                    <a:pt x="5030506" y="0"/>
                  </a:lnTo>
                  <a:lnTo>
                    <a:pt x="5030506" y="1473570"/>
                  </a:lnTo>
                  <a:lnTo>
                    <a:pt x="0" y="1473570"/>
                  </a:lnTo>
                  <a:close/>
                </a:path>
              </a:pathLst>
            </a:custGeom>
            <a:solidFill>
              <a:srgbClr val="57C1E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030506" cy="1521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V="1">
            <a:off x="-1681435" y="6460819"/>
            <a:ext cx="14634532" cy="6199720"/>
          </a:xfrm>
          <a:custGeom>
            <a:avLst/>
            <a:gdLst/>
            <a:ahLst/>
            <a:cxnLst/>
            <a:rect l="l" t="t" r="r" b="b"/>
            <a:pathLst>
              <a:path w="14634532" h="6199720">
                <a:moveTo>
                  <a:pt x="0" y="6199720"/>
                </a:moveTo>
                <a:lnTo>
                  <a:pt x="14634532" y="6199720"/>
                </a:lnTo>
                <a:lnTo>
                  <a:pt x="14634532" y="0"/>
                </a:lnTo>
                <a:lnTo>
                  <a:pt x="0" y="0"/>
                </a:lnTo>
                <a:lnTo>
                  <a:pt x="0" y="619972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" name="Group 7"/>
          <p:cNvGrpSpPr/>
          <p:nvPr/>
        </p:nvGrpSpPr>
        <p:grpSpPr>
          <a:xfrm>
            <a:off x="1289502" y="3385232"/>
            <a:ext cx="5569755" cy="556975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737678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596914" y="3385232"/>
            <a:ext cx="5569755" cy="556975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737678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166669" y="3271087"/>
            <a:ext cx="5569755" cy="556975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737678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334369" y="4582052"/>
            <a:ext cx="3480021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9"/>
              </a:lnSpc>
              <a:spcBef>
                <a:spcPct val="0"/>
              </a:spcBef>
            </a:pPr>
            <a:r>
              <a:rPr lang="en-US" sz="3499" b="1">
                <a:solidFill>
                  <a:srgbClr val="004AA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ประเภทที่ 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403990" y="4582052"/>
            <a:ext cx="3480021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9"/>
              </a:lnSpc>
              <a:spcBef>
                <a:spcPct val="0"/>
              </a:spcBef>
            </a:pPr>
            <a:r>
              <a:rPr lang="en-US" sz="3499" b="1">
                <a:solidFill>
                  <a:srgbClr val="00BF6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ประเภทที่ 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473610" y="4582052"/>
            <a:ext cx="3480021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9"/>
              </a:lnSpc>
              <a:spcBef>
                <a:spcPct val="0"/>
              </a:spcBef>
            </a:pPr>
            <a:r>
              <a:rPr lang="en-US" sz="3499" b="1">
                <a:solidFill>
                  <a:srgbClr val="FF313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ประเภทที่ 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438642" y="866775"/>
            <a:ext cx="10512904" cy="1450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0"/>
              </a:lnSpc>
              <a:spcBef>
                <a:spcPct val="0"/>
              </a:spcBef>
            </a:pPr>
            <a:r>
              <a:rPr lang="en-US" sz="8500" b="1">
                <a:solidFill>
                  <a:srgbClr val="FF313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ประเภทความมั่นคง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36177" y="5978262"/>
            <a:ext cx="3480021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b="1">
                <a:solidFill>
                  <a:srgbClr val="1800A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ความมั่นคงแห่งชาติด้านการเมือง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511147" y="5819469"/>
            <a:ext cx="3480021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3399" b="1">
                <a:solidFill>
                  <a:srgbClr val="00BF6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ความมั่นคงแห่งชาติด้ ด้านเศรษฐกิจ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953097" y="5741555"/>
            <a:ext cx="3579419" cy="1261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b="1">
                <a:solidFill>
                  <a:srgbClr val="FF5757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ความมั่นคงแห่งชาติด้านการทหาร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r="-30606" b="-2499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06102" y="6460819"/>
            <a:ext cx="19100203" cy="5594963"/>
            <a:chOff x="0" y="0"/>
            <a:chExt cx="5030506" cy="1473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30506" cy="1473570"/>
            </a:xfrm>
            <a:custGeom>
              <a:avLst/>
              <a:gdLst/>
              <a:ahLst/>
              <a:cxnLst/>
              <a:rect l="l" t="t" r="r" b="b"/>
              <a:pathLst>
                <a:path w="5030506" h="1473570">
                  <a:moveTo>
                    <a:pt x="0" y="0"/>
                  </a:moveTo>
                  <a:lnTo>
                    <a:pt x="5030506" y="0"/>
                  </a:lnTo>
                  <a:lnTo>
                    <a:pt x="5030506" y="1473570"/>
                  </a:lnTo>
                  <a:lnTo>
                    <a:pt x="0" y="1473570"/>
                  </a:lnTo>
                  <a:close/>
                </a:path>
              </a:pathLst>
            </a:custGeom>
            <a:solidFill>
              <a:srgbClr val="57C1E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030506" cy="1521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V="1">
            <a:off x="-1681435" y="6460819"/>
            <a:ext cx="14634532" cy="6199720"/>
          </a:xfrm>
          <a:custGeom>
            <a:avLst/>
            <a:gdLst/>
            <a:ahLst/>
            <a:cxnLst/>
            <a:rect l="l" t="t" r="r" b="b"/>
            <a:pathLst>
              <a:path w="14634532" h="6199720">
                <a:moveTo>
                  <a:pt x="0" y="6199720"/>
                </a:moveTo>
                <a:lnTo>
                  <a:pt x="14634532" y="6199720"/>
                </a:lnTo>
                <a:lnTo>
                  <a:pt x="14634532" y="0"/>
                </a:lnTo>
                <a:lnTo>
                  <a:pt x="0" y="0"/>
                </a:lnTo>
                <a:lnTo>
                  <a:pt x="0" y="619972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" name="Group 7"/>
          <p:cNvGrpSpPr/>
          <p:nvPr/>
        </p:nvGrpSpPr>
        <p:grpSpPr>
          <a:xfrm>
            <a:off x="922106" y="3409375"/>
            <a:ext cx="5569755" cy="556975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737678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491861" y="3385232"/>
            <a:ext cx="5569755" cy="556975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737678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689545" y="3385232"/>
            <a:ext cx="5569755" cy="556975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737678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336177" y="4582052"/>
            <a:ext cx="3480021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9"/>
              </a:lnSpc>
              <a:spcBef>
                <a:spcPct val="0"/>
              </a:spcBef>
            </a:pPr>
            <a:r>
              <a:rPr lang="en-US" sz="3499" b="1">
                <a:solidFill>
                  <a:srgbClr val="00BF6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ประเภทที่ 4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403990" y="4582052"/>
            <a:ext cx="3480021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9"/>
              </a:lnSpc>
              <a:spcBef>
                <a:spcPct val="0"/>
              </a:spcBef>
            </a:pPr>
            <a:r>
              <a:rPr lang="en-US" sz="3499" b="1">
                <a:solidFill>
                  <a:srgbClr val="004AA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ประเภทที่ 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473610" y="4582052"/>
            <a:ext cx="3480021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9"/>
              </a:lnSpc>
              <a:spcBef>
                <a:spcPct val="0"/>
              </a:spcBef>
            </a:pPr>
            <a:r>
              <a:rPr lang="en-US" sz="3499" b="1">
                <a:solidFill>
                  <a:srgbClr val="FF313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ประเภทที่ 6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453950" y="1094234"/>
            <a:ext cx="10512904" cy="1450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0"/>
              </a:lnSpc>
              <a:spcBef>
                <a:spcPct val="0"/>
              </a:spcBef>
            </a:pPr>
            <a:r>
              <a:rPr lang="en-US" sz="8500" b="1">
                <a:solidFill>
                  <a:srgbClr val="FF313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ประเภทความมั่นคง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12215" y="5841065"/>
            <a:ext cx="5452758" cy="1170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7"/>
              </a:lnSpc>
              <a:spcBef>
                <a:spcPct val="0"/>
              </a:spcBef>
            </a:pPr>
            <a:r>
              <a:rPr lang="en-US" sz="3426" b="1">
                <a:solidFill>
                  <a:srgbClr val="00BF6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ความมั่นคงแห่งชาติ</a:t>
            </a:r>
          </a:p>
          <a:p>
            <a:pPr algn="ctr">
              <a:lnSpc>
                <a:spcPts val="4797"/>
              </a:lnSpc>
              <a:spcBef>
                <a:spcPct val="0"/>
              </a:spcBef>
            </a:pPr>
            <a:r>
              <a:rPr lang="en-US" sz="3426" b="1">
                <a:solidFill>
                  <a:srgbClr val="00BF63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ด้านสังคม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287886" y="5552902"/>
            <a:ext cx="4140857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b="1">
                <a:solidFill>
                  <a:srgbClr val="004AAD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ความมั่นคงแห่งชาติด้านวิทยาศาสตร์ และเทคโนโลยี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949784" y="5528759"/>
            <a:ext cx="5569755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b="1">
                <a:solidFill>
                  <a:srgbClr val="FF313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ความมั่นคงแห่งชาติด้านพลังงานและสิ่งแวดล้อม</a:t>
            </a:r>
          </a:p>
        </p:txBody>
      </p:sp>
    </p:spTree>
  </p:cSld>
  <p:clrMapOvr>
    <a:masterClrMapping/>
  </p:clrMapOvr>
  <p:transition spd="slow">
    <p:cover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10784" t="-60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35292" y="1256159"/>
            <a:ext cx="8127088" cy="8386301"/>
          </a:xfrm>
          <a:custGeom>
            <a:avLst/>
            <a:gdLst/>
            <a:ahLst/>
            <a:cxnLst/>
            <a:rect l="l" t="t" r="r" b="b"/>
            <a:pathLst>
              <a:path w="8127088" h="8386301">
                <a:moveTo>
                  <a:pt x="0" y="0"/>
                </a:moveTo>
                <a:lnTo>
                  <a:pt x="8127088" y="0"/>
                </a:lnTo>
                <a:lnTo>
                  <a:pt x="8127088" y="8386301"/>
                </a:lnTo>
                <a:lnTo>
                  <a:pt x="0" y="83863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43582" y="1773693"/>
            <a:ext cx="6758682" cy="6758682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34745" r="-34745"/>
              </a:stretch>
            </a:blipFill>
            <a:ln w="28575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6" name="TextBox 6"/>
          <p:cNvSpPr txBox="1"/>
          <p:nvPr/>
        </p:nvSpPr>
        <p:spPr>
          <a:xfrm>
            <a:off x="10865250" y="5114934"/>
            <a:ext cx="6673526" cy="3513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69"/>
              </a:lnSpc>
            </a:pPr>
            <a:r>
              <a:rPr lang="en-US" sz="4000" b="1" dirty="0" err="1">
                <a:solidFill>
                  <a:srgbClr val="5E17EB"/>
                </a:solidFill>
                <a:latin typeface="Open Sauce"/>
                <a:ea typeface="Open Sauce"/>
                <a:cs typeface="Open Sauce"/>
                <a:sym typeface="Open Sauce"/>
              </a:rPr>
              <a:t>องค์ประกอบของชาติ</a:t>
            </a:r>
            <a:endParaRPr lang="en-US" sz="4000" b="1" dirty="0">
              <a:solidFill>
                <a:srgbClr val="5E17E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5069"/>
              </a:lnSpc>
            </a:pPr>
            <a:endParaRPr lang="en-US" sz="4000" b="1" dirty="0">
              <a:solidFill>
                <a:srgbClr val="5E17EB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289"/>
              </a:lnSpc>
            </a:pPr>
            <a:r>
              <a:rPr lang="en-US" sz="4000" b="1" dirty="0" err="1">
                <a:solidFill>
                  <a:srgbClr val="00BF63"/>
                </a:solidFill>
                <a:latin typeface="Open Sauce"/>
                <a:ea typeface="Open Sauce"/>
                <a:cs typeface="Open Sauce"/>
                <a:sym typeface="Open Sauce"/>
              </a:rPr>
              <a:t>ดินแดน</a:t>
            </a:r>
            <a:endParaRPr lang="en-US" sz="4000" b="1" dirty="0">
              <a:solidFill>
                <a:srgbClr val="00BF63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289"/>
              </a:lnSpc>
            </a:pPr>
            <a:r>
              <a:rPr lang="en-US" sz="4000" b="1" dirty="0" err="1">
                <a:solidFill>
                  <a:srgbClr val="00BF63"/>
                </a:solidFill>
                <a:latin typeface="Open Sauce"/>
                <a:ea typeface="Open Sauce"/>
                <a:cs typeface="Open Sauce"/>
                <a:sym typeface="Open Sauce"/>
              </a:rPr>
              <a:t>ประชากร</a:t>
            </a:r>
            <a:endParaRPr lang="en-US" sz="4000" b="1" dirty="0">
              <a:solidFill>
                <a:srgbClr val="00BF63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289"/>
              </a:lnSpc>
            </a:pPr>
            <a:r>
              <a:rPr lang="en-US" sz="4000" b="1" dirty="0" err="1">
                <a:solidFill>
                  <a:srgbClr val="00BF63"/>
                </a:solidFill>
                <a:latin typeface="Open Sauce"/>
                <a:ea typeface="Open Sauce"/>
                <a:cs typeface="Open Sauce"/>
                <a:sym typeface="Open Sauce"/>
              </a:rPr>
              <a:t>รัฐบาล</a:t>
            </a:r>
            <a:endParaRPr lang="en-US" sz="4000" b="1" dirty="0">
              <a:solidFill>
                <a:srgbClr val="00BF63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289"/>
              </a:lnSpc>
            </a:pPr>
            <a:r>
              <a:rPr lang="en-US" sz="4000" b="1" dirty="0" err="1">
                <a:solidFill>
                  <a:srgbClr val="00BF63"/>
                </a:solidFill>
                <a:latin typeface="Open Sauce"/>
                <a:ea typeface="Open Sauce"/>
                <a:cs typeface="Open Sauce"/>
                <a:sym typeface="Open Sauce"/>
              </a:rPr>
              <a:t>อำนาจอธิปไตย</a:t>
            </a:r>
            <a:endParaRPr lang="en-US" sz="4000" b="1" dirty="0">
              <a:solidFill>
                <a:srgbClr val="00BF63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686800" y="3139514"/>
            <a:ext cx="9399141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4000" b="1" dirty="0" err="1">
                <a:solidFill>
                  <a:srgbClr val="FF3131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rPr>
              <a:t>ความมั่นคงแห่งชาติและองค์ประกอบของรัฐ</a:t>
            </a:r>
            <a:endParaRPr lang="en-US" sz="4000" b="1" dirty="0">
              <a:solidFill>
                <a:srgbClr val="FF3131"/>
              </a:solidFill>
              <a:latin typeface="IBM Plex Sans Thai Bold"/>
              <a:ea typeface="IBM Plex Sans Thai Bold"/>
              <a:cs typeface="IBM Plex Sans Thai Bold"/>
              <a:sym typeface="IBM Plex Sans Thai Bold"/>
            </a:endParaRPr>
          </a:p>
        </p:txBody>
      </p:sp>
    </p:spTree>
  </p:cSld>
  <p:clrMapOvr>
    <a:masterClrMapping/>
  </p:clrMapOvr>
  <p:transition spd="slow"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03699" y="-276557"/>
            <a:ext cx="10244122" cy="11071858"/>
            <a:chOff x="0" y="0"/>
            <a:chExt cx="13658829" cy="1476247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4093" r="24093"/>
            <a:stretch>
              <a:fillRect/>
            </a:stretch>
          </p:blipFill>
          <p:spPr>
            <a:xfrm>
              <a:off x="0" y="0"/>
              <a:ext cx="13658829" cy="14762478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-945785" y="1726518"/>
            <a:ext cx="8206436" cy="1543050"/>
            <a:chOff x="0" y="0"/>
            <a:chExt cx="2161366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61366" cy="406400"/>
            </a:xfrm>
            <a:custGeom>
              <a:avLst/>
              <a:gdLst/>
              <a:ahLst/>
              <a:cxnLst/>
              <a:rect l="l" t="t" r="r" b="b"/>
              <a:pathLst>
                <a:path w="2161366" h="406400">
                  <a:moveTo>
                    <a:pt x="1958166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1958166" y="406400"/>
                  </a:lnTo>
                  <a:lnTo>
                    <a:pt x="2161366" y="203200"/>
                  </a:lnTo>
                  <a:lnTo>
                    <a:pt x="1958166" y="0"/>
                  </a:lnTo>
                  <a:close/>
                </a:path>
              </a:pathLst>
            </a:custGeom>
            <a:solidFill>
              <a:srgbClr val="2B485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047066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3646611"/>
            <a:ext cx="6371839" cy="3235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7"/>
              </a:lnSpc>
            </a:pPr>
            <a:r>
              <a:rPr lang="en-US" sz="3600" b="1" dirty="0" err="1">
                <a:solidFill>
                  <a:srgbClr val="2B485F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สงครามเย็น</a:t>
            </a:r>
            <a:r>
              <a:rPr lang="en-US" sz="3600" b="1" dirty="0">
                <a:solidFill>
                  <a:srgbClr val="2B485F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3600" b="1" dirty="0" err="1">
                <a:solidFill>
                  <a:srgbClr val="2B485F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ได้ทำให้รัฐต่างๆมีการจัดการความมั่นคง</a:t>
            </a:r>
            <a:r>
              <a:rPr lang="en-US" sz="3600" b="1" dirty="0">
                <a:solidFill>
                  <a:srgbClr val="2B485F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3600" b="1" dirty="0" err="1">
                <a:solidFill>
                  <a:srgbClr val="2B485F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มหาอำนาจจัดระเบียบโลกใหม่ให้เกิดความมั่นคง</a:t>
            </a:r>
            <a:r>
              <a:rPr lang="en-US" sz="3600" b="1" dirty="0">
                <a:solidFill>
                  <a:srgbClr val="2B485F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3600" b="1" dirty="0" err="1">
                <a:solidFill>
                  <a:srgbClr val="2B485F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โดยเน้นเรื่องการทหารเป็นสำคัญ</a:t>
            </a:r>
            <a:r>
              <a:rPr lang="en-US" sz="3600" b="1" dirty="0">
                <a:solidFill>
                  <a:srgbClr val="2B485F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3600" b="1" dirty="0" err="1">
                <a:solidFill>
                  <a:srgbClr val="2B485F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เน้นเรื่องการป้องปราม</a:t>
            </a:r>
            <a:r>
              <a:rPr lang="en-US" sz="3600" b="1" dirty="0">
                <a:solidFill>
                  <a:srgbClr val="2B485F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3600" b="1" dirty="0" err="1">
                <a:solidFill>
                  <a:srgbClr val="2B485F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และการแข่งขันการพัฒนาอาวุธ</a:t>
            </a:r>
            <a:r>
              <a:rPr lang="en-US" sz="3600" b="1" dirty="0">
                <a:solidFill>
                  <a:srgbClr val="2B485F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57904" y="1843993"/>
            <a:ext cx="4762508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>
                <a:solidFill>
                  <a:srgbClr val="FF5757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rPr>
              <a:t>สงครามเย็น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03699" y="-276557"/>
            <a:ext cx="10244122" cy="11071858"/>
            <a:chOff x="0" y="0"/>
            <a:chExt cx="13658829" cy="1476247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9347" r="29347"/>
            <a:stretch>
              <a:fillRect/>
            </a:stretch>
          </p:blipFill>
          <p:spPr>
            <a:xfrm>
              <a:off x="0" y="0"/>
              <a:ext cx="13658829" cy="14762478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762000" y="2783205"/>
            <a:ext cx="5671008" cy="294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3600" b="1" dirty="0" err="1">
                <a:solidFill>
                  <a:srgbClr val="1800AD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โลกแบ่งออกเป็นค่ายใหญ่ๆ</a:t>
            </a:r>
            <a:r>
              <a:rPr lang="en-US" sz="3600" b="1" dirty="0">
                <a:solidFill>
                  <a:srgbClr val="1800AD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2 </a:t>
            </a:r>
            <a:r>
              <a:rPr lang="en-US" sz="3600" b="1" dirty="0" err="1">
                <a:solidFill>
                  <a:srgbClr val="1800AD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ค่าย</a:t>
            </a:r>
            <a:r>
              <a:rPr lang="en-US" sz="3600" b="1" dirty="0">
                <a:solidFill>
                  <a:srgbClr val="1800AD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3600" b="1" dirty="0" err="1">
                <a:solidFill>
                  <a:srgbClr val="1800AD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คือ</a:t>
            </a:r>
            <a:r>
              <a:rPr lang="en-US" sz="3600" b="1" dirty="0">
                <a:solidFill>
                  <a:srgbClr val="1800AD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3600" b="1" dirty="0" err="1">
                <a:solidFill>
                  <a:srgbClr val="1800AD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ค่ายเสรี</a:t>
            </a:r>
            <a:r>
              <a:rPr lang="en-US" sz="3600" b="1" dirty="0">
                <a:solidFill>
                  <a:srgbClr val="1800AD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3600" b="1" dirty="0" err="1">
                <a:solidFill>
                  <a:srgbClr val="1800AD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นำโดย</a:t>
            </a:r>
            <a:r>
              <a:rPr lang="en-US" sz="3600" b="1" dirty="0">
                <a:solidFill>
                  <a:srgbClr val="1800AD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3600" b="1" dirty="0" err="1">
                <a:solidFill>
                  <a:srgbClr val="1800AD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สหรัฐอเมริกา</a:t>
            </a:r>
            <a:r>
              <a:rPr lang="en-US" sz="3600" b="1" dirty="0">
                <a:solidFill>
                  <a:srgbClr val="1800AD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3600" b="1" dirty="0" err="1">
                <a:solidFill>
                  <a:srgbClr val="1800AD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และค่ายสังคมนิยม</a:t>
            </a:r>
            <a:r>
              <a:rPr lang="en-US" sz="3600" b="1" dirty="0">
                <a:solidFill>
                  <a:srgbClr val="1800AD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3600" b="1" dirty="0" err="1">
                <a:solidFill>
                  <a:srgbClr val="1800AD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นำโดยสหภาพโซเวียต</a:t>
            </a:r>
            <a:r>
              <a:rPr lang="en-US" sz="3600" b="1" dirty="0">
                <a:solidFill>
                  <a:srgbClr val="1800AD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3600" b="1" dirty="0" err="1">
                <a:solidFill>
                  <a:srgbClr val="1800AD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เกิดสมรภูมิตัวแทน</a:t>
            </a:r>
            <a:r>
              <a:rPr lang="en-US" sz="3600" b="1" dirty="0">
                <a:solidFill>
                  <a:srgbClr val="1800AD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3600" b="1" dirty="0" err="1">
                <a:solidFill>
                  <a:srgbClr val="1800AD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สงครามเกาหลี</a:t>
            </a:r>
            <a:r>
              <a:rPr lang="en-US" sz="3600" b="1" dirty="0">
                <a:solidFill>
                  <a:srgbClr val="1800AD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 </a:t>
            </a:r>
            <a:r>
              <a:rPr lang="en-US" sz="3600" b="1" dirty="0" err="1">
                <a:solidFill>
                  <a:srgbClr val="1800AD"/>
                </a:solidFill>
                <a:latin typeface="IBM Plex Sans Thai"/>
                <a:ea typeface="IBM Plex Sans Thai"/>
                <a:cs typeface="IBM Plex Sans Thai"/>
                <a:sym typeface="IBM Plex Sans Thai"/>
              </a:rPr>
              <a:t>สงครามเวียดนาม</a:t>
            </a:r>
            <a:endParaRPr lang="en-US" sz="3600" b="1" dirty="0">
              <a:solidFill>
                <a:srgbClr val="1800AD"/>
              </a:solidFill>
              <a:latin typeface="IBM Plex Sans Thai"/>
              <a:ea typeface="IBM Plex Sans Thai"/>
              <a:cs typeface="IBM Plex Sans Thai"/>
              <a:sym typeface="IBM Plex Sans Tha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0" y="571500"/>
            <a:ext cx="7874519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828"/>
              </a:lnSpc>
            </a:pPr>
            <a:r>
              <a:rPr lang="en-US" sz="6000" b="1" u="sng" dirty="0" err="1">
                <a:solidFill>
                  <a:srgbClr val="FF3131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rPr>
              <a:t>อุดมการณ์ทางการเมือ</a:t>
            </a:r>
            <a:r>
              <a:rPr lang="th-TH" sz="6000" b="1" u="sng" dirty="0">
                <a:solidFill>
                  <a:srgbClr val="FF3131"/>
                </a:solidFill>
                <a:latin typeface="IBM Plex Sans Thai Bold"/>
                <a:ea typeface="IBM Plex Sans Thai Bold"/>
                <a:cs typeface="IBM Plex Sans Thai Bold"/>
                <a:sym typeface="IBM Plex Sans Thai Bold"/>
              </a:rPr>
              <a:t>ง</a:t>
            </a:r>
            <a:endParaRPr lang="en-US" sz="6000" b="1" u="sng" dirty="0">
              <a:solidFill>
                <a:srgbClr val="FF3131"/>
              </a:solidFill>
              <a:latin typeface="IBM Plex Sans Thai Bold"/>
              <a:ea typeface="IBM Plex Sans Thai Bold"/>
              <a:cs typeface="IBM Plex Sans Thai Bold"/>
              <a:sym typeface="IBM Plex Sans Thai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-10784" b="-602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220199" y="-1028700"/>
            <a:ext cx="14293480" cy="1429348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C1E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567140" y="1104611"/>
            <a:ext cx="10336137" cy="1033613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39285" r="-39285"/>
              </a:stretch>
            </a:blipFill>
            <a:ln w="28575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1315853" y="1735367"/>
            <a:ext cx="7267729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3"/>
              </a:lnSpc>
            </a:pPr>
            <a:r>
              <a:rPr lang="en-US" sz="7200" b="1" dirty="0" err="1">
                <a:solidFill>
                  <a:srgbClr val="5E17EB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บทที่</a:t>
            </a:r>
            <a:r>
              <a:rPr lang="en-US" sz="7200" b="1" dirty="0">
                <a:solidFill>
                  <a:srgbClr val="5E17EB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 2</a:t>
            </a:r>
          </a:p>
          <a:p>
            <a:pPr algn="l">
              <a:lnSpc>
                <a:spcPts val="7003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FF000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ความมั่นคงแบบดั้งเดิมและความมั่นคงแบบใหม่</a:t>
            </a:r>
            <a:endParaRPr lang="en-US" sz="6000" b="1" dirty="0">
              <a:solidFill>
                <a:srgbClr val="FF0000"/>
              </a:solidFill>
              <a:latin typeface="Angsana New" panose="02020603050405020304" pitchFamily="18" charset="-34"/>
              <a:ea typeface="Open Sauce Bold"/>
              <a:cs typeface="Angsana New" panose="02020603050405020304" pitchFamily="18" charset="-34"/>
              <a:sym typeface="Open Sauce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0" y="4484370"/>
            <a:ext cx="9220199" cy="3576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0070C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ประเด็นทางการทหาร</a:t>
            </a:r>
            <a:r>
              <a:rPr lang="en-US" sz="4800" b="1" dirty="0">
                <a:solidFill>
                  <a:srgbClr val="0070C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รัฐในยุคหลังสงครามเย็นต้อ</a:t>
            </a:r>
            <a:r>
              <a:rPr lang="th-TH" sz="4800" b="1" dirty="0">
                <a:solidFill>
                  <a:srgbClr val="0070C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ง</a:t>
            </a:r>
            <a:r>
              <a:rPr lang="en-US" sz="4800" b="1" dirty="0" err="1">
                <a:solidFill>
                  <a:srgbClr val="0070C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เผชิญกับปัญหาความมั่นคงในรูปแบ</a:t>
            </a:r>
            <a:r>
              <a:rPr lang="th-TH" sz="4800" b="1" dirty="0">
                <a:solidFill>
                  <a:srgbClr val="0070C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บ</a:t>
            </a:r>
            <a:r>
              <a:rPr lang="en-US" sz="4800" b="1" dirty="0" err="1">
                <a:solidFill>
                  <a:srgbClr val="0070C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ใหม่</a:t>
            </a:r>
            <a:r>
              <a:rPr lang="en-US" sz="4800" b="1" dirty="0">
                <a:solidFill>
                  <a:srgbClr val="0070C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เช่น</a:t>
            </a:r>
            <a:r>
              <a:rPr lang="en-US" sz="4800" b="1" dirty="0">
                <a:solidFill>
                  <a:srgbClr val="0070C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ปัญหาความมั่นคงด้านสิ่งแวดล้อม</a:t>
            </a:r>
            <a:r>
              <a:rPr lang="en-US" sz="4800" b="1" dirty="0">
                <a:solidFill>
                  <a:srgbClr val="0070C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ปัญหาความมั่นคงของมนุษย์</a:t>
            </a:r>
            <a:r>
              <a:rPr lang="en-US" sz="4800" b="1" dirty="0">
                <a:solidFill>
                  <a:srgbClr val="0070C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การย้ายถิ่นฐานของประชากรปัญหาผู้ลี้ภัย</a:t>
            </a:r>
            <a:r>
              <a:rPr lang="en-US" sz="4800" b="1" dirty="0">
                <a:solidFill>
                  <a:srgbClr val="0070C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ปัญหาด้านชาติพันธุ์</a:t>
            </a:r>
            <a:r>
              <a:rPr lang="en-US" sz="4800" b="1" dirty="0">
                <a:solidFill>
                  <a:srgbClr val="0070C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ปัญหาความมั่นคงทางเศรษฐกิจ</a:t>
            </a:r>
            <a:r>
              <a:rPr lang="en-US" sz="4800" b="1" dirty="0">
                <a:solidFill>
                  <a:srgbClr val="0070C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ปัญหาองค์กรอาชญากรรมข้ามชาต</a:t>
            </a:r>
            <a:r>
              <a:rPr lang="th-TH" sz="4800" b="1" dirty="0">
                <a:solidFill>
                  <a:srgbClr val="0070C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ิ</a:t>
            </a:r>
            <a:r>
              <a:rPr lang="en-US" sz="4800" b="1" dirty="0" err="1">
                <a:solidFill>
                  <a:srgbClr val="0070C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ปัญหาการก่อการร้ายสากล</a:t>
            </a:r>
            <a:r>
              <a:rPr lang="en-US" sz="4800" b="1" dirty="0">
                <a:solidFill>
                  <a:srgbClr val="0070C0"/>
                </a:solidFill>
                <a:latin typeface="Angsana New" panose="02020603050405020304" pitchFamily="18" charset="-34"/>
                <a:ea typeface="Open Sauce Bold"/>
                <a:cs typeface="Angsana New" panose="02020603050405020304" pitchFamily="18" charset="-34"/>
                <a:sym typeface="Open Sauce Bold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647</Words>
  <Application>Microsoft Office PowerPoint</Application>
  <PresentationFormat>Custom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IBM Plex Sans Thai</vt:lpstr>
      <vt:lpstr>IBM Plex Sans Thai Bold</vt:lpstr>
      <vt:lpstr>Angsana New</vt:lpstr>
      <vt:lpstr>Arial</vt:lpstr>
      <vt:lpstr>Open Sauce</vt:lpstr>
      <vt:lpstr>Open Sauce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</dc:title>
  <cp:lastModifiedBy>SSRU-</cp:lastModifiedBy>
  <cp:revision>20</cp:revision>
  <dcterms:created xsi:type="dcterms:W3CDTF">2006-08-16T00:00:00Z</dcterms:created>
  <dcterms:modified xsi:type="dcterms:W3CDTF">2025-10-21T07:03:20Z</dcterms:modified>
  <dc:identifier>DAGvR-dXs-k</dc:identifier>
</cp:coreProperties>
</file>