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87" r:id="rId3"/>
    <p:sldId id="308" r:id="rId4"/>
    <p:sldId id="257" r:id="rId5"/>
    <p:sldId id="283" r:id="rId6"/>
    <p:sldId id="263" r:id="rId7"/>
    <p:sldId id="264" r:id="rId8"/>
    <p:sldId id="326" r:id="rId9"/>
    <p:sldId id="265" r:id="rId10"/>
    <p:sldId id="266" r:id="rId11"/>
    <p:sldId id="270" r:id="rId12"/>
    <p:sldId id="271" r:id="rId13"/>
    <p:sldId id="329"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15" d="100"/>
          <a:sy n="115" d="100"/>
        </p:scale>
        <p:origin x="2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BF630CA2-F720-4B8F-B464-00842403B4C0}"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30423-AC65-4ECA-ABB8-CF65F6DEDDF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09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BF630CA2-F720-4B8F-B464-00842403B4C0}"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30423-AC65-4ECA-ABB8-CF65F6DEDDF6}" type="slidenum">
              <a:rPr lang="en-US" smtClean="0"/>
              <a:t>‹#›</a:t>
            </a:fld>
            <a:endParaRPr lang="en-US"/>
          </a:p>
        </p:txBody>
      </p:sp>
    </p:spTree>
    <p:extLst>
      <p:ext uri="{BB962C8B-B14F-4D97-AF65-F5344CB8AC3E}">
        <p14:creationId xmlns:p14="http://schemas.microsoft.com/office/powerpoint/2010/main" val="123435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ข้อความและชื่อเรื่องแนวตั้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BF630CA2-F720-4B8F-B464-00842403B4C0}"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30423-AC65-4ECA-ABB8-CF65F6DEDDF6}" type="slidenum">
              <a:rPr lang="en-US" smtClean="0"/>
              <a:t>‹#›</a:t>
            </a:fld>
            <a:endParaRPr lang="en-US"/>
          </a:p>
        </p:txBody>
      </p:sp>
    </p:spTree>
    <p:extLst>
      <p:ext uri="{BB962C8B-B14F-4D97-AF65-F5344CB8AC3E}">
        <p14:creationId xmlns:p14="http://schemas.microsoft.com/office/powerpoint/2010/main" val="19816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BF630CA2-F720-4B8F-B464-00842403B4C0}"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30423-AC65-4ECA-ABB8-CF65F6DEDDF6}" type="slidenum">
              <a:rPr lang="en-US" smtClean="0"/>
              <a:t>‹#›</a:t>
            </a:fld>
            <a:endParaRPr lang="en-US"/>
          </a:p>
        </p:txBody>
      </p:sp>
    </p:spTree>
    <p:extLst>
      <p:ext uri="{BB962C8B-B14F-4D97-AF65-F5344CB8AC3E}">
        <p14:creationId xmlns:p14="http://schemas.microsoft.com/office/powerpoint/2010/main" val="95501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F630CA2-F720-4B8F-B464-00842403B4C0}"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30423-AC65-4ECA-ABB8-CF65F6DEDDF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65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BF630CA2-F720-4B8F-B464-00842403B4C0}"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30423-AC65-4ECA-ABB8-CF65F6DEDDF6}" type="slidenum">
              <a:rPr lang="en-US" smtClean="0"/>
              <a:t>‹#›</a:t>
            </a:fld>
            <a:endParaRPr lang="en-US"/>
          </a:p>
        </p:txBody>
      </p:sp>
    </p:spTree>
    <p:extLst>
      <p:ext uri="{BB962C8B-B14F-4D97-AF65-F5344CB8AC3E}">
        <p14:creationId xmlns:p14="http://schemas.microsoft.com/office/powerpoint/2010/main" val="328125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1097280" y="2582334"/>
            <a:ext cx="4937760" cy="337820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6217920" y="2582334"/>
            <a:ext cx="4937760" cy="337820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BF630CA2-F720-4B8F-B464-00842403B4C0}"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30423-AC65-4ECA-ABB8-CF65F6DEDDF6}" type="slidenum">
              <a:rPr lang="en-US" smtClean="0"/>
              <a:t>‹#›</a:t>
            </a:fld>
            <a:endParaRPr lang="en-US"/>
          </a:p>
        </p:txBody>
      </p:sp>
    </p:spTree>
    <p:extLst>
      <p:ext uri="{BB962C8B-B14F-4D97-AF65-F5344CB8AC3E}">
        <p14:creationId xmlns:p14="http://schemas.microsoft.com/office/powerpoint/2010/main" val="362852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BF630CA2-F720-4B8F-B464-00842403B4C0}"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30423-AC65-4ECA-ABB8-CF65F6DEDDF6}" type="slidenum">
              <a:rPr lang="en-US" smtClean="0"/>
              <a:t>‹#›</a:t>
            </a:fld>
            <a:endParaRPr lang="en-US"/>
          </a:p>
        </p:txBody>
      </p:sp>
    </p:spTree>
    <p:extLst>
      <p:ext uri="{BB962C8B-B14F-4D97-AF65-F5344CB8AC3E}">
        <p14:creationId xmlns:p14="http://schemas.microsoft.com/office/powerpoint/2010/main" val="356584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ว่างเปล่า">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630CA2-F720-4B8F-B464-00842403B4C0}" type="datetimeFigureOut">
              <a:rPr lang="en-US" smtClean="0"/>
              <a:t>2/24/2026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3030423-AC65-4ECA-ABB8-CF65F6DEDDF6}" type="slidenum">
              <a:rPr lang="en-US" smtClean="0"/>
              <a:t>‹#›</a:t>
            </a:fld>
            <a:endParaRPr lang="en-US"/>
          </a:p>
        </p:txBody>
      </p:sp>
    </p:spTree>
    <p:extLst>
      <p:ext uri="{BB962C8B-B14F-4D97-AF65-F5344CB8AC3E}">
        <p14:creationId xmlns:p14="http://schemas.microsoft.com/office/powerpoint/2010/main" val="326971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พร้อมคำอธิบายภาพ">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F630CA2-F720-4B8F-B464-00842403B4C0}" type="datetimeFigureOut">
              <a:rPr lang="en-US" smtClean="0"/>
              <a:t>2/24/2026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3030423-AC65-4ECA-ABB8-CF65F6DEDDF6}" type="slidenum">
              <a:rPr lang="en-US" smtClean="0"/>
              <a:t>‹#›</a:t>
            </a:fld>
            <a:endParaRPr lang="en-US"/>
          </a:p>
        </p:txBody>
      </p:sp>
    </p:spTree>
    <p:extLst>
      <p:ext uri="{BB962C8B-B14F-4D97-AF65-F5344CB8AC3E}">
        <p14:creationId xmlns:p14="http://schemas.microsoft.com/office/powerpoint/2010/main" val="418753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BF630CA2-F720-4B8F-B464-00842403B4C0}"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30423-AC65-4ECA-ABB8-CF65F6DEDDF6}" type="slidenum">
              <a:rPr lang="en-US" smtClean="0"/>
              <a:t>‹#›</a:t>
            </a:fld>
            <a:endParaRPr lang="en-US"/>
          </a:p>
        </p:txBody>
      </p:sp>
    </p:spTree>
    <p:extLst>
      <p:ext uri="{BB962C8B-B14F-4D97-AF65-F5344CB8AC3E}">
        <p14:creationId xmlns:p14="http://schemas.microsoft.com/office/powerpoint/2010/main" val="390585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F630CA2-F720-4B8F-B464-00842403B4C0}" type="datetimeFigureOut">
              <a:rPr lang="en-US" smtClean="0"/>
              <a:t>2/24/2026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3030423-AC65-4ECA-ABB8-CF65F6DEDDF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23001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CEF1C57-173B-84B6-2C54-F2EF3F953D92}"/>
              </a:ext>
            </a:extLst>
          </p:cNvPr>
          <p:cNvSpPr>
            <a:spLocks noGrp="1"/>
          </p:cNvSpPr>
          <p:nvPr>
            <p:ph type="ctrTitle"/>
          </p:nvPr>
        </p:nvSpPr>
        <p:spPr/>
        <p:txBody>
          <a:bodyPr/>
          <a:lstStyle/>
          <a:p>
            <a:r>
              <a:rPr lang="en-US" b="1" dirty="0"/>
              <a:t>Chapter 2</a:t>
            </a:r>
          </a:p>
        </p:txBody>
      </p:sp>
      <p:sp>
        <p:nvSpPr>
          <p:cNvPr id="3" name="ชื่อเรื่องรอง 2">
            <a:extLst>
              <a:ext uri="{FF2B5EF4-FFF2-40B4-BE49-F238E27FC236}">
                <a16:creationId xmlns:a16="http://schemas.microsoft.com/office/drawing/2014/main" id="{432D8368-8968-FFC0-2686-3D9D1B315BA2}"/>
              </a:ext>
            </a:extLst>
          </p:cNvPr>
          <p:cNvSpPr>
            <a:spLocks noGrp="1"/>
          </p:cNvSpPr>
          <p:nvPr>
            <p:ph type="subTitle" idx="1"/>
          </p:nvPr>
        </p:nvSpPr>
        <p:spPr>
          <a:xfrm>
            <a:off x="1100051" y="4455620"/>
            <a:ext cx="10058400" cy="1643428"/>
          </a:xfrm>
        </p:spPr>
        <p:txBody>
          <a:bodyPr>
            <a:noAutofit/>
          </a:bodyPr>
          <a:lstStyle/>
          <a:p>
            <a:r>
              <a:rPr lang="en-US" sz="3000" b="1" dirty="0"/>
              <a:t>The Global Marketing Environment</a:t>
            </a:r>
            <a:br>
              <a:rPr lang="en-US" sz="3000" dirty="0"/>
            </a:br>
            <a:r>
              <a:rPr lang="en-US" sz="3000" dirty="0"/>
              <a:t>Economic, Social, Cultural, and Technological Factors</a:t>
            </a:r>
          </a:p>
          <a:p>
            <a:endParaRPr lang="en-US" sz="30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60148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248" y="2354821"/>
            <a:ext cx="3660949" cy="205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060" y="3922364"/>
            <a:ext cx="3478071" cy="243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622" y="4344725"/>
            <a:ext cx="19431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9897" y="4270549"/>
            <a:ext cx="1823791" cy="190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580" y="1931229"/>
            <a:ext cx="3424839" cy="20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88579" y="700701"/>
            <a:ext cx="10433104" cy="954107"/>
          </a:xfrm>
          <a:prstGeom prst="rect">
            <a:avLst/>
          </a:prstGeom>
          <a:noFill/>
        </p:spPr>
        <p:txBody>
          <a:bodyPr wrap="square" rtlCol="0">
            <a:spAutoFit/>
          </a:bodyPr>
          <a:lstStyle/>
          <a:p>
            <a:pPr algn="ctr"/>
            <a:r>
              <a:rPr lang="th-TH" sz="2800" dirty="0">
                <a:latin typeface="TH SarabunPSK" pitchFamily="34" charset="-34"/>
                <a:cs typeface="TH SarabunPSK" pitchFamily="34" charset="-34"/>
              </a:rPr>
              <a:t>จะต้องดำเนินการทำอย่างไรในประเทศที่มีศาสนาที่แตกต่างเพื่อให้สอดคล้องกับวัฒนธรรม </a:t>
            </a:r>
            <a:r>
              <a:rPr lang="en-US" sz="2800" dirty="0">
                <a:latin typeface="TH SarabunPSK" pitchFamily="34" charset="-34"/>
                <a:cs typeface="TH SarabunPSK" pitchFamily="34" charset="-34"/>
              </a:rPr>
              <a:t>?</a:t>
            </a:r>
          </a:p>
          <a:p>
            <a:endParaRPr lang="en-US" sz="2800" dirty="0"/>
          </a:p>
        </p:txBody>
      </p:sp>
    </p:spTree>
    <p:extLst>
      <p:ext uri="{BB962C8B-B14F-4D97-AF65-F5344CB8AC3E}">
        <p14:creationId xmlns:p14="http://schemas.microsoft.com/office/powerpoint/2010/main" val="427796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26C864A-D17B-07D6-B168-ED5B2D7F532D}"/>
              </a:ext>
            </a:extLst>
          </p:cNvPr>
          <p:cNvSpPr>
            <a:spLocks noGrp="1"/>
          </p:cNvSpPr>
          <p:nvPr>
            <p:ph type="title"/>
          </p:nvPr>
        </p:nvSpPr>
        <p:spPr/>
        <p:txBody>
          <a:bodyPr/>
          <a:lstStyle/>
          <a:p>
            <a:r>
              <a:rPr lang="en-US" b="1" dirty="0">
                <a:latin typeface="TH SarabunPSK" panose="020B0500040200020003" pitchFamily="34" charset="-34"/>
                <a:cs typeface="TH SarabunPSK" panose="020B0500040200020003" pitchFamily="34" charset="-34"/>
              </a:rPr>
              <a:t>Subculture</a:t>
            </a:r>
          </a:p>
        </p:txBody>
      </p:sp>
      <p:sp>
        <p:nvSpPr>
          <p:cNvPr id="3" name="ตัวแทนเนื้อหา 2">
            <a:extLst>
              <a:ext uri="{FF2B5EF4-FFF2-40B4-BE49-F238E27FC236}">
                <a16:creationId xmlns:a16="http://schemas.microsoft.com/office/drawing/2014/main" id="{32EE091D-CAB8-41AB-E0C8-75BC8BEE6622}"/>
              </a:ext>
            </a:extLst>
          </p:cNvPr>
          <p:cNvSpPr>
            <a:spLocks noGrp="1"/>
          </p:cNvSpPr>
          <p:nvPr>
            <p:ph idx="1"/>
          </p:nvPr>
        </p:nvSpPr>
        <p:spPr>
          <a:xfrm>
            <a:off x="1097280" y="1845734"/>
            <a:ext cx="10058400" cy="4434486"/>
          </a:xfrm>
        </p:spPr>
        <p:txBody>
          <a:bodyPr>
            <a:noAutofit/>
          </a:bodyPr>
          <a:lstStyle/>
          <a:p>
            <a:r>
              <a:rPr lang="en-US" sz="2700" dirty="0">
                <a:latin typeface="TH SarabunPSK" panose="020B0500040200020003" pitchFamily="34" charset="-34"/>
                <a:cs typeface="TH SarabunPSK" panose="020B0500040200020003" pitchFamily="34" charset="-34"/>
              </a:rPr>
              <a:t>A </a:t>
            </a:r>
            <a:r>
              <a:rPr lang="en-US" sz="2700" b="1" dirty="0">
                <a:latin typeface="TH SarabunPSK" panose="020B0500040200020003" pitchFamily="34" charset="-34"/>
                <a:cs typeface="TH SarabunPSK" panose="020B0500040200020003" pitchFamily="34" charset="-34"/>
              </a:rPr>
              <a:t>subculture</a:t>
            </a:r>
            <a:r>
              <a:rPr lang="en-US" sz="2700" dirty="0">
                <a:latin typeface="TH SarabunPSK" panose="020B0500040200020003" pitchFamily="34" charset="-34"/>
                <a:cs typeface="TH SarabunPSK" panose="020B0500040200020003" pitchFamily="34" charset="-34"/>
              </a:rPr>
              <a:t> refers to a group of people within a larger society who share common values, beliefs, behaviors, and identity. These characteristics are distinct or more specific than those of the dominant culture, although they still exist within the same broader society. Subcultures often have their own ways of thinking, lifestyles, and symbols.</a:t>
            </a:r>
          </a:p>
          <a:p>
            <a:r>
              <a:rPr lang="en-US" sz="2700" dirty="0">
                <a:latin typeface="TH SarabunPSK" panose="020B0500040200020003" pitchFamily="34" charset="-34"/>
                <a:cs typeface="TH SarabunPSK" panose="020B0500040200020003" pitchFamily="34" charset="-34"/>
              </a:rPr>
              <a:t>Examples include:</a:t>
            </a:r>
          </a:p>
          <a:p>
            <a:pPr>
              <a:buFont typeface="Wingdings" panose="05000000000000000000" pitchFamily="2" charset="2"/>
              <a:buChar char="§"/>
              <a:tabLst>
                <a:tab pos="989013" algn="l"/>
              </a:tabLst>
            </a:pPr>
            <a:r>
              <a:rPr lang="en-US" sz="2700" b="1" dirty="0">
                <a:latin typeface="TH SarabunPSK" panose="020B0500040200020003" pitchFamily="34" charset="-34"/>
                <a:cs typeface="TH SarabunPSK" panose="020B0500040200020003" pitchFamily="34" charset="-34"/>
              </a:rPr>
              <a:t>Gamer culture</a:t>
            </a:r>
            <a:endParaRPr lang="en-US" sz="2700" dirty="0">
              <a:latin typeface="TH SarabunPSK" panose="020B0500040200020003" pitchFamily="34" charset="-34"/>
              <a:cs typeface="TH SarabunPSK" panose="020B0500040200020003" pitchFamily="34" charset="-34"/>
            </a:endParaRPr>
          </a:p>
          <a:p>
            <a:pPr>
              <a:buFont typeface="Wingdings" panose="05000000000000000000" pitchFamily="2" charset="2"/>
              <a:buChar char="§"/>
              <a:tabLst>
                <a:tab pos="989013" algn="l"/>
              </a:tabLst>
            </a:pPr>
            <a:r>
              <a:rPr lang="en-US" sz="2700" b="1" dirty="0">
                <a:latin typeface="TH SarabunPSK" panose="020B0500040200020003" pitchFamily="34" charset="-34"/>
                <a:cs typeface="TH SarabunPSK" panose="020B0500040200020003" pitchFamily="34" charset="-34"/>
              </a:rPr>
              <a:t>Vegan culture</a:t>
            </a:r>
            <a:endParaRPr lang="en-US" sz="2700" dirty="0">
              <a:latin typeface="TH SarabunPSK" panose="020B0500040200020003" pitchFamily="34" charset="-34"/>
              <a:cs typeface="TH SarabunPSK" panose="020B0500040200020003" pitchFamily="34" charset="-34"/>
            </a:endParaRPr>
          </a:p>
          <a:p>
            <a:pPr>
              <a:buFont typeface="Wingdings" panose="05000000000000000000" pitchFamily="2" charset="2"/>
              <a:buChar char="§"/>
              <a:tabLst>
                <a:tab pos="989013" algn="l"/>
              </a:tabLst>
            </a:pPr>
            <a:r>
              <a:rPr lang="en-US" sz="2700" b="1" dirty="0">
                <a:latin typeface="TH SarabunPSK" panose="020B0500040200020003" pitchFamily="34" charset="-34"/>
                <a:cs typeface="TH SarabunPSK" panose="020B0500040200020003" pitchFamily="34" charset="-34"/>
              </a:rPr>
              <a:t>K-pop fan culture</a:t>
            </a:r>
            <a:endParaRPr lang="en-US" sz="2700" dirty="0">
              <a:latin typeface="TH SarabunPSK" panose="020B0500040200020003" pitchFamily="34" charset="-34"/>
              <a:cs typeface="TH SarabunPSK" panose="020B0500040200020003" pitchFamily="34" charset="-34"/>
            </a:endParaRPr>
          </a:p>
          <a:p>
            <a:pPr>
              <a:buFont typeface="Wingdings" panose="05000000000000000000" pitchFamily="2" charset="2"/>
              <a:buChar char="§"/>
              <a:tabLst>
                <a:tab pos="989013" algn="l"/>
              </a:tabLst>
            </a:pPr>
            <a:r>
              <a:rPr lang="en-US" sz="2700" b="1" dirty="0">
                <a:latin typeface="TH SarabunPSK" panose="020B0500040200020003" pitchFamily="34" charset="-34"/>
                <a:cs typeface="TH SarabunPSK" panose="020B0500040200020003" pitchFamily="34" charset="-34"/>
              </a:rPr>
              <a:t>Eco-friendly (environmentally conscious) culture</a:t>
            </a:r>
            <a:endParaRPr lang="en-US" sz="2700" dirty="0">
              <a:latin typeface="TH SarabunPSK" panose="020B0500040200020003" pitchFamily="34" charset="-34"/>
              <a:cs typeface="TH SarabunPSK" panose="020B0500040200020003" pitchFamily="34" charset="-34"/>
            </a:endParaRPr>
          </a:p>
          <a:p>
            <a:pPr algn="thaiDist"/>
            <a:endParaRPr lang="en-US" sz="27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29591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D150AFE-1386-F301-77EC-8A7E83EEB634}"/>
              </a:ext>
            </a:extLst>
          </p:cNvPr>
          <p:cNvSpPr>
            <a:spLocks noGrp="1"/>
          </p:cNvSpPr>
          <p:nvPr>
            <p:ph type="title"/>
          </p:nvPr>
        </p:nvSpPr>
        <p:spPr/>
        <p:txBody>
          <a:bodyPr/>
          <a:lstStyle/>
          <a:p>
            <a:r>
              <a:rPr lang="en-US" b="1" dirty="0"/>
              <a:t>Technology as the Core of Modern Global Marketing</a:t>
            </a:r>
          </a:p>
        </p:txBody>
      </p:sp>
      <p:sp>
        <p:nvSpPr>
          <p:cNvPr id="3" name="ตัวแทนเนื้อหา 2">
            <a:extLst>
              <a:ext uri="{FF2B5EF4-FFF2-40B4-BE49-F238E27FC236}">
                <a16:creationId xmlns:a16="http://schemas.microsoft.com/office/drawing/2014/main" id="{A512A083-5889-F1FD-C5E1-36E0B90DF389}"/>
              </a:ext>
            </a:extLst>
          </p:cNvPr>
          <p:cNvSpPr>
            <a:spLocks noGrp="1"/>
          </p:cNvSpPr>
          <p:nvPr>
            <p:ph idx="1"/>
          </p:nvPr>
        </p:nvSpPr>
        <p:spPr/>
        <p:txBody>
          <a:bodyPr>
            <a:normAutofit fontScale="92500" lnSpcReduction="20000"/>
          </a:bodyPr>
          <a:lstStyle/>
          <a:p>
            <a:r>
              <a:rPr lang="en-US" sz="2800" dirty="0">
                <a:latin typeface="TH SarabunPSK" panose="020B0500040200020003" pitchFamily="34" charset="-34"/>
                <a:cs typeface="TH SarabunPSK" panose="020B0500040200020003" pitchFamily="34" charset="-34"/>
              </a:rPr>
              <a:t>Technological factors significantly influence global marketing, for example:</a:t>
            </a:r>
          </a:p>
          <a:p>
            <a:pPr>
              <a:buFont typeface="Wingdings" panose="05000000000000000000" pitchFamily="2" charset="2"/>
              <a:buChar char="§"/>
            </a:pPr>
            <a:r>
              <a:rPr lang="en-US" sz="2800" b="1" dirty="0">
                <a:latin typeface="TH SarabunPSK" panose="020B0500040200020003" pitchFamily="34" charset="-34"/>
                <a:cs typeface="TH SarabunPSK" panose="020B0500040200020003" pitchFamily="34" charset="-34"/>
              </a:rPr>
              <a:t>Distribution channels:</a:t>
            </a:r>
            <a:r>
              <a:rPr lang="en-US" sz="2800" dirty="0">
                <a:latin typeface="TH SarabunPSK" panose="020B0500040200020003" pitchFamily="34" charset="-34"/>
                <a:cs typeface="TH SarabunPSK" panose="020B0500040200020003" pitchFamily="34" charset="-34"/>
              </a:rPr>
              <a:t> From domestic-only sales to cross-border distribution (cross-border e-commerce).</a:t>
            </a:r>
          </a:p>
          <a:p>
            <a:pPr>
              <a:buFont typeface="Wingdings" panose="05000000000000000000" pitchFamily="2" charset="2"/>
              <a:buChar char="§"/>
            </a:pPr>
            <a:r>
              <a:rPr lang="en-US" sz="2800" b="1" dirty="0">
                <a:latin typeface="TH SarabunPSK" panose="020B0500040200020003" pitchFamily="34" charset="-34"/>
                <a:cs typeface="TH SarabunPSK" panose="020B0500040200020003" pitchFamily="34" charset="-34"/>
              </a:rPr>
              <a:t>Communication methods:</a:t>
            </a:r>
            <a:r>
              <a:rPr lang="en-US" sz="2800" dirty="0">
                <a:latin typeface="TH SarabunPSK" panose="020B0500040200020003" pitchFamily="34" charset="-34"/>
                <a:cs typeface="TH SarabunPSK" panose="020B0500040200020003" pitchFamily="34" charset="-34"/>
              </a:rPr>
              <a:t> Enabling real-time international communication and interactive engagement.</a:t>
            </a:r>
          </a:p>
          <a:p>
            <a:pPr>
              <a:buFont typeface="Wingdings" panose="05000000000000000000" pitchFamily="2" charset="2"/>
              <a:buChar char="§"/>
            </a:pPr>
            <a:r>
              <a:rPr lang="en-US" sz="2800" b="1" dirty="0">
                <a:latin typeface="TH SarabunPSK" panose="020B0500040200020003" pitchFamily="34" charset="-34"/>
                <a:cs typeface="TH SarabunPSK" panose="020B0500040200020003" pitchFamily="34" charset="-34"/>
              </a:rPr>
              <a:t>Consumer behavior:</a:t>
            </a:r>
            <a:r>
              <a:rPr lang="en-US" sz="2800" dirty="0">
                <a:latin typeface="TH SarabunPSK" panose="020B0500040200020003" pitchFamily="34" charset="-34"/>
                <a:cs typeface="TH SarabunPSK" panose="020B0500040200020003" pitchFamily="34" charset="-34"/>
              </a:rPr>
              <a:t> Consumers worldwide have access to similar information, leading to more similar purchasing behaviors (Global Consumer Culture). Buying decisions are increasingly influenced by online reviews and digital content.</a:t>
            </a:r>
          </a:p>
          <a:p>
            <a:pPr>
              <a:buFont typeface="Wingdings" panose="05000000000000000000" pitchFamily="2" charset="2"/>
              <a:buChar char="§"/>
            </a:pPr>
            <a:r>
              <a:rPr lang="en-US" sz="2800" b="1" dirty="0">
                <a:latin typeface="TH SarabunPSK" panose="020B0500040200020003" pitchFamily="34" charset="-34"/>
                <a:cs typeface="TH SarabunPSK" panose="020B0500040200020003" pitchFamily="34" charset="-34"/>
              </a:rPr>
              <a:t>Service expectations:</a:t>
            </a:r>
            <a:r>
              <a:rPr lang="en-US" sz="2800" dirty="0">
                <a:latin typeface="TH SarabunPSK" panose="020B0500040200020003" pitchFamily="34" charset="-34"/>
                <a:cs typeface="TH SarabunPSK" panose="020B0500040200020003" pitchFamily="34" charset="-34"/>
              </a:rPr>
              <a:t> Service standards are elevated to global benchmarks, such as fast response via chat, 1–2 day delivery, user-friendly and seamless experiences, real-time order tracking, and the ability for customers to compare service experiences across countries.</a:t>
            </a:r>
          </a:p>
          <a:p>
            <a:pPr algn="thaiDist"/>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08709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309" y="1332104"/>
            <a:ext cx="6343680" cy="357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08960" y="5132070"/>
            <a:ext cx="6355080" cy="584775"/>
          </a:xfrm>
          <a:prstGeom prst="rect">
            <a:avLst/>
          </a:prstGeom>
          <a:noFill/>
        </p:spPr>
        <p:txBody>
          <a:bodyPr wrap="square" rtlCol="0">
            <a:spAutoFit/>
          </a:bodyPr>
          <a:lstStyle/>
          <a:p>
            <a:pPr algn="ctr"/>
            <a:r>
              <a:rPr lang="en-US" sz="3200" b="1" dirty="0">
                <a:latin typeface="TH SarabunPSK" pitchFamily="34" charset="-34"/>
                <a:cs typeface="TH SarabunPSK" pitchFamily="34" charset="-34"/>
              </a:rPr>
              <a:t>Benetton : </a:t>
            </a:r>
            <a:r>
              <a:rPr lang="en-US" sz="3200" b="1" dirty="0" err="1">
                <a:latin typeface="TH SarabunPSK" pitchFamily="34" charset="-34"/>
                <a:cs typeface="TH SarabunPSK" pitchFamily="34" charset="-34"/>
              </a:rPr>
              <a:t>Metaverse</a:t>
            </a:r>
            <a:r>
              <a:rPr lang="en-US" sz="3200" b="1" dirty="0">
                <a:latin typeface="TH SarabunPSK" pitchFamily="34" charset="-34"/>
                <a:cs typeface="TH SarabunPSK" pitchFamily="34" charset="-34"/>
              </a:rPr>
              <a:t> Retail</a:t>
            </a:r>
          </a:p>
        </p:txBody>
      </p:sp>
    </p:spTree>
    <p:extLst>
      <p:ext uri="{BB962C8B-B14F-4D97-AF65-F5344CB8AC3E}">
        <p14:creationId xmlns:p14="http://schemas.microsoft.com/office/powerpoint/2010/main" val="111783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8B2B953-DE13-AE32-1F0B-D71D70F3B58B}"/>
              </a:ext>
            </a:extLst>
          </p:cNvPr>
          <p:cNvSpPr>
            <a:spLocks noGrp="1"/>
          </p:cNvSpPr>
          <p:nvPr>
            <p:ph type="title"/>
          </p:nvPr>
        </p:nvSpPr>
        <p:spPr/>
        <p:txBody>
          <a:bodyPr/>
          <a:lstStyle/>
          <a:p>
            <a:r>
              <a:rPr lang="en-US" b="1" dirty="0">
                <a:latin typeface="TH SarabunPSK" panose="020B0500040200020003" pitchFamily="34" charset="-34"/>
                <a:cs typeface="TH SarabunPSK" panose="020B0500040200020003" pitchFamily="34" charset="-34"/>
              </a:rPr>
              <a:t>Cybersecurity Risks</a:t>
            </a:r>
          </a:p>
        </p:txBody>
      </p:sp>
      <p:sp>
        <p:nvSpPr>
          <p:cNvPr id="3" name="ตัวแทนเนื้อหา 2">
            <a:extLst>
              <a:ext uri="{FF2B5EF4-FFF2-40B4-BE49-F238E27FC236}">
                <a16:creationId xmlns:a16="http://schemas.microsoft.com/office/drawing/2014/main" id="{2349543A-A4CB-4AA5-1460-C70FC527C2C5}"/>
              </a:ext>
            </a:extLst>
          </p:cNvPr>
          <p:cNvSpPr>
            <a:spLocks noGrp="1"/>
          </p:cNvSpPr>
          <p:nvPr>
            <p:ph idx="1"/>
          </p:nvPr>
        </p:nvSpPr>
        <p:spPr>
          <a:xfrm>
            <a:off x="595901" y="1753268"/>
            <a:ext cx="11126911" cy="4425974"/>
          </a:xfrm>
        </p:spPr>
        <p:txBody>
          <a:bodyPr>
            <a:noAutofit/>
          </a:bodyPr>
          <a:lstStyle/>
          <a:p>
            <a:r>
              <a:rPr lang="en-US" sz="2800" dirty="0">
                <a:latin typeface="TH SarabunPSK" panose="020B0500040200020003" pitchFamily="34" charset="-34"/>
                <a:cs typeface="TH SarabunPSK" panose="020B0500040200020003" pitchFamily="34" charset="-34"/>
              </a:rPr>
              <a:t>Online-based marketing activities—such as e-commerce platforms, databases, cloud systems, and applications—face significant cybersecurity risks. These risks can reduce customer trust, decrease sales, compromise data security, disrupt business continuity, and interfere with personalized marketing efforts.</a:t>
            </a:r>
          </a:p>
          <a:p>
            <a:r>
              <a:rPr lang="en-US" sz="2800" dirty="0">
                <a:latin typeface="TH SarabunPSK" panose="020B0500040200020003" pitchFamily="34" charset="-34"/>
                <a:cs typeface="TH SarabunPSK" panose="020B0500040200020003" pitchFamily="34" charset="-34"/>
              </a:rPr>
              <a:t>Examples include:</a:t>
            </a:r>
          </a:p>
          <a:p>
            <a:pPr>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Customer data breaches (Data Breach)</a:t>
            </a:r>
            <a:endParaRPr lang="en-US" sz="2800" dirty="0">
              <a:latin typeface="TH SarabunPSK" panose="020B0500040200020003" pitchFamily="34" charset="-34"/>
              <a:cs typeface="TH SarabunPSK" panose="020B0500040200020003" pitchFamily="34" charset="-34"/>
            </a:endParaRPr>
          </a:p>
          <a:p>
            <a:pPr>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Ransomware attacks</a:t>
            </a:r>
            <a:endParaRPr lang="en-US" sz="2800" dirty="0">
              <a:latin typeface="TH SarabunPSK" panose="020B0500040200020003" pitchFamily="34" charset="-34"/>
              <a:cs typeface="TH SarabunPSK" panose="020B0500040200020003" pitchFamily="34" charset="-34"/>
            </a:endParaRPr>
          </a:p>
          <a:p>
            <a:pPr>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Online system attacks (DDoS Attack / System Shutdown)</a:t>
            </a:r>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78016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193747A-E0BC-1A76-2547-E87AAB2E95CE}"/>
              </a:ext>
            </a:extLst>
          </p:cNvPr>
          <p:cNvSpPr>
            <a:spLocks noGrp="1"/>
          </p:cNvSpPr>
          <p:nvPr>
            <p:ph type="title"/>
          </p:nvPr>
        </p:nvSpPr>
        <p:spPr/>
        <p:txBody>
          <a:bodyPr/>
          <a:lstStyle/>
          <a:p>
            <a:r>
              <a:rPr lang="en-US" dirty="0"/>
              <a:t>Key Technology Trends in Global Marketing</a:t>
            </a:r>
            <a:endParaRPr lang="en-US" b="1" dirty="0">
              <a:latin typeface="TH SarabunPSK" panose="020B0500040200020003" pitchFamily="34" charset="-34"/>
              <a:cs typeface="TH SarabunPSK" panose="020B0500040200020003" pitchFamily="34" charset="-34"/>
            </a:endParaRPr>
          </a:p>
        </p:txBody>
      </p:sp>
      <p:sp>
        <p:nvSpPr>
          <p:cNvPr id="3" name="ตัวแทนเนื้อหา 2">
            <a:extLst>
              <a:ext uri="{FF2B5EF4-FFF2-40B4-BE49-F238E27FC236}">
                <a16:creationId xmlns:a16="http://schemas.microsoft.com/office/drawing/2014/main" id="{0A005D16-4AF1-A7EA-8075-C1FBFC7A8352}"/>
              </a:ext>
            </a:extLst>
          </p:cNvPr>
          <p:cNvSpPr>
            <a:spLocks noGrp="1"/>
          </p:cNvSpPr>
          <p:nvPr>
            <p:ph idx="1"/>
          </p:nvPr>
        </p:nvSpPr>
        <p:spPr>
          <a:xfrm>
            <a:off x="1097280" y="1845733"/>
            <a:ext cx="10058400" cy="4462599"/>
          </a:xfrm>
        </p:spPr>
        <p:txBody>
          <a:bodyPr>
            <a:normAutofit fontScale="85000" lnSpcReduction="20000"/>
          </a:bodyPr>
          <a:lstStyle/>
          <a:p>
            <a:pPr>
              <a:buFont typeface="Wingdings" panose="05000000000000000000" pitchFamily="2" charset="2"/>
              <a:buChar char="§"/>
            </a:pPr>
            <a:r>
              <a:rPr lang="th-TH" sz="2800" dirty="0">
                <a:latin typeface="TH SarabunPSK" panose="020B0500040200020003" pitchFamily="34" charset="-34"/>
                <a:cs typeface="TH SarabunPSK" panose="020B0500040200020003" pitchFamily="34" charset="-34"/>
              </a:rPr>
              <a:t> </a:t>
            </a:r>
            <a:r>
              <a:rPr lang="en-US" sz="2800" b="1" dirty="0"/>
              <a:t>E-commerce:</a:t>
            </a:r>
            <a:r>
              <a:rPr lang="en-US" sz="2800" dirty="0"/>
              <a:t> Online stores and cross-border digital commerce.</a:t>
            </a:r>
          </a:p>
          <a:p>
            <a:pPr>
              <a:buFont typeface="Wingdings" panose="05000000000000000000" pitchFamily="2" charset="2"/>
              <a:buChar char="§"/>
            </a:pPr>
            <a:r>
              <a:rPr lang="en-US" sz="2800" b="1" dirty="0"/>
              <a:t>AI &amp; Automation:</a:t>
            </a:r>
            <a:r>
              <a:rPr lang="en-US" sz="2800" dirty="0"/>
              <a:t> Customer data analysis, product recommendation systems, chatbots for 24/7 service, and automated advertising systems.</a:t>
            </a:r>
          </a:p>
          <a:p>
            <a:pPr>
              <a:buFont typeface="Wingdings" panose="05000000000000000000" pitchFamily="2" charset="2"/>
              <a:buChar char="§"/>
            </a:pPr>
            <a:r>
              <a:rPr lang="en-US" sz="2800" b="1" dirty="0"/>
              <a:t>Internet of Things (IoT):</a:t>
            </a:r>
            <a:r>
              <a:rPr lang="en-US" sz="2800" dirty="0"/>
              <a:t> Connecting the internet with devices and products.</a:t>
            </a:r>
          </a:p>
          <a:p>
            <a:pPr>
              <a:buFont typeface="Wingdings" panose="05000000000000000000" pitchFamily="2" charset="2"/>
              <a:buChar char="§"/>
            </a:pPr>
            <a:r>
              <a:rPr lang="en-US" sz="2800" b="1" dirty="0"/>
              <a:t>Big Data:</a:t>
            </a:r>
            <a:r>
              <a:rPr lang="en-US" sz="2800" dirty="0"/>
              <a:t> Businesses worldwide use customer data to analyze behavior, enable personalization, forecast demand, and implement dynamic pricing.</a:t>
            </a:r>
          </a:p>
          <a:p>
            <a:pPr>
              <a:buFont typeface="Wingdings" panose="05000000000000000000" pitchFamily="2" charset="2"/>
              <a:buChar char="§"/>
            </a:pPr>
            <a:r>
              <a:rPr lang="en-US" sz="2800" b="1" dirty="0"/>
              <a:t>VR/AR (Virtual &amp; Augmented Reality):</a:t>
            </a:r>
            <a:r>
              <a:rPr lang="en-US" sz="2800" dirty="0"/>
              <a:t> Virtual stores and immersive customer experiences.</a:t>
            </a:r>
          </a:p>
          <a:p>
            <a:pPr>
              <a:buFont typeface="Wingdings" panose="05000000000000000000" pitchFamily="2" charset="2"/>
              <a:buChar char="§"/>
            </a:pPr>
            <a:r>
              <a:rPr lang="en-US" sz="2800" b="1" dirty="0"/>
              <a:t>Blockchain:</a:t>
            </a:r>
            <a:r>
              <a:rPr lang="en-US" sz="2800" dirty="0"/>
              <a:t> Used for tracking products within supply chains, preventing counterfeiting, and loyalty programs.</a:t>
            </a:r>
          </a:p>
          <a:p>
            <a:pPr>
              <a:buFont typeface="Wingdings" panose="05000000000000000000" pitchFamily="2" charset="2"/>
              <a:buChar char="§"/>
            </a:pPr>
            <a:r>
              <a:rPr lang="en-US" sz="2800" b="1" dirty="0"/>
              <a:t>Cloud Computing:</a:t>
            </a:r>
            <a:r>
              <a:rPr lang="en-US" sz="2800" dirty="0"/>
              <a:t> Data storage, AI analytics, online store management, and real-time customer service.</a:t>
            </a:r>
          </a:p>
        </p:txBody>
      </p:sp>
      <p:sp>
        <p:nvSpPr>
          <p:cNvPr id="4" name="TextBox 3"/>
          <p:cNvSpPr txBox="1"/>
          <p:nvPr/>
        </p:nvSpPr>
        <p:spPr>
          <a:xfrm>
            <a:off x="6143947" y="5671336"/>
            <a:ext cx="6048054" cy="369332"/>
          </a:xfrm>
          <a:prstGeom prst="rect">
            <a:avLst/>
          </a:prstGeom>
          <a:noFill/>
        </p:spPr>
        <p:txBody>
          <a:bodyPr wrap="square" rtlCol="0">
            <a:spAutoFit/>
          </a:bodyPr>
          <a:lstStyle/>
          <a:p>
            <a:r>
              <a:rPr lang="en-US" dirty="0">
                <a:solidFill>
                  <a:schemeClr val="bg1"/>
                </a:solidFill>
              </a:rPr>
              <a:t>https://www.youtube.com/watch?v=UudV1VdFtuQ</a:t>
            </a:r>
          </a:p>
        </p:txBody>
      </p:sp>
    </p:spTree>
    <p:extLst>
      <p:ext uri="{BB962C8B-B14F-4D97-AF65-F5344CB8AC3E}">
        <p14:creationId xmlns:p14="http://schemas.microsoft.com/office/powerpoint/2010/main" val="135661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D9DB73E-E8E9-0E8A-270A-E5BC4A488276}"/>
              </a:ext>
            </a:extLst>
          </p:cNvPr>
          <p:cNvSpPr>
            <a:spLocks noGrp="1"/>
          </p:cNvSpPr>
          <p:nvPr>
            <p:ph type="title"/>
          </p:nvPr>
        </p:nvSpPr>
        <p:spPr/>
        <p:txBody>
          <a:bodyPr/>
          <a:lstStyle/>
          <a:p>
            <a:r>
              <a:rPr lang="en-US" b="1" dirty="0"/>
              <a:t>Artificial Intelligence (AI) and Global Marketing</a:t>
            </a:r>
          </a:p>
        </p:txBody>
      </p:sp>
      <p:sp>
        <p:nvSpPr>
          <p:cNvPr id="3" name="ตัวแทนเนื้อหา 2">
            <a:extLst>
              <a:ext uri="{FF2B5EF4-FFF2-40B4-BE49-F238E27FC236}">
                <a16:creationId xmlns:a16="http://schemas.microsoft.com/office/drawing/2014/main" id="{B3034256-F809-33A7-FBEF-2DCEDEE4BFA2}"/>
              </a:ext>
            </a:extLst>
          </p:cNvPr>
          <p:cNvSpPr>
            <a:spLocks noGrp="1"/>
          </p:cNvSpPr>
          <p:nvPr>
            <p:ph idx="1"/>
          </p:nvPr>
        </p:nvSpPr>
        <p:spPr>
          <a:xfrm>
            <a:off x="1097280" y="1845734"/>
            <a:ext cx="10399502" cy="4431776"/>
          </a:xfrm>
        </p:spPr>
        <p:txBody>
          <a:bodyPr>
            <a:noAutofit/>
          </a:bodyPr>
          <a:lstStyle/>
          <a:p>
            <a:r>
              <a:rPr lang="en-US" sz="2800" dirty="0">
                <a:latin typeface="TH SarabunPSK" panose="020B0500040200020003" pitchFamily="34" charset="-34"/>
                <a:cs typeface="TH SarabunPSK" panose="020B0500040200020003" pitchFamily="34" charset="-34"/>
              </a:rPr>
              <a:t>AI plays a crucial role in global marketing by enabling brands to better understand consumers, deliver personalized marketing (hyper-personalization), predict consumer behavior in advance, provide 24/7 customer service, and significantly reduce marketing costs.</a:t>
            </a:r>
          </a:p>
          <a:p>
            <a:r>
              <a:rPr lang="en-US" sz="2800" dirty="0">
                <a:latin typeface="TH SarabunPSK" panose="020B0500040200020003" pitchFamily="34" charset="-34"/>
                <a:cs typeface="TH SarabunPSK" panose="020B0500040200020003" pitchFamily="34" charset="-34"/>
              </a:rPr>
              <a:t>Key applications include:</a:t>
            </a:r>
          </a:p>
          <a:p>
            <a:pPr>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Personalization:</a:t>
            </a:r>
            <a:r>
              <a:rPr lang="en-US" sz="2800" dirty="0">
                <a:latin typeface="TH SarabunPSK" panose="020B0500040200020003" pitchFamily="34" charset="-34"/>
                <a:cs typeface="TH SarabunPSK" panose="020B0500040200020003" pitchFamily="34" charset="-34"/>
              </a:rPr>
              <a:t> Tailoring marketing messages, content, and offers to individual consumers.</a:t>
            </a:r>
          </a:p>
          <a:p>
            <a:pPr>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Predictive Analytics:</a:t>
            </a:r>
            <a:r>
              <a:rPr lang="en-US" sz="2800" dirty="0">
                <a:latin typeface="TH SarabunPSK" panose="020B0500040200020003" pitchFamily="34" charset="-34"/>
                <a:cs typeface="TH SarabunPSK" panose="020B0500040200020003" pitchFamily="34" charset="-34"/>
              </a:rPr>
              <a:t> Forecasting customer behavior and future demand.</a:t>
            </a:r>
          </a:p>
          <a:p>
            <a:pPr>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Chatbots and Virtual Assistants:</a:t>
            </a:r>
            <a:r>
              <a:rPr lang="en-US" sz="2800" dirty="0">
                <a:latin typeface="TH SarabunPSK" panose="020B0500040200020003" pitchFamily="34" charset="-34"/>
                <a:cs typeface="TH SarabunPSK" panose="020B0500040200020003" pitchFamily="34" charset="-34"/>
              </a:rPr>
              <a:t> Providing automated, real-time customer support.</a:t>
            </a:r>
          </a:p>
          <a:p>
            <a:pPr>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AI-driven Big Data Analytics:</a:t>
            </a:r>
            <a:r>
              <a:rPr lang="en-US" sz="2800" dirty="0">
                <a:latin typeface="TH SarabunPSK" panose="020B0500040200020003" pitchFamily="34" charset="-34"/>
                <a:cs typeface="TH SarabunPSK" panose="020B0500040200020003" pitchFamily="34" charset="-34"/>
              </a:rPr>
              <a:t> Analyzing large volumes of data to generate insights and support marketing decision-making.</a:t>
            </a:r>
          </a:p>
        </p:txBody>
      </p:sp>
    </p:spTree>
    <p:extLst>
      <p:ext uri="{BB962C8B-B14F-4D97-AF65-F5344CB8AC3E}">
        <p14:creationId xmlns:p14="http://schemas.microsoft.com/office/powerpoint/2010/main" val="381869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0C215A6-8A13-FD78-8778-C6C4AA58C834}"/>
              </a:ext>
            </a:extLst>
          </p:cNvPr>
          <p:cNvSpPr>
            <a:spLocks noGrp="1"/>
          </p:cNvSpPr>
          <p:nvPr>
            <p:ph type="title"/>
          </p:nvPr>
        </p:nvSpPr>
        <p:spPr/>
        <p:txBody>
          <a:bodyPr/>
          <a:lstStyle/>
          <a:p>
            <a:r>
              <a:rPr lang="en-US" b="1" dirty="0">
                <a:latin typeface="TH SarabunPSK" panose="020B0500040200020003" pitchFamily="34" charset="-34"/>
                <a:cs typeface="TH SarabunPSK" panose="020B0500040200020003" pitchFamily="34" charset="-34"/>
              </a:rPr>
              <a:t>E-commerce Globalization</a:t>
            </a:r>
          </a:p>
        </p:txBody>
      </p:sp>
      <p:sp>
        <p:nvSpPr>
          <p:cNvPr id="3" name="ตัวแทนเนื้อหา 2">
            <a:extLst>
              <a:ext uri="{FF2B5EF4-FFF2-40B4-BE49-F238E27FC236}">
                <a16:creationId xmlns:a16="http://schemas.microsoft.com/office/drawing/2014/main" id="{5A0856EA-D486-9ACE-56BE-102B3E784125}"/>
              </a:ext>
            </a:extLst>
          </p:cNvPr>
          <p:cNvSpPr>
            <a:spLocks noGrp="1"/>
          </p:cNvSpPr>
          <p:nvPr>
            <p:ph idx="1"/>
          </p:nvPr>
        </p:nvSpPr>
        <p:spPr/>
        <p:txBody>
          <a:bodyPr>
            <a:normAutofit/>
          </a:bodyPr>
          <a:lstStyle/>
          <a:p>
            <a:pPr algn="thaiDist"/>
            <a:r>
              <a:rPr lang="en-US" sz="2800" dirty="0">
                <a:latin typeface="TH SarabunPSK" panose="020B0500040200020003" pitchFamily="34" charset="-34"/>
                <a:cs typeface="TH SarabunPSK" panose="020B0500040200020003" pitchFamily="34" charset="-34"/>
              </a:rPr>
              <a:t>Having cross-border online platforms enables businesses to sell internationally more easily without the need to open physical stores or appoint overseas distributors. This allows small businesses to reach customers worldwide. Examples of cross-border platforms include Amazon, Alibaba, and Shopee.</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323"/>
          <a:stretch/>
        </p:blipFill>
        <p:spPr bwMode="auto">
          <a:xfrm>
            <a:off x="6616931" y="3214612"/>
            <a:ext cx="5328490" cy="286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80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Changes in the Global Economic Environment</a:t>
            </a:r>
            <a:endParaRPr lang="en-US" b="1" dirty="0">
              <a:latin typeface="TH SarabunPSK" pitchFamily="34" charset="-34"/>
              <a:cs typeface="TH SarabunPSK" pitchFamily="34" charset="-34"/>
            </a:endParaRPr>
          </a:p>
        </p:txBody>
      </p:sp>
      <p:sp>
        <p:nvSpPr>
          <p:cNvPr id="3" name="Content Placeholder 2"/>
          <p:cNvSpPr>
            <a:spLocks noGrp="1"/>
          </p:cNvSpPr>
          <p:nvPr>
            <p:ph idx="1"/>
          </p:nvPr>
        </p:nvSpPr>
        <p:spPr>
          <a:xfrm>
            <a:off x="1097280" y="1737360"/>
            <a:ext cx="10058400" cy="5120641"/>
          </a:xfrm>
        </p:spPr>
        <p:txBody>
          <a:bodyPr>
            <a:noAutofit/>
          </a:bodyPr>
          <a:lstStyle/>
          <a:p>
            <a:r>
              <a:rPr lang="th-TH" sz="2800" dirty="0">
                <a:latin typeface="TH SarabunPSK" panose="020B0500040200020003" pitchFamily="34" charset="-34"/>
                <a:cs typeface="TH SarabunPSK" pitchFamily="34" charset="-34"/>
              </a:rPr>
              <a:t>	</a:t>
            </a:r>
            <a:r>
              <a:rPr lang="en-US" sz="2800" dirty="0">
                <a:latin typeface="TH SarabunPSK" panose="020B0500040200020003" pitchFamily="34" charset="-34"/>
                <a:cs typeface="TH SarabunPSK" panose="020B0500040200020003" pitchFamily="34" charset="-34"/>
              </a:rPr>
              <a:t>The global economic environment has become increasingly dynamic. To achieve success, managers and marketers must consider the following realities:</a:t>
            </a:r>
          </a:p>
          <a:p>
            <a:r>
              <a:rPr lang="en-US" sz="2800" b="1" dirty="0">
                <a:latin typeface="TH SarabunPSK" panose="020B0500040200020003" pitchFamily="34" charset="-34"/>
                <a:cs typeface="TH SarabunPSK" panose="020B0500040200020003" pitchFamily="34" charset="-34"/>
              </a:rPr>
              <a:t>Increased capital mobility:</a:t>
            </a:r>
            <a:r>
              <a:rPr lang="en-US" sz="2800" dirty="0">
                <a:latin typeface="TH SarabunPSK" panose="020B0500040200020003" pitchFamily="34" charset="-34"/>
                <a:cs typeface="TH SarabunPSK" panose="020B0500040200020003" pitchFamily="34" charset="-34"/>
              </a:rPr>
              <a:t> Growth in foreign direct investment (FDI), portfolio investment, international lending, and digital financial transfers through FinTech systems.</a:t>
            </a:r>
          </a:p>
          <a:p>
            <a:r>
              <a:rPr lang="en-US" sz="2800" b="1" dirty="0">
                <a:latin typeface="TH SarabunPSK" panose="020B0500040200020003" pitchFamily="34" charset="-34"/>
                <a:cs typeface="TH SarabunPSK" panose="020B0500040200020003" pitchFamily="34" charset="-34"/>
              </a:rPr>
              <a:t>The relationship between production and employment:</a:t>
            </a:r>
            <a:r>
              <a:rPr lang="en-US" sz="2800" dirty="0">
                <a:latin typeface="TH SarabunPSK" panose="020B0500040200020003" pitchFamily="34" charset="-34"/>
                <a:cs typeface="TH SarabunPSK" panose="020B0500040200020003" pitchFamily="34" charset="-34"/>
              </a:rPr>
              <a:t> Manufacturing employment may remain stable or decline even when productivity increases, as industries increasingly adopt advanced technologies such as AI, robotics, and automation.</a:t>
            </a:r>
          </a:p>
          <a:p>
            <a:r>
              <a:rPr lang="en-US" sz="2800" b="1" dirty="0">
                <a:latin typeface="TH SarabunPSK" panose="020B0500040200020003" pitchFamily="34" charset="-34"/>
                <a:cs typeface="TH SarabunPSK" panose="020B0500040200020003" pitchFamily="34" charset="-34"/>
              </a:rPr>
              <a:t>The global economy as an integrated economic unit:</a:t>
            </a:r>
            <a:r>
              <a:rPr lang="en-US" sz="2800" dirty="0">
                <a:latin typeface="TH SarabunPSK" panose="020B0500040200020003" pitchFamily="34" charset="-34"/>
                <a:cs typeface="TH SarabunPSK" panose="020B0500040200020003" pitchFamily="34" charset="-34"/>
              </a:rPr>
              <a:t> Business leaders and policymakers must enhance national competitiveness within the global economic system by developing products, services, and strategies that align with global market demands.</a:t>
            </a:r>
          </a:p>
        </p:txBody>
      </p:sp>
    </p:spTree>
    <p:extLst>
      <p:ext uri="{BB962C8B-B14F-4D97-AF65-F5344CB8AC3E}">
        <p14:creationId xmlns:p14="http://schemas.microsoft.com/office/powerpoint/2010/main" val="238390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b="1" dirty="0">
                <a:solidFill>
                  <a:schemeClr val="tx1"/>
                </a:solidFill>
                <a:latin typeface="TH SarabunPSK" pitchFamily="34" charset="-34"/>
                <a:cs typeface="TH SarabunPSK" pitchFamily="34" charset="-34"/>
              </a:rPr>
              <a:t>Economic Systems</a:t>
            </a:r>
          </a:p>
        </p:txBody>
      </p:sp>
      <p:sp>
        <p:nvSpPr>
          <p:cNvPr id="3" name="Content Placeholder 2"/>
          <p:cNvSpPr>
            <a:spLocks noGrp="1"/>
          </p:cNvSpPr>
          <p:nvPr>
            <p:ph idx="1"/>
          </p:nvPr>
        </p:nvSpPr>
        <p:spPr>
          <a:xfrm>
            <a:off x="1097279" y="1737360"/>
            <a:ext cx="10058399" cy="4715976"/>
          </a:xfrm>
        </p:spPr>
        <p:txBody>
          <a:bodyPr>
            <a:noAutofit/>
          </a:bodyPr>
          <a:lstStyle/>
          <a:p>
            <a:r>
              <a:rPr lang="en-US" sz="2600" dirty="0">
                <a:latin typeface="TH SarabunPSK" panose="020B0500040200020003" pitchFamily="34" charset="-34"/>
                <a:cs typeface="TH SarabunPSK" panose="020B0500040200020003" pitchFamily="34" charset="-34"/>
              </a:rPr>
              <a:t>Economic systems play a crucial role in global marketing, as they determine the framework for business operations, market access, and marketing strategy adaptation. Companies seeking success in global markets must understand the characteristics of the economic system in each country.</a:t>
            </a:r>
          </a:p>
          <a:p>
            <a:r>
              <a:rPr lang="en-US" sz="2600" b="1" dirty="0">
                <a:latin typeface="TH SarabunPSK" panose="020B0500040200020003" pitchFamily="34" charset="-34"/>
                <a:cs typeface="TH SarabunPSK" panose="020B0500040200020003" pitchFamily="34" charset="-34"/>
              </a:rPr>
              <a:t>Capitalism : </a:t>
            </a:r>
            <a:r>
              <a:rPr lang="en-US" sz="2600" dirty="0">
                <a:latin typeface="TH SarabunPSK" panose="020B0500040200020003" pitchFamily="34" charset="-34"/>
                <a:cs typeface="TH SarabunPSK" panose="020B0500040200020003" pitchFamily="34" charset="-34"/>
              </a:rPr>
              <a:t>A system in which resources and factors of production (such as labor, capital, and land) are privately owned. It operates under free market mechanisms, encourages competition and innovation, and supports global market expansion. However, it may also lead to challenges such as income inequality and environmental impact.</a:t>
            </a:r>
          </a:p>
          <a:p>
            <a:r>
              <a:rPr lang="en-US" sz="2600" b="1" dirty="0">
                <a:latin typeface="TH SarabunPSK" panose="020B0500040200020003" pitchFamily="34" charset="-34"/>
                <a:cs typeface="TH SarabunPSK" panose="020B0500040200020003" pitchFamily="34" charset="-34"/>
              </a:rPr>
              <a:t>Socialism : </a:t>
            </a:r>
            <a:r>
              <a:rPr lang="en-US" sz="2600" dirty="0">
                <a:latin typeface="TH SarabunPSK" panose="020B0500040200020003" pitchFamily="34" charset="-34"/>
                <a:cs typeface="TH SarabunPSK" panose="020B0500040200020003" pitchFamily="34" charset="-34"/>
              </a:rPr>
              <a:t>A system in which decisions regarding production and consumption are largely controlled by the government. The state owns most factors of production, restricts foreign company access, and requires government approval for many business activities. Competition from external markets is often limited.</a:t>
            </a:r>
          </a:p>
          <a:p>
            <a:pPr marL="0" indent="0" algn="thaiDist">
              <a:buNone/>
            </a:pPr>
            <a:endParaRPr lang="th-TH" sz="2600" b="1" dirty="0">
              <a:latin typeface="TH SarabunPSK" pitchFamily="34" charset="-34"/>
              <a:cs typeface="TH SarabunPSK" pitchFamily="34" charset="-34"/>
            </a:endParaRPr>
          </a:p>
          <a:p>
            <a:pPr algn="thaiDist"/>
            <a:endParaRPr lang="th-TH" sz="2600" b="1" dirty="0">
              <a:latin typeface="TH SarabunPSK" pitchFamily="34" charset="-34"/>
              <a:cs typeface="TH SarabunPSK" pitchFamily="34" charset="-34"/>
            </a:endParaRPr>
          </a:p>
        </p:txBody>
      </p:sp>
    </p:spTree>
    <p:extLst>
      <p:ext uri="{BB962C8B-B14F-4D97-AF65-F5344CB8AC3E}">
        <p14:creationId xmlns:p14="http://schemas.microsoft.com/office/powerpoint/2010/main" val="298552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B47AF1B-01E6-A6F9-C3CF-2D09928B3F7C}"/>
              </a:ext>
            </a:extLst>
          </p:cNvPr>
          <p:cNvSpPr>
            <a:spLocks noGrp="1"/>
          </p:cNvSpPr>
          <p:nvPr>
            <p:ph type="title"/>
          </p:nvPr>
        </p:nvSpPr>
        <p:spPr/>
        <p:txBody>
          <a:bodyPr/>
          <a:lstStyle/>
          <a:p>
            <a:r>
              <a:rPr lang="en-US" b="1" dirty="0"/>
              <a:t>Economic Factors Affecting Global Marketing</a:t>
            </a:r>
            <a:endParaRPr lang="en-US" b="1" dirty="0">
              <a:latin typeface="TH SarabunPSK" panose="020B0500040200020003" pitchFamily="34" charset="-34"/>
              <a:cs typeface="TH SarabunPSK" panose="020B0500040200020003" pitchFamily="34" charset="-34"/>
            </a:endParaRPr>
          </a:p>
        </p:txBody>
      </p:sp>
      <p:sp>
        <p:nvSpPr>
          <p:cNvPr id="3" name="ตัวแทนเนื้อหา 2">
            <a:extLst>
              <a:ext uri="{FF2B5EF4-FFF2-40B4-BE49-F238E27FC236}">
                <a16:creationId xmlns:a16="http://schemas.microsoft.com/office/drawing/2014/main" id="{757DD3E6-8C52-14D9-2E46-8532BE929B6A}"/>
              </a:ext>
            </a:extLst>
          </p:cNvPr>
          <p:cNvSpPr>
            <a:spLocks noGrp="1"/>
          </p:cNvSpPr>
          <p:nvPr>
            <p:ph idx="1"/>
          </p:nvPr>
        </p:nvSpPr>
        <p:spPr/>
        <p:txBody>
          <a:bodyPr>
            <a:normAutofit/>
          </a:bodyPr>
          <a:lstStyle/>
          <a:p>
            <a:pPr>
              <a:buFont typeface="Wingdings" panose="05000000000000000000" pitchFamily="2" charset="2"/>
              <a:buChar char="§"/>
            </a:pPr>
            <a:r>
              <a:rPr lang="th-TH" sz="2800" dirty="0">
                <a:latin typeface="TH SarabunPSK" panose="020B0500040200020003" pitchFamily="34" charset="-34"/>
                <a:cs typeface="TH SarabunPSK" panose="020B0500040200020003" pitchFamily="34" charset="-34"/>
              </a:rPr>
              <a:t> </a:t>
            </a:r>
            <a:r>
              <a:rPr lang="en-US" sz="2800" dirty="0"/>
              <a:t>National income and purchasing power</a:t>
            </a:r>
          </a:p>
          <a:p>
            <a:pPr>
              <a:buFont typeface="Wingdings" panose="05000000000000000000" pitchFamily="2" charset="2"/>
              <a:buChar char="§"/>
            </a:pPr>
            <a:r>
              <a:rPr lang="en-US" sz="2800" dirty="0"/>
              <a:t>Exchange rates</a:t>
            </a:r>
          </a:p>
          <a:p>
            <a:pPr>
              <a:buFont typeface="Wingdings" panose="05000000000000000000" pitchFamily="2" charset="2"/>
              <a:buChar char="§"/>
            </a:pPr>
            <a:r>
              <a:rPr lang="en-US" sz="2800" dirty="0"/>
              <a:t>Inflation rates</a:t>
            </a:r>
          </a:p>
          <a:p>
            <a:pPr>
              <a:buFont typeface="Wingdings" panose="05000000000000000000" pitchFamily="2" charset="2"/>
              <a:buChar char="§"/>
            </a:pPr>
            <a:r>
              <a:rPr lang="en-US" sz="2800" dirty="0"/>
              <a:t>Level of economic development</a:t>
            </a:r>
          </a:p>
          <a:p>
            <a:pPr>
              <a:buFont typeface="Wingdings" panose="05000000000000000000" pitchFamily="2" charset="2"/>
              <a:buChar char="§"/>
            </a:pPr>
            <a:r>
              <a:rPr lang="en-US" sz="2800" dirty="0"/>
              <a:t>Global economic conditions</a:t>
            </a:r>
          </a:p>
          <a:p>
            <a:pPr>
              <a:buFont typeface="Wingdings" panose="05000000000000000000" pitchFamily="2" charset="2"/>
              <a:buChar char="§"/>
            </a:pPr>
            <a:r>
              <a:rPr lang="en-US" sz="2800" dirty="0"/>
              <a:t>Supply chain and logistics costs</a:t>
            </a:r>
          </a:p>
          <a:p>
            <a:pPr>
              <a:buFont typeface="Wingdings" panose="05000000000000000000" pitchFamily="2" charset="2"/>
              <a:buChar char="§"/>
            </a:pPr>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89322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07131E6-737A-3D80-344A-5D639EC144A6}"/>
              </a:ext>
            </a:extLst>
          </p:cNvPr>
          <p:cNvSpPr>
            <a:spLocks noGrp="1"/>
          </p:cNvSpPr>
          <p:nvPr>
            <p:ph type="title"/>
          </p:nvPr>
        </p:nvSpPr>
        <p:spPr/>
        <p:txBody>
          <a:bodyPr/>
          <a:lstStyle/>
          <a:p>
            <a:r>
              <a:rPr lang="en-US" b="1" dirty="0">
                <a:latin typeface="TH SarabunPSK" panose="020B0500040200020003" pitchFamily="34" charset="-34"/>
                <a:cs typeface="TH SarabunPSK" panose="020B0500040200020003" pitchFamily="34" charset="-34"/>
              </a:rPr>
              <a:t>Global Economic Conditions</a:t>
            </a:r>
          </a:p>
        </p:txBody>
      </p:sp>
      <p:sp>
        <p:nvSpPr>
          <p:cNvPr id="3" name="ตัวแทนเนื้อหา 2">
            <a:extLst>
              <a:ext uri="{FF2B5EF4-FFF2-40B4-BE49-F238E27FC236}">
                <a16:creationId xmlns:a16="http://schemas.microsoft.com/office/drawing/2014/main" id="{81BB6490-E0E4-FB41-578C-AD71457411A3}"/>
              </a:ext>
            </a:extLst>
          </p:cNvPr>
          <p:cNvSpPr>
            <a:spLocks noGrp="1"/>
          </p:cNvSpPr>
          <p:nvPr>
            <p:ph idx="1"/>
          </p:nvPr>
        </p:nvSpPr>
        <p:spPr/>
        <p:txBody>
          <a:bodyPr>
            <a:normAutofit/>
          </a:bodyPr>
          <a:lstStyle/>
          <a:p>
            <a:r>
              <a:rPr lang="en-US" sz="2800" dirty="0"/>
              <a:t>Global economic conditions affect all countries through changes in costs, pricing, and consumer purchasing power. As a result, global marketers must adapt product, pricing, and supply chain strategies flexibly. Examples include:</a:t>
            </a:r>
          </a:p>
          <a:p>
            <a:pPr lvl="1">
              <a:buFont typeface="Wingdings" panose="05000000000000000000" pitchFamily="2" charset="2"/>
              <a:buChar char="§"/>
            </a:pPr>
            <a:r>
              <a:rPr lang="en-US" sz="2600" b="1" dirty="0"/>
              <a:t>Supply chain disruptions</a:t>
            </a:r>
          </a:p>
          <a:p>
            <a:pPr lvl="1">
              <a:buFont typeface="Wingdings" panose="05000000000000000000" pitchFamily="2" charset="2"/>
              <a:buChar char="§"/>
            </a:pPr>
            <a:r>
              <a:rPr lang="en-US" sz="2600" b="1" dirty="0"/>
              <a:t>Trade wars</a:t>
            </a:r>
          </a:p>
          <a:p>
            <a:pPr lvl="1">
              <a:buFont typeface="Wingdings" panose="05000000000000000000" pitchFamily="2" charset="2"/>
              <a:buChar char="§"/>
            </a:pPr>
            <a:r>
              <a:rPr lang="en-US" sz="2600" b="1" dirty="0"/>
              <a:t>Oil prices</a:t>
            </a:r>
          </a:p>
          <a:p>
            <a:pPr lvl="1">
              <a:buFont typeface="Wingdings" panose="05000000000000000000" pitchFamily="2" charset="2"/>
              <a:buChar char="§"/>
            </a:pPr>
            <a:r>
              <a:rPr lang="en-US" sz="2600" b="1" dirty="0"/>
              <a:t>Interest rate fluctuations</a:t>
            </a:r>
            <a:endParaRPr lang="en-US" sz="2600" dirty="0"/>
          </a:p>
        </p:txBody>
      </p:sp>
    </p:spTree>
    <p:extLst>
      <p:ext uri="{BB962C8B-B14F-4D97-AF65-F5344CB8AC3E}">
        <p14:creationId xmlns:p14="http://schemas.microsoft.com/office/powerpoint/2010/main" val="318956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B3ED00D-5D00-8E0B-B255-B71015487532}"/>
              </a:ext>
            </a:extLst>
          </p:cNvPr>
          <p:cNvSpPr>
            <a:spLocks noGrp="1"/>
          </p:cNvSpPr>
          <p:nvPr>
            <p:ph type="title"/>
          </p:nvPr>
        </p:nvSpPr>
        <p:spPr/>
        <p:txBody>
          <a:bodyPr/>
          <a:lstStyle/>
          <a:p>
            <a:r>
              <a:rPr lang="en-US" dirty="0"/>
              <a:t>Culture from a Marketing Perspective</a:t>
            </a:r>
            <a:endParaRPr lang="en-US" b="1" dirty="0">
              <a:latin typeface="TH SarabunPSK" panose="020B0500040200020003" pitchFamily="34" charset="-34"/>
              <a:cs typeface="TH SarabunPSK" panose="020B0500040200020003" pitchFamily="34" charset="-34"/>
            </a:endParaRPr>
          </a:p>
        </p:txBody>
      </p:sp>
      <p:sp>
        <p:nvSpPr>
          <p:cNvPr id="3" name="ตัวแทนเนื้อหา 2">
            <a:extLst>
              <a:ext uri="{FF2B5EF4-FFF2-40B4-BE49-F238E27FC236}">
                <a16:creationId xmlns:a16="http://schemas.microsoft.com/office/drawing/2014/main" id="{CB24112F-646E-5C8B-8CB1-0FEF74026C21}"/>
              </a:ext>
            </a:extLst>
          </p:cNvPr>
          <p:cNvSpPr>
            <a:spLocks noGrp="1"/>
          </p:cNvSpPr>
          <p:nvPr>
            <p:ph idx="1"/>
          </p:nvPr>
        </p:nvSpPr>
        <p:spPr/>
        <p:txBody>
          <a:bodyPr>
            <a:normAutofit/>
          </a:bodyPr>
          <a:lstStyle/>
          <a:p>
            <a:r>
              <a:rPr lang="en-US" sz="2800" b="1" dirty="0"/>
              <a:t>Culture</a:t>
            </a:r>
            <a:r>
              <a:rPr lang="en-US" sz="2800" dirty="0"/>
              <a:t> refers to a set of values, beliefs, norms, and behaviors that are transmitted and instilled within a society. These serve as a framework for how individuals think, feel, and make decisions. Culture directly influences:</a:t>
            </a:r>
          </a:p>
          <a:p>
            <a:pPr lvl="1">
              <a:buFont typeface="Wingdings" panose="05000000000000000000" pitchFamily="2" charset="2"/>
              <a:buChar char="§"/>
            </a:pPr>
            <a:r>
              <a:rPr lang="en-US" sz="2600" dirty="0"/>
              <a:t>Marketing communication</a:t>
            </a:r>
          </a:p>
          <a:p>
            <a:pPr lvl="1">
              <a:buFont typeface="Wingdings" panose="05000000000000000000" pitchFamily="2" charset="2"/>
              <a:buChar char="§"/>
            </a:pPr>
            <a:r>
              <a:rPr lang="en-US" sz="2600" dirty="0"/>
              <a:t>Product design (e.g., shape, functions, usage)</a:t>
            </a:r>
          </a:p>
          <a:p>
            <a:pPr lvl="1">
              <a:buFont typeface="Wingdings" panose="05000000000000000000" pitchFamily="2" charset="2"/>
              <a:buChar char="§"/>
            </a:pPr>
            <a:r>
              <a:rPr lang="en-US" sz="2600" dirty="0"/>
              <a:t>Colors, style, and packaging</a:t>
            </a:r>
          </a:p>
          <a:p>
            <a:pPr lvl="1">
              <a:buFont typeface="Wingdings" panose="05000000000000000000" pitchFamily="2" charset="2"/>
              <a:buChar char="§"/>
            </a:pPr>
            <a:r>
              <a:rPr lang="en-US" sz="2600" dirty="0"/>
              <a:t>Size and pricing</a:t>
            </a:r>
          </a:p>
          <a:p>
            <a:pPr lvl="1">
              <a:buFont typeface="Wingdings" panose="05000000000000000000" pitchFamily="2" charset="2"/>
              <a:buChar char="§"/>
            </a:pPr>
            <a:r>
              <a:rPr lang="en-US" sz="2600" dirty="0"/>
              <a:t>Consumption rituals and practices</a:t>
            </a:r>
          </a:p>
          <a:p>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42035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7DAC4E5-FF39-B7FB-6A6E-D6F169F3CE7E}"/>
              </a:ext>
            </a:extLst>
          </p:cNvPr>
          <p:cNvSpPr>
            <a:spLocks noGrp="1"/>
          </p:cNvSpPr>
          <p:nvPr>
            <p:ph type="title"/>
          </p:nvPr>
        </p:nvSpPr>
        <p:spPr/>
        <p:txBody>
          <a:bodyPr>
            <a:normAutofit/>
          </a:bodyPr>
          <a:lstStyle/>
          <a:p>
            <a:r>
              <a:rPr lang="en-US" b="1" dirty="0">
                <a:latin typeface="TH SarabunPSK" panose="020B0500040200020003" pitchFamily="34" charset="-34"/>
                <a:cs typeface="TH SarabunPSK" panose="020B0500040200020003" pitchFamily="34" charset="-34"/>
              </a:rPr>
              <a:t>Iceberg Model of Culture</a:t>
            </a:r>
          </a:p>
        </p:txBody>
      </p:sp>
      <p:pic>
        <p:nvPicPr>
          <p:cNvPr id="4" name="Picture 2">
            <a:extLst>
              <a:ext uri="{FF2B5EF4-FFF2-40B4-BE49-F238E27FC236}">
                <a16:creationId xmlns:a16="http://schemas.microsoft.com/office/drawing/2014/main" id="{858AF864-5F58-8648-FA32-FD298E006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676" y="1845734"/>
            <a:ext cx="4536504" cy="438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75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Most Hilarious Responses To Dolce &amp;amp; Gabbana&amp;#39;s China Show Controversy |  Harper&amp;#39;s BAZAAR Arab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0488" y="645532"/>
            <a:ext cx="4802453" cy="2701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โฆษณาสุดดราม่าของ D&am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032" y="2924964"/>
            <a:ext cx="5440660" cy="3058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40648" y="4332057"/>
            <a:ext cx="3096344" cy="646331"/>
          </a:xfrm>
          <a:prstGeom prst="rect">
            <a:avLst/>
          </a:prstGeom>
          <a:noFill/>
        </p:spPr>
        <p:txBody>
          <a:bodyPr wrap="square" rtlCol="0">
            <a:spAutoFit/>
          </a:bodyPr>
          <a:lstStyle/>
          <a:p>
            <a:r>
              <a:rPr lang="en-US" dirty="0">
                <a:latin typeface="TH SarabunPSK" pitchFamily="34" charset="-34"/>
                <a:cs typeface="TH SarabunPSK" pitchFamily="34" charset="-34"/>
              </a:rPr>
              <a:t>https://www.youtube.com/watch?v=29AfMJymGu8</a:t>
            </a:r>
          </a:p>
        </p:txBody>
      </p:sp>
    </p:spTree>
    <p:extLst>
      <p:ext uri="{BB962C8B-B14F-4D97-AF65-F5344CB8AC3E}">
        <p14:creationId xmlns:p14="http://schemas.microsoft.com/office/powerpoint/2010/main" val="69730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1EEE3E6-627D-8E28-E1EA-13B38F796337}"/>
              </a:ext>
            </a:extLst>
          </p:cNvPr>
          <p:cNvSpPr>
            <a:spLocks noGrp="1"/>
          </p:cNvSpPr>
          <p:nvPr>
            <p:ph type="title"/>
          </p:nvPr>
        </p:nvSpPr>
        <p:spPr/>
        <p:txBody>
          <a:bodyPr/>
          <a:lstStyle/>
          <a:p>
            <a:r>
              <a:rPr lang="en-US" dirty="0"/>
              <a:t>Cultural Elements</a:t>
            </a:r>
            <a:endParaRPr lang="en-US" b="1" dirty="0">
              <a:latin typeface="TH SarabunPSK" panose="020B0500040200020003" pitchFamily="34" charset="-34"/>
              <a:cs typeface="TH SarabunPSK" panose="020B0500040200020003" pitchFamily="34" charset="-34"/>
            </a:endParaRPr>
          </a:p>
        </p:txBody>
      </p:sp>
      <p:sp>
        <p:nvSpPr>
          <p:cNvPr id="3" name="ตัวแทนเนื้อหา 2">
            <a:extLst>
              <a:ext uri="{FF2B5EF4-FFF2-40B4-BE49-F238E27FC236}">
                <a16:creationId xmlns:a16="http://schemas.microsoft.com/office/drawing/2014/main" id="{2620766F-7B95-ACA5-BE8E-1694FCB49074}"/>
              </a:ext>
            </a:extLst>
          </p:cNvPr>
          <p:cNvSpPr>
            <a:spLocks noGrp="1"/>
          </p:cNvSpPr>
          <p:nvPr>
            <p:ph idx="1"/>
          </p:nvPr>
        </p:nvSpPr>
        <p:spPr>
          <a:xfrm>
            <a:off x="1097280" y="1845733"/>
            <a:ext cx="10058400" cy="4464631"/>
          </a:xfrm>
        </p:spPr>
        <p:txBody>
          <a:bodyPr>
            <a:normAutofit/>
          </a:bodyPr>
          <a:lstStyle/>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Religious Values</a:t>
            </a: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Cultural Norms and Beliefs</a:t>
            </a: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Language and Communication</a:t>
            </a: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Family Structure and Gender Roles</a:t>
            </a: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Colors and Symbols  and Aesthetics</a:t>
            </a: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Social Norms</a:t>
            </a: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Rituals and Celebrations</a:t>
            </a: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Time Orientation and Business Etiquette</a:t>
            </a:r>
          </a:p>
          <a:p>
            <a:pPr>
              <a:buFont typeface="Wingdings" panose="05000000000000000000" pitchFamily="2" charset="2"/>
              <a:buChar char="Ø"/>
            </a:pPr>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45507576"/>
      </p:ext>
    </p:extLst>
  </p:cSld>
  <p:clrMapOvr>
    <a:masterClrMapping/>
  </p:clrMapOvr>
</p:sld>
</file>

<file path=ppt/theme/theme1.xml><?xml version="1.0" encoding="utf-8"?>
<a:theme xmlns:a="http://schemas.openxmlformats.org/drawingml/2006/main" name="ย้อนยุค">
  <a:themeElements>
    <a:clrScheme name="ย้อนยุค">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ย้อนยุค">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ย้อนยุค">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409</TotalTime>
  <Words>1078</Words>
  <Application>Microsoft Office PowerPoint</Application>
  <PresentationFormat>แบบจอกว้าง</PresentationFormat>
  <Paragraphs>81</Paragraphs>
  <Slides>17</Slides>
  <Notes>0</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17</vt:i4>
      </vt:variant>
    </vt:vector>
  </HeadingPairs>
  <TitlesOfParts>
    <vt:vector size="23" baseType="lpstr">
      <vt:lpstr>Arial</vt:lpstr>
      <vt:lpstr>Calibri</vt:lpstr>
      <vt:lpstr>Calibri Light</vt:lpstr>
      <vt:lpstr>TH SarabunPSK</vt:lpstr>
      <vt:lpstr>Wingdings</vt:lpstr>
      <vt:lpstr>ย้อนยุค</vt:lpstr>
      <vt:lpstr>Chapter 2</vt:lpstr>
      <vt:lpstr>Changes in the Global Economic Environment</vt:lpstr>
      <vt:lpstr>Economic Systems</vt:lpstr>
      <vt:lpstr>Economic Factors Affecting Global Marketing</vt:lpstr>
      <vt:lpstr>Global Economic Conditions</vt:lpstr>
      <vt:lpstr>Culture from a Marketing Perspective</vt:lpstr>
      <vt:lpstr>Iceberg Model of Culture</vt:lpstr>
      <vt:lpstr>งานนำเสนอ PowerPoint</vt:lpstr>
      <vt:lpstr>Cultural Elements</vt:lpstr>
      <vt:lpstr>งานนำเสนอ PowerPoint</vt:lpstr>
      <vt:lpstr>Subculture</vt:lpstr>
      <vt:lpstr>Technology as the Core of Modern Global Marketing</vt:lpstr>
      <vt:lpstr>งานนำเสนอ PowerPoint</vt:lpstr>
      <vt:lpstr>Cybersecurity Risks</vt:lpstr>
      <vt:lpstr>Key Technology Trends in Global Marketing</vt:lpstr>
      <vt:lpstr>Artificial Intelligence (AI) and Global Marketing</vt:lpstr>
      <vt:lpstr>E-commerce Globalization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บทที่ 2</dc:title>
  <dc:creator>Supattra  Kanchanopast</dc:creator>
  <cp:lastModifiedBy>Supattra  Kanchanopast</cp:lastModifiedBy>
  <cp:revision>63</cp:revision>
  <dcterms:created xsi:type="dcterms:W3CDTF">2025-12-09T03:16:21Z</dcterms:created>
  <dcterms:modified xsi:type="dcterms:W3CDTF">2026-02-24T10:46:12Z</dcterms:modified>
</cp:coreProperties>
</file>