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3" r:id="rId4"/>
    <p:sldId id="264" r:id="rId5"/>
    <p:sldId id="258" r:id="rId6"/>
    <p:sldId id="259" r:id="rId7"/>
    <p:sldId id="260" r:id="rId8"/>
    <p:sldId id="265" r:id="rId9"/>
    <p:sldId id="261" r:id="rId10"/>
    <p:sldId id="266" r:id="rId11"/>
    <p:sldId id="262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3" autoAdjust="0"/>
    <p:restoredTop sz="94660"/>
  </p:normalViewPr>
  <p:slideViewPr>
    <p:cSldViewPr snapToGrid="0">
      <p:cViewPr varScale="1">
        <p:scale>
          <a:sx n="87" d="100"/>
          <a:sy n="87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69CB8-F204-4D06-B913-C5A26A89888A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6E300-0A13-4A81-945A-7333C271A069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1962-1EA4-46E7-BCB0-F36CE46D1A59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BB376-B19C-488D-ABEB-03C7E6E9E3E0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F077B-A50F-4D64-8574-E2D6A98A5553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E2A62-1983-43A1-A163-D8AA46534C80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3E3B-34E3-4345-B2A1-994B83598A9C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16C96-82A1-4D77-8ADA-627AC6FE3D65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02C1E-28F2-47E9-802D-339E64E2F920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4271A48-F18A-45B3-BC05-1E27DA3F88AF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747F8-9654-4282-85D2-65F41AAE7A75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DC5B261-8843-42D1-AAFC-05E20E2D9B97}" type="datetimeFigureOut">
              <a:rPr lang="en-US" dirty="0"/>
              <a:t>12/8/2025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1C2BF-97E3-F6DF-1C6D-EC62EF1EC0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708826"/>
          </a:xfrm>
        </p:spPr>
        <p:txBody>
          <a:bodyPr/>
          <a:lstStyle/>
          <a:p>
            <a:pPr algn="ctr"/>
            <a:r>
              <a:rPr lang="th-TH" dirty="0"/>
              <a:t>มวลชนสัมพันธ์และการสื่อสาร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7D8660-1139-9F91-05EB-38AF3F248A7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th-TH" dirty="0"/>
              <a:t>บรรยายโดย ผศ.ดร.มา</a:t>
            </a:r>
            <a:r>
              <a:rPr lang="th-TH" dirty="0" err="1"/>
              <a:t>ธินี</a:t>
            </a:r>
            <a:r>
              <a:rPr lang="th-TH" dirty="0"/>
              <a:t>  คง</a:t>
            </a:r>
            <a:r>
              <a:rPr lang="th-TH" dirty="0" err="1"/>
              <a:t>สถิตย์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183889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46C8B2-90FC-178A-F80F-36D08B8084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BE701-3162-8891-5B10-3EE824070C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9313" y="578794"/>
            <a:ext cx="10058400" cy="4023360"/>
          </a:xfrm>
        </p:spPr>
        <p:txBody>
          <a:bodyPr>
            <a:no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ความสำคัญของการสื่อสาร (</a:t>
            </a:r>
            <a:r>
              <a:rPr lang="en-US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Significance of Communication)</a:t>
            </a:r>
          </a:p>
          <a:p>
            <a:r>
              <a:rPr lang="th-TH" sz="3200" b="1" u="sng" dirty="0">
                <a:solidFill>
                  <a:srgbClr val="00B05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ต่อผู้เรียนและบุคลากร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เพิ่มทักษะการนำเสนอ การเขียน การอภิปราย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สร้างภาวะผู้นำและความสามารถในการทำงานร่วมกับผู้อื่น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ช่วยพัฒนา 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Critical Thinking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ผ่านการสื่อสารอย่างมีเหตุผล</a:t>
            </a: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17033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652625-A69F-97AF-6796-040C7C63E2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993" y="556760"/>
            <a:ext cx="10058400" cy="4023360"/>
          </a:xfrm>
        </p:spPr>
        <p:txBody>
          <a:bodyPr>
            <a:noAutofit/>
          </a:bodyPr>
          <a:lstStyle/>
          <a:p>
            <a:r>
              <a:rPr lang="th-TH" sz="3200" b="1" i="1" dirty="0">
                <a:solidFill>
                  <a:srgbClr val="00B05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กระบวนการสื่อสารที่มีประสิทธิผล (</a:t>
            </a:r>
            <a:r>
              <a:rPr lang="en-US" sz="3200" b="1" i="1" dirty="0">
                <a:solidFill>
                  <a:srgbClr val="00B05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Effective Communication Process)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ส่วนสำคัญของการสื่อสารที่ดี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ชัดเจน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Clarity) –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เนื้อหาไม่กำกวม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ถูกต้อง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Accuracy) –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ข้อมูลมีหลักฐานรองรับ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เหมาะสมกับผู้รับสาร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Audience Awareness)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มีการตอบกลับที่ตรวจสอบได้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Measurable Feedback)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เลือกช่องทางเหมาะสม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Channel Selection)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มีจริยธรรม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Ethical Communication)</a:t>
            </a:r>
          </a:p>
          <a:p>
            <a:b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372081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7F9249-E682-7B2A-E6BB-25F094A954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4D398-46F8-9879-553B-59ACED0A6B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993" y="644896"/>
            <a:ext cx="10058400" cy="4023360"/>
          </a:xfrm>
        </p:spPr>
        <p:txBody>
          <a:bodyPr>
            <a:noAutofit/>
          </a:bodyPr>
          <a:lstStyle/>
          <a:p>
            <a:b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200" b="1" i="1" dirty="0">
                <a:solidFill>
                  <a:srgbClr val="00B05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ปัญหาและอุปสรรคในการสื่อสาร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ความแตกต่างด้านภาษาและวัฒนธรรม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อคติและการตีความผิด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ช่องทางสื่อสารไม่เหมาะสม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ข้อมูลล้นเกิน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Information Overload)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การไม่กล้าสื่อสารของผู้ปฏิบัติงาน</a:t>
            </a:r>
          </a:p>
          <a:p>
            <a:b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260304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AA34A8-3CEA-619A-3498-6D2CD41662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D81535-04CE-B259-46C9-0AA7907249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975" y="1200838"/>
            <a:ext cx="10058400" cy="27953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th-TH" sz="3200" b="1" i="1" dirty="0">
                <a:solidFill>
                  <a:srgbClr val="00B05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สรุปสาระสำคัญ</a:t>
            </a:r>
          </a:p>
          <a:p>
            <a:pPr algn="thaiDist"/>
            <a:r>
              <a:rPr lang="en-US" sz="32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“</a:t>
            </a:r>
            <a:r>
              <a:rPr lang="th-TH" sz="32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การสื่อสารเป็นกระบวนการที่สำคัญต่อการบริหารงาน การตัดสินใจ และการสร้างความเข้าใจร่วมกันในสังคม โดยเฉพาะในภาครัฐซึ่งต้องการความโปร่งใสและการมีส่วนร่วมการสื่อสารที่มีประสิทธิผลจึงเป็นทักษะพื้นฐานที่นักศึกษารัฐประศาสนศาสตร์จำเป็นต้องพัฒนา</a:t>
            </a:r>
            <a:r>
              <a:rPr lang="en-US" sz="32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”</a:t>
            </a:r>
            <a:endParaRPr lang="th-TH" sz="3200" i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83924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46054C-FBB6-D61F-9A9B-1571FD4A1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7EE82-01F0-CC18-DF91-99EE1269E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4060" y="843199"/>
            <a:ext cx="10058400" cy="4023360"/>
          </a:xfrm>
        </p:spPr>
        <p:txBody>
          <a:bodyPr>
            <a:noAutofit/>
          </a:bodyPr>
          <a:lstStyle/>
          <a:p>
            <a:b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คำถามท้ายบทเรียน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ทำไมการสื่อสารจึงเป็นหัวใจของความสำเร็จของโครงการภาครัฐ?</a:t>
            </a:r>
          </a:p>
          <a:p>
            <a:pPr marL="514350" indent="-514350">
              <a:buFont typeface="+mj-lt"/>
              <a:buAutoNum type="arabicPeriod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ยกตัวอย่างสถานการณ์ที่การสื่อสารผิดพลาดทำให้การทำงานล้มเหลว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Digital Communication 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ส่งผลต่อบทบาทของภาครัฐอย่างไร?</a:t>
            </a:r>
          </a:p>
          <a:p>
            <a:b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2849109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07CA9-3C30-33C5-0A8B-7820C4FED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thaiDist"/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คือ </a:t>
            </a:r>
            <a:r>
              <a:rPr lang="th-TH" sz="4000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การสร้างและรักษาความสัมพันธ์ที่ดี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ระหว่างองค์กรหรือหน่วยงานกับ "กลุ่มมวลชน" (ประชาชนคนทั่วไปในชุมชนหรือสังคม) เพื่อให้เกิดความเข้าใจอันดี ยอมรับ สนับสนุน และร่วมมือกันพัฒนา โดยเน้นการมีส่วนร่วม การสื่อสารสองทาง </a:t>
            </a:r>
            <a:r>
              <a:rPr lang="th-TH" sz="4000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</a:t>
            </a:r>
            <a:r>
              <a:rPr lang="th-TH" sz="40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กิจกรรมพัฒนาชุมชน และการสร้างความเชื่อมั่น เพื่อให้มวลชนมีทัศนคติที่ดีต่อองค์กร และสนับสนุนเป้าหมายร่วมกันทั้งด้านความมั่นคงและการพัฒนา.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964B50-4D99-0065-62F5-1AAD52AD5C18}"/>
              </a:ext>
            </a:extLst>
          </p:cNvPr>
          <p:cNvSpPr txBox="1"/>
          <p:nvPr/>
        </p:nvSpPr>
        <p:spPr>
          <a:xfrm>
            <a:off x="1087916" y="558972"/>
            <a:ext cx="6097836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h-TH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มวลชนสัมพันธ์ (</a:t>
            </a:r>
            <a:r>
              <a:rPr lang="en-US" sz="4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Mass Relations) </a:t>
            </a:r>
            <a:endParaRPr lang="th-TH" sz="4800" b="1" dirty="0"/>
          </a:p>
        </p:txBody>
      </p:sp>
    </p:spTree>
    <p:extLst>
      <p:ext uri="{BB962C8B-B14F-4D97-AF65-F5344CB8AC3E}">
        <p14:creationId xmlns:p14="http://schemas.microsoft.com/office/powerpoint/2010/main" val="42174149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224953-0CC1-45ED-88E8-11C41AC6D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54720-FD40-6D5E-ED6D-72D63F117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3891" y="1151671"/>
            <a:ext cx="10503481" cy="4023360"/>
          </a:xfrm>
        </p:spPr>
        <p:txBody>
          <a:bodyPr>
            <a:no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องค์ประกอบสำคัญของมวลชนสัมพันธ์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มวลชน (</a:t>
            </a:r>
            <a:r>
              <a:rPr lang="en-US" sz="28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Mass)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กลุ่มคนจำนวนมากที่มีความคิด ความเข้าใจ ความรู้ ความสามารถต่างกัน มารวมตัวกันโดยมีเป้าหมายร่วมกัน แต่การรวมตัวอาจหลวมๆ ต้องการแกนนำและอุดมการณ์เพื่อขับเคลื่อน.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ความสัมพันธ์ (</a:t>
            </a:r>
            <a:r>
              <a:rPr lang="en-US" sz="28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Relations)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การสร้างความผูกพัน ความคุ้นเคย ความไว้วางใจ และความร่วมมือกัน.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กิจกรรม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การลงพื้นที่เยี่ยมเยียน, การจัดโครงการพัฒนา (การศึกษา, สุขอนามัย, วัฒนธรรม), การให้บริการแก่ชุมชน, การรับฟังปัญหา และการมีส่วนร่วมในกิจกรรมของชุมชน.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สร้างภาพลักษณ์ที่ดี, สร้างความมั่นคง, ความสงบเรียบร้อย, รักษาความจงรักภักดีต่อสถาบันหลัก และขับเคลื่อนการพัฒนาชุมชนอย่างยั่งยืน. </a:t>
            </a:r>
          </a:p>
        </p:txBody>
      </p:sp>
    </p:spTree>
    <p:extLst>
      <p:ext uri="{BB962C8B-B14F-4D97-AF65-F5344CB8AC3E}">
        <p14:creationId xmlns:p14="http://schemas.microsoft.com/office/powerpoint/2010/main" val="1573300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CCB56-EB61-51CA-A3C7-4EA5D2CF18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3EF74-1E4E-82DD-A3AD-4732A7CC01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9993" y="1206756"/>
            <a:ext cx="10503481" cy="4023360"/>
          </a:xfrm>
        </p:spPr>
        <p:txBody>
          <a:bodyPr>
            <a:noAutofit/>
          </a:bodyPr>
          <a:lstStyle/>
          <a:p>
            <a:r>
              <a:rPr lang="th-TH" sz="28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ความแตกต่างจากงานอื่น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ชุมชนสัมพันธ์ (</a:t>
            </a:r>
            <a:r>
              <a:rPr lang="en-US" sz="28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Community Relations)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เน้นพื้นที่ชุมชนใกล้เคียง มักเป็นส่วนหนึ่งของมวลชนสัมพันธ์.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สื่อมวลชนสัมพันธ์ (</a:t>
            </a:r>
            <a:r>
              <a:rPr lang="en-US" sz="2800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Media Relations)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เน้นสร้างความสัมพันธ์กับสื่อมวลชนเพื่อเป็นเครื่องมือในการเผยแพร่ข่าวสาร. </a:t>
            </a:r>
          </a:p>
          <a:p>
            <a:r>
              <a:rPr lang="th-TH" sz="2800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สรุป</a:t>
            </a:r>
          </a:p>
          <a:p>
            <a:r>
              <a:rPr lang="th-TH" sz="2800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มวลชนสัมพันธ์ คือ</a:t>
            </a:r>
            <a:r>
              <a:rPr lang="th-TH" sz="2800" i="1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การทำ</a:t>
            </a:r>
            <a:r>
              <a:rPr lang="th-TH" sz="2800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ให้ 'คนหมู่มาก' รัก ชอบใจ ยอมรับ และอยากร่วมมือกับเรา ผ่านการลงพื้นที่จริง การช่วยเหลือ และการสื่อสารอย่างต่อเนื่อง. </a:t>
            </a:r>
          </a:p>
        </p:txBody>
      </p:sp>
    </p:spTree>
    <p:extLst>
      <p:ext uri="{BB962C8B-B14F-4D97-AF65-F5344CB8AC3E}">
        <p14:creationId xmlns:p14="http://schemas.microsoft.com/office/powerpoint/2010/main" val="523148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2F3871-1C08-2A9F-8E7D-EAC9689DD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7279" y="722013"/>
            <a:ext cx="10569584" cy="4023360"/>
          </a:xfrm>
        </p:spPr>
        <p:txBody>
          <a:bodyPr>
            <a:noAutofit/>
          </a:bodyPr>
          <a:lstStyle/>
          <a:p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ความหมายของการสื่อสาร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Definition of Communication)</a:t>
            </a:r>
          </a:p>
          <a:p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ความหมายทั่วไป</a:t>
            </a:r>
          </a:p>
          <a:p>
            <a:pPr lvl="1"/>
            <a:r>
              <a:rPr lang="th-TH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การสื่อสารหมายถึง </a:t>
            </a:r>
            <a:r>
              <a:rPr lang="th-TH" sz="26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กระบวนการถ่ายทอดข้อมูล ข่าวสาร ความคิด ความรู้สึก หรือเจตนารมณ์ จากผู้ส่งไปยังผู้รับ เพื่อให้เกิดความเข้าใจร่วมกัน</a:t>
            </a:r>
            <a:r>
              <a:rPr lang="th-TH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และอาจนำไปสู่การเปลี่ยนแปลงพฤติกรรม ความคิด หรือการตัดสินใจ</a:t>
            </a:r>
          </a:p>
          <a:p>
            <a:pPr marL="201168" lvl="1" indent="0">
              <a:buNone/>
            </a:pPr>
            <a:endParaRPr lang="th-TH" sz="2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201168" lvl="1" indent="0">
              <a:buNone/>
            </a:pPr>
            <a:r>
              <a:rPr lang="th-TH" sz="2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นิยามจากนักวิชาการ</a:t>
            </a:r>
          </a:p>
          <a:p>
            <a:pPr lvl="1"/>
            <a:r>
              <a:rPr lang="en-US" sz="2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Berlo (SMCR Model) </a:t>
            </a:r>
            <a:r>
              <a:rPr lang="en-US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การสื่อสารคือกระบวนการที่ผู้ส่ง (</a:t>
            </a:r>
            <a:r>
              <a:rPr lang="en-US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Source) </a:t>
            </a:r>
            <a:r>
              <a:rPr lang="th-TH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ถ่ายทอดสาร (</a:t>
            </a:r>
            <a:r>
              <a:rPr lang="en-US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Message) </a:t>
            </a:r>
            <a:r>
              <a:rPr lang="th-TH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ผ่านช่องทาง (</a:t>
            </a:r>
            <a:r>
              <a:rPr lang="en-US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Channel) </a:t>
            </a:r>
            <a:r>
              <a:rPr lang="th-TH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ไปยังผู้รับ (</a:t>
            </a:r>
            <a:r>
              <a:rPr lang="en-US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Receiver)</a:t>
            </a:r>
          </a:p>
          <a:p>
            <a:pPr lvl="1"/>
            <a:r>
              <a:rPr lang="en-US" sz="2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Shannon &amp; Weaver </a:t>
            </a:r>
            <a:r>
              <a:rPr lang="en-US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การสื่อสารคือการส่งข้อความจากผู้ส่งไปยังผู้รับ โดยอาจเกิด "สิ่งรบกวน" ทำให้การสื่อสารผิดพลาด</a:t>
            </a:r>
          </a:p>
          <a:p>
            <a:pPr lvl="1"/>
            <a:r>
              <a:rPr lang="en-US" sz="2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Rogers</a:t>
            </a:r>
            <a:r>
              <a:rPr lang="th-TH" sz="2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การสื่อสารคือกระบวนการแลกเปลี่ยนสารที่ทำให้เกิดความเข้าใจร่วมกันระหว่างบุคคลตั้งแต่ 2 คนขึ้นไป</a:t>
            </a:r>
          </a:p>
          <a:p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89942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28B1D5-E912-C940-8201-2632DFF54C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245" y="1041502"/>
            <a:ext cx="10058400" cy="4023360"/>
          </a:xfrm>
        </p:spPr>
        <p:txBody>
          <a:bodyPr>
            <a:no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องค์ประกอบของการสื่อสาร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Communication Components)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ผู้ส่งสาร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Sender)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ผู้ริเริ่มการสื่อสาร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สาร/ข้อความ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Message)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สิ่งที่ต้องการถ่ายทอด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ช่องทาง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Channel)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วิธีการส่ง เช่น เสียง ตัวอักษร </a:t>
            </a:r>
            <a:r>
              <a:rPr lang="th-TH" sz="2800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สื่อดิจิทัล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ผู้รับสาร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Receiver)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ผู้ที่ตีความและรับสาร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การตีความ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Decoding)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กระบวนการทำความเข้าใจ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ผลตอบกลับ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Feedback)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สิ่งที่ผู้รับตอบสนองกลับ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สิ่งรบกวน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Noise)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–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ปัจจัยที่ทำให้ความหมายคลาดเคลื่อน เช่น เสียงดัง อคติ ภาษา</a:t>
            </a:r>
          </a:p>
          <a:p>
            <a:endParaRPr lang="th-TH" sz="2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005322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A7525-3607-821C-B7F7-B911BFD61F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2364" y="391508"/>
            <a:ext cx="10058400" cy="4023360"/>
          </a:xfrm>
        </p:spPr>
        <p:txBody>
          <a:bodyPr>
            <a:no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ประเภทของการสื่อสาร (</a:t>
            </a:r>
            <a:r>
              <a:rPr lang="en-US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Types of Communication)</a:t>
            </a:r>
          </a:p>
          <a:p>
            <a:pPr marL="0" indent="0">
              <a:buNone/>
            </a:pPr>
            <a:r>
              <a:rPr lang="en-US" sz="2800" b="1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sz="2800" b="1" dirty="0">
                <a:solidFill>
                  <a:schemeClr val="accent5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ตามช่องทางการรับรู้</a:t>
            </a:r>
          </a:p>
          <a:p>
            <a:pPr marL="517525" indent="111125">
              <a:buFont typeface="Wingdings" panose="05000000000000000000" pitchFamily="2" charset="2"/>
              <a:buChar char="Ø"/>
            </a:pPr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28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วั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จนภาษา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Verbal Communication)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การพูดและการเขียน</a:t>
            </a:r>
          </a:p>
          <a:p>
            <a:pPr marL="517525" indent="111125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อวั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จนภาษา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Non-verbal Communication)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ท่าทาง น้ำเสียง สีหน้า การเว้นวรรค</a:t>
            </a:r>
          </a:p>
          <a:p>
            <a:pPr marL="0" indent="0">
              <a:buNone/>
            </a:pPr>
            <a:r>
              <a:rPr lang="en-US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sz="2800" b="1" dirty="0">
                <a:solidFill>
                  <a:srgbClr val="0070C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ตามทิศทางการสื่อสารในองค์การ</a:t>
            </a:r>
          </a:p>
          <a:p>
            <a:pPr marL="517525" indent="-55563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สื่อสารลง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Downward Communication)</a:t>
            </a:r>
            <a:r>
              <a:rPr lang="en-US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ผู้บริหาร → ผู้ปฏิบัติงาน</a:t>
            </a:r>
          </a:p>
          <a:p>
            <a:pPr marL="461963" indent="220663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สื่อสารขึ้น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Upward Communication)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ผู้ปฏิบัติงาน → ผู้บริหาร</a:t>
            </a:r>
          </a:p>
          <a:p>
            <a:pPr marL="461963" indent="220663">
              <a:buFont typeface="Wingdings" panose="05000000000000000000" pitchFamily="2" charset="2"/>
              <a:buChar char="Ø"/>
            </a:pPr>
            <a:r>
              <a:rPr lang="th-TH" sz="2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สื่อสารแนวนอน (</a:t>
            </a:r>
            <a:r>
              <a:rPr lang="en-US" sz="2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Horizontal Communication)</a:t>
            </a:r>
            <a:r>
              <a:rPr lang="en-US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6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ระหว่างหน่วยงาน/เพื่อนร่วมงาน</a:t>
            </a:r>
          </a:p>
          <a:p>
            <a:pPr marL="461963" indent="220663">
              <a:buFont typeface="Wingdings" panose="05000000000000000000" pitchFamily="2" charset="2"/>
              <a:buChar char="Ø"/>
            </a:pP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สื่อสารทแยงมุม (</a:t>
            </a:r>
            <a:r>
              <a:rPr lang="en-US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Diagonal Communication)</a:t>
            </a:r>
            <a:r>
              <a:rPr lang="th-TH" sz="2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ข้ามแผนก/ข้ามสายงาน</a:t>
            </a:r>
          </a:p>
          <a:p>
            <a:endParaRPr lang="th-TH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593234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405E1A-7FB7-6D8C-D606-88F5B72E42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C59A0-C200-DA4F-D4A4-A1CABB267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2364" y="391508"/>
            <a:ext cx="10058400" cy="4023360"/>
          </a:xfrm>
        </p:spPr>
        <p:txBody>
          <a:bodyPr>
            <a:noAutofit/>
          </a:bodyPr>
          <a:lstStyle/>
          <a:p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จำนวนผู้สื่อสาร</a:t>
            </a:r>
          </a:p>
          <a:p>
            <a:pPr marL="457200" indent="-457200">
              <a:buFont typeface="+mj-lt"/>
              <a:buAutoNum type="arabicPeriod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บุคคลต่อบุคคล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Interpersonal)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+mj-lt"/>
              <a:buAutoNum type="arabicPeriod"/>
            </a:pP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 (</a:t>
            </a:r>
            <a:r>
              <a:rPr lang="en-US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Group Communication)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+mj-lt"/>
              <a:buAutoNum type="arabicPeriod"/>
            </a:pPr>
            <a:r>
              <a:rPr lang="th-TH" sz="3200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มวลชน (</a:t>
            </a:r>
            <a:r>
              <a:rPr lang="en-US" sz="3200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Mass Communication)</a:t>
            </a:r>
            <a:endParaRPr lang="th-TH" sz="3200" i="1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indent="-457200">
              <a:buFont typeface="+mj-lt"/>
              <a:buAutoNum type="arabicPeriod"/>
            </a:pPr>
            <a:r>
              <a:rPr lang="th-TH" sz="3200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สื่อสารผ่านเทคโนโลยีดิจิทัล (</a:t>
            </a:r>
            <a:r>
              <a:rPr lang="en-US" sz="3200" i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Digital Communication)</a:t>
            </a: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E97BD6B-E04C-1EC1-FA55-1427A5D018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4690" y="851281"/>
            <a:ext cx="2129469" cy="187596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7AB5B1E6-5496-3B3C-660A-1A341CBAC75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4275" y="300439"/>
            <a:ext cx="2038350" cy="14097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3B8CA85-2C5D-84A8-4D7A-6AC89A7DF8D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91909" y="2919470"/>
            <a:ext cx="3519890" cy="273769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85B4D65-9C8C-EC66-9948-77529559427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3931" y="3337939"/>
            <a:ext cx="3161096" cy="3161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00076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D89EF56-58E4-1209-ACDF-0C41A8AFAA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ความสำคัญของการสื่อสาร (</a:t>
            </a:r>
            <a: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Significance of Communication)</a:t>
            </a:r>
            <a:br>
              <a:rPr lang="en-US" b="1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endParaRPr lang="th-T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D6468A-4E1F-4DC2-897C-34E7AC3F87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8" y="1746582"/>
            <a:ext cx="4937760" cy="4023360"/>
          </a:xfrm>
        </p:spPr>
        <p:txBody>
          <a:bodyPr>
            <a:noAutofit/>
          </a:bodyPr>
          <a:lstStyle/>
          <a:p>
            <a:r>
              <a:rPr lang="th-TH" sz="2400" b="1" u="sng" dirty="0">
                <a:solidFill>
                  <a:srgbClr val="00B05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ต่อการทำงานภาครัฐ</a:t>
            </a:r>
          </a:p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สร้างความเข้าใจร่วมกัน ในการนโยบาย แผนงาน โครงการ</a:t>
            </a:r>
          </a:p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ลดความขัดแย้งภายในองค์การ</a:t>
            </a:r>
          </a:p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เพิ่มประสิทธิภาพการบริหารงานบุคคล เช่น การสั่งงาน ประเมินผล</a:t>
            </a:r>
          </a:p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สนับสนุนการมีส่วนร่วมของประชาชน (</a:t>
            </a:r>
            <a:r>
              <a:rPr lang="en-US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Public Participation)</a:t>
            </a:r>
          </a:p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ช่วยให้การตัดสินใจมีข้อมูลครบถ้วน</a:t>
            </a:r>
          </a:p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เสริมสร้างความเชื่อมั่นต่อภาครัฐ</a:t>
            </a:r>
          </a:p>
          <a:p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ส่งเสริมการพัฒนาประชาธิปไตย</a:t>
            </a:r>
          </a:p>
          <a:p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0B1AFFD-2E94-FC31-8E46-9EFDE7E3D1F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h-TH" sz="3200" b="1" u="sng" dirty="0">
                <a:solidFill>
                  <a:srgbClr val="00B05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ต่อสังคมและประชาชน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ทำให้ข้อมูลข่าวสารเข้าถึงง่ายและเท่าเทียม</a:t>
            </a:r>
          </a:p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สร้างความโปร่งใส ตรวจสอบได้</a:t>
            </a:r>
          </a:p>
          <a:p>
            <a:endParaRPr lang="th-TH" sz="3200" dirty="0"/>
          </a:p>
        </p:txBody>
      </p:sp>
    </p:spTree>
    <p:extLst>
      <p:ext uri="{BB962C8B-B14F-4D97-AF65-F5344CB8AC3E}">
        <p14:creationId xmlns:p14="http://schemas.microsoft.com/office/powerpoint/2010/main" val="354393402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35</TotalTime>
  <Words>936</Words>
  <Application>Microsoft Office PowerPoint</Application>
  <PresentationFormat>Widescreen</PresentationFormat>
  <Paragraphs>84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Calibri Light</vt:lpstr>
      <vt:lpstr>TH SarabunPSK</vt:lpstr>
      <vt:lpstr>Wingdings</vt:lpstr>
      <vt:lpstr>Retrospect</vt:lpstr>
      <vt:lpstr>มวลชนสัมพันธ์และการสื่อสาร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ความสำคัญของการสื่อสาร (Significance of Communication)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Matinee K</dc:creator>
  <cp:lastModifiedBy>Matinee K</cp:lastModifiedBy>
  <cp:revision>5</cp:revision>
  <dcterms:created xsi:type="dcterms:W3CDTF">2025-12-08T08:35:25Z</dcterms:created>
  <dcterms:modified xsi:type="dcterms:W3CDTF">2025-12-08T09:10:55Z</dcterms:modified>
</cp:coreProperties>
</file>