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46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280160"/>
            <a:ext cx="4572000" cy="4572000"/>
          </a:xfrm>
          <a:prstGeom prst="ellipse">
            <a:avLst/>
          </a:prstGeom>
          <a:solidFill>
            <a:srgbClr val="A814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463040" y="5120640"/>
            <a:ext cx="3657600" cy="3657600"/>
          </a:xfrm>
          <a:prstGeom prst="ellipse">
            <a:avLst/>
          </a:prstGeom>
          <a:solidFill>
            <a:srgbClr val="7E00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1417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F2C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5 · SCRIPTWRITING IN ENGLISH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74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the Script: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5146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Dialogue, Voice &amp; Hooks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520440"/>
            <a:ext cx="7955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F2D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episode outline to a scene an audience actually wants to watch — the English you need to write dialogue, character voice, and vertical-drama hooks.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9B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who already have: a synopsis  +  a 5-episode breakdown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ROADMAP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outline to a real scene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5727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Dialogue vs. Description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929384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English scripts separate what's said from what's shown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532888"/>
            <a:ext cx="457200" cy="45720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5328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505456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Character Voice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8620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each character a distinct English "sound"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465576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4864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438144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Hook Lines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79476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an opening strong enough to survive the first 8 seconds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398264"/>
            <a:ext cx="457200" cy="45720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48640" y="43982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437083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Cliffhanger Phrases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727448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Ending an episode so viewers must tap next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5330952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548640" y="53309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53035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Workshop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5660136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Drafting Episode 1's opening scene, in pairs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8046720" y="6537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for Vertical Drama · Session 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43891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Dialogue vs. Description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9601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jobs, two styles of English — don't write them the same way.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349240" cy="4480560"/>
          </a:xfrm>
          <a:prstGeom prst="roundRect">
            <a:avLst>
              <a:gd name="adj" fmla="val 2041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SCENE DESCRIPTION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194560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tense, always.
</a:t>
            </a: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walks in. He doesn't look up.
</a:t>
            </a: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Strong, specific verbs — show the feeling, don't name it.
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68680" y="3794760"/>
            <a:ext cx="4709160" cy="1051560"/>
          </a:xfrm>
          <a:prstGeom prst="roundRect">
            <a:avLst>
              <a:gd name="adj" fmla="val 5217"/>
            </a:avLst>
          </a:prstGeom>
          <a:solidFill>
            <a:srgbClr val="FCF6F5"/>
          </a:solidFill>
          <a:ln w="12700">
            <a:solidFill>
              <a:srgbClr val="E3C4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051560" y="3950208"/>
            <a:ext cx="4343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Weak:  </a:t>
            </a: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is very angry and closes the door.
</a:t>
            </a:r>
            <a:r>
              <a:rPr lang="en-US" sz="125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Strong:  </a:t>
            </a:r>
            <a:r>
              <a:rPr lang="en-US" sz="12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slams the door.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26480" y="1554480"/>
            <a:ext cx="5349240" cy="4480560"/>
          </a:xfrm>
          <a:prstGeom prst="roundRect">
            <a:avLst>
              <a:gd name="adj" fmla="val 2041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46520" y="17830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DIALOGUE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46520" y="2194560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lines. Real speech, not essays.
</a:t>
            </a: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~15 words per line is a safe target.
</a:t>
            </a: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subtext — say one thing, mean another.
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46520" y="3794760"/>
            <a:ext cx="4709160" cy="1051560"/>
          </a:xfrm>
          <a:prstGeom prst="roundRect">
            <a:avLst>
              <a:gd name="adj" fmla="val 5217"/>
            </a:avLst>
          </a:prstGeom>
          <a:solidFill>
            <a:srgbClr val="FCF6F5"/>
          </a:solidFill>
          <a:ln w="12700">
            <a:solidFill>
              <a:srgbClr val="C7C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629400" y="3950208"/>
            <a:ext cx="4343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On-the-nose:  </a:t>
            </a: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I'm scared you'll leave me.
</a:t>
            </a:r>
            <a:r>
              <a:rPr lang="en-US" sz="125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Subtext:  </a:t>
            </a:r>
            <a:r>
              <a:rPr lang="en-US" sz="12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“You always say that. Then you go.”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— Dialogue vs. Description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8046720" y="6537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for Vertical Drama · Session 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457200" cy="45720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43891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Character Voice in English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9601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character should sound like a different person on the page.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349240" cy="3246120"/>
          </a:xfrm>
          <a:prstGeom prst="roundRect">
            <a:avLst>
              <a:gd name="adj" fmla="val 2817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68680" y="178308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/ CASUAL CHARACTER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194560"/>
            <a:ext cx="4709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Contractions: I'm, don't, gonna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Slang &amp; fillers: honestly, whatever, like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68680" y="3246120"/>
            <a:ext cx="4709160" cy="1325880"/>
          </a:xfrm>
          <a:prstGeom prst="roundRect">
            <a:avLst>
              <a:gd name="adj" fmla="val 4138"/>
            </a:avLst>
          </a:prstGeom>
          <a:solidFill>
            <a:srgbClr val="FCF6F5"/>
          </a:solidFill>
          <a:ln w="12700">
            <a:solidFill>
              <a:srgbClr val="E3C4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051560" y="3429000"/>
            <a:ext cx="4343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“I'm not gonna lie, this is messed up.”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26480" y="1554480"/>
            <a:ext cx="5349240" cy="3246120"/>
          </a:xfrm>
          <a:prstGeom prst="roundRect">
            <a:avLst>
              <a:gd name="adj" fmla="val 2817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46520" y="178308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/ AUTHORITY CHARACTER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46520" y="2194560"/>
            <a:ext cx="4709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forms: I am, do not, going to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Formal, controlled phrasing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46520" y="3246120"/>
            <a:ext cx="4709160" cy="1325880"/>
          </a:xfrm>
          <a:prstGeom prst="roundRect">
            <a:avLst>
              <a:gd name="adj" fmla="val 4138"/>
            </a:avLst>
          </a:prstGeom>
          <a:solidFill>
            <a:srgbClr val="FCF6F5"/>
          </a:solidFill>
          <a:ln w="12700">
            <a:solidFill>
              <a:srgbClr val="E3C4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629400" y="3429000"/>
            <a:ext cx="4343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need you to reconsider this decision.”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5029200"/>
            <a:ext cx="10927080" cy="960120"/>
          </a:xfrm>
          <a:prstGeom prst="roundRect">
            <a:avLst>
              <a:gd name="adj" fmla="val 7619"/>
            </a:avLst>
          </a:prstGeom>
          <a:solidFill>
            <a:srgbClr val="2F3C7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68680" y="5029200"/>
            <a:ext cx="10332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 now:  </a:t>
            </a:r>
            <a:r>
              <a:rPr lang="en-US" sz="1400" dirty="0">
                <a:solidFill>
                  <a:srgbClr val="DCE2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one line of dialogue for the same idea, in two different character voices from your script.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— Character Voice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8046720" y="6537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for Vertical Drama · Session 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438912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Hook Lines — the First 8 Seconds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9601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drama viewers decide to keep watching almost immediately — the opening has to work instantly.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520440" cy="2331720"/>
          </a:xfrm>
          <a:prstGeom prst="roundRect">
            <a:avLst>
              <a:gd name="adj" fmla="val 3922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04672" y="18745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medias res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3317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mid-conflict — no setup, no calm before it.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315468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slap. A gasp. “How could you.”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97680" y="1691640"/>
            <a:ext cx="3520440" cy="2331720"/>
          </a:xfrm>
          <a:prstGeom prst="roundRect">
            <a:avLst>
              <a:gd name="adj" fmla="val 3922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553712" y="18745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Opening question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53712" y="23317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audience need the answer.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4553712" y="315468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“Why does everyone in this house lie to me?”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46720" y="1691640"/>
            <a:ext cx="3520440" cy="2331720"/>
          </a:xfrm>
          <a:prstGeom prst="roundRect">
            <a:avLst>
              <a:gd name="adj" fmla="val 3922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302752" y="18745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Shocking line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302752" y="23317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 that reframes everything.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302752" y="315468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“You're not my sister. You never were.”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251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 BANK — words that signal high stakes fast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617720"/>
            <a:ext cx="10927080" cy="1417320"/>
          </a:xfrm>
          <a:prstGeom prst="roundRect">
            <a:avLst>
              <a:gd name="adj" fmla="val 5161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68680" y="4617720"/>
            <a:ext cx="10287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betrayal   ·   secret   ·   revenge   ·   forbidden   ·   expose   ·   confront   ·   affair   ·   inheritance   ·   disguise   ·   debt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— Hook Lines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0" y="6537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for Vertical Drama · Session 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457200" cy="457200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188720" y="43891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Cliffhanger Phrases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960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episode ends on a reason to tap the next one.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0927080" cy="1051560"/>
          </a:xfrm>
          <a:prstGeom prst="roundRect">
            <a:avLst>
              <a:gd name="adj" fmla="val 6957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Sudden reveal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383280" y="16916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new information in the final line.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858000" y="169164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“Wait... you're not my father?”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10927080" cy="1051560"/>
          </a:xfrm>
          <a:prstGeom prst="roundRect">
            <a:avLst>
              <a:gd name="adj" fmla="val 6957"/>
            </a:avLst>
          </a:prstGeom>
          <a:solidFill>
            <a:srgbClr val="FCF6F5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22960" y="28803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Interrupted dialogue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288036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the line off before it finishes.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0" y="288036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“There's something you need to know about—”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3977640"/>
            <a:ext cx="10927080" cy="1051560"/>
          </a:xfrm>
          <a:prstGeom prst="roundRect">
            <a:avLst>
              <a:gd name="adj" fmla="val 6957"/>
            </a:avLst>
          </a:prstGeom>
          <a:solidFill>
            <a:srgbClr val="F6E9E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40690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Unanswered threat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3383280" y="406908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on a warning with no resolution.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0" y="406908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you tell anyone... I'll—”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48640" y="5257800"/>
            <a:ext cx="10927080" cy="822960"/>
          </a:xfrm>
          <a:prstGeom prst="roundRect">
            <a:avLst>
              <a:gd name="adj" fmla="val 8889"/>
            </a:avLst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68680" y="5257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 now:  </a:t>
            </a:r>
            <a:r>
              <a:rPr lang="en-US" sz="1400" dirty="0">
                <a:solidFill>
                  <a:srgbClr val="F2D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final line of your Episode 1 script — end on a reason to watch Episode 2.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— Cliffhanger Phrases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8046720" y="6537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for Vertical Drama · Session 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4389120"/>
            <a:ext cx="3657600" cy="3657600"/>
          </a:xfrm>
          <a:prstGeom prst="ellipse">
            <a:avLst/>
          </a:prstGeom>
          <a:solidFill>
            <a:srgbClr val="2635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C7CD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· 20 MINUTES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0058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Episode 1's opening scene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2296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130552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in pairs, using your existing synopsis and episode breakdown.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22960" y="2807208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788920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about half a page: a scene heading, one action line, and dialogue.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22960" y="3465576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447288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with a hook technique from today — in medias res, a question, or a shocking line.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22960" y="4123944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105656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at least two characters a distinct voice (contractions/slang vs. formal English).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822960" y="4782312"/>
            <a:ext cx="457200" cy="457200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47823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4764024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the excerpt on a cliffhanger phrase — even if it's just the scene's midpoint.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80644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C7CD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Then: read your scene aloud to another pair. Does the dialogue sound natural? Does the ending make them want more?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93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463040"/>
            <a:ext cx="4114800" cy="4114800"/>
          </a:xfrm>
          <a:prstGeom prst="ellipse">
            <a:avLst/>
          </a:prstGeom>
          <a:solidFill>
            <a:srgbClr val="7E00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822960" y="685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F2C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NEXT CLASS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05156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Homework &amp; recap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822960" y="2057400"/>
            <a:ext cx="5120640" cy="3794760"/>
          </a:xfrm>
          <a:prstGeom prst="roundRect">
            <a:avLst>
              <a:gd name="adj" fmla="val 2410"/>
            </a:avLst>
          </a:prstGeom>
          <a:solidFill>
            <a:srgbClr val="A814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1097280" y="22860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2C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VOCABULARY TODAY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697480"/>
            <a:ext cx="45720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subtext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medias res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cliffhanger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contraction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betrayal / expose / confront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on-the-nose (dialogue)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0" y="2057400"/>
            <a:ext cx="5120640" cy="3794760"/>
          </a:xfrm>
          <a:prstGeom prst="roundRect">
            <a:avLst>
              <a:gd name="adj" fmla="val 2410"/>
            </a:avLst>
          </a:prstGeom>
          <a:solidFill>
            <a:srgbClr val="A814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492240" y="22860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2C6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2697480"/>
            <a:ext cx="4572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 the Episode 1 script draft, start to end.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every main character at least one line that shows their voice.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2 printed/digital copies for peer read-through.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50749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F2D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session: scene transitions &amp; voice-over lines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814</Words>
  <Application>Microsoft Office PowerPoint</Application>
  <PresentationFormat>Widescreen</PresentationFormat>
  <Paragraphs>116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Frida Vi</cp:lastModifiedBy>
  <cp:revision>2</cp:revision>
  <dcterms:created xsi:type="dcterms:W3CDTF">2026-09-15T03:40:00Z</dcterms:created>
  <dcterms:modified xsi:type="dcterms:W3CDTF">2026-09-15T06:56:58Z</dcterms:modified>
</cp:coreProperties>
</file>