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82" r:id="rId3"/>
    <p:sldId id="257" r:id="rId4"/>
    <p:sldId id="283" r:id="rId5"/>
    <p:sldId id="284" r:id="rId6"/>
    <p:sldId id="258" r:id="rId7"/>
    <p:sldId id="259" r:id="rId8"/>
    <p:sldId id="260" r:id="rId9"/>
    <p:sldId id="267" r:id="rId10"/>
    <p:sldId id="261" r:id="rId11"/>
    <p:sldId id="269" r:id="rId12"/>
    <p:sldId id="268" r:id="rId13"/>
    <p:sldId id="270" r:id="rId14"/>
    <p:sldId id="285" r:id="rId15"/>
    <p:sldId id="271" r:id="rId16"/>
    <p:sldId id="262" r:id="rId17"/>
    <p:sldId id="272" r:id="rId18"/>
    <p:sldId id="273" r:id="rId19"/>
    <p:sldId id="263" r:id="rId20"/>
    <p:sldId id="274" r:id="rId21"/>
    <p:sldId id="264" r:id="rId22"/>
    <p:sldId id="275" r:id="rId23"/>
    <p:sldId id="265" r:id="rId24"/>
    <p:sldId id="277" r:id="rId25"/>
    <p:sldId id="276" r:id="rId26"/>
    <p:sldId id="280" r:id="rId27"/>
    <p:sldId id="266" r:id="rId28"/>
    <p:sldId id="278" r:id="rId29"/>
    <p:sldId id="279" r:id="rId30"/>
    <p:sldId id="286" r:id="rId31"/>
    <p:sldId id="289" r:id="rId32"/>
    <p:sldId id="290" r:id="rId33"/>
    <p:sldId id="291" r:id="rId34"/>
    <p:sldId id="292" r:id="rId35"/>
    <p:sldId id="293" r:id="rId36"/>
    <p:sldId id="294" r:id="rId37"/>
    <p:sldId id="288" r:id="rId38"/>
    <p:sldId id="287" r:id="rId39"/>
    <p:sldId id="281" r:id="rId40"/>
  </p:sldIdLst>
  <p:sldSz cx="16256000" cy="9144000"/>
  <p:notesSz cx="6858000" cy="9144000"/>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5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3DAB64-4B69-4C7A-B4EF-B1E645A0CCAE}" v="96" dt="2025-12-26T01:00:37.6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87908" autoAdjust="0"/>
  </p:normalViewPr>
  <p:slideViewPr>
    <p:cSldViewPr>
      <p:cViewPr varScale="1">
        <p:scale>
          <a:sx n="46" d="100"/>
          <a:sy n="46" d="100"/>
        </p:scale>
        <p:origin x="764" y="56"/>
      </p:cViewPr>
      <p:guideLst>
        <p:guide orient="horz" pos="2880"/>
        <p:guide pos="512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u Mon Kyaw" userId="4d107ba8e6ee4984" providerId="LiveId" clId="{98BEA49B-F01E-4A03-8C20-8144475C46F9}"/>
    <pc:docChg chg="undo custSel addSld modSld">
      <pc:chgData name="Yu Mon Kyaw" userId="4d107ba8e6ee4984" providerId="LiveId" clId="{98BEA49B-F01E-4A03-8C20-8144475C46F9}" dt="2025-12-26T01:00:47.981" v="270" actId="1076"/>
      <pc:docMkLst>
        <pc:docMk/>
      </pc:docMkLst>
      <pc:sldChg chg="modSp mod">
        <pc:chgData name="Yu Mon Kyaw" userId="4d107ba8e6ee4984" providerId="LiveId" clId="{98BEA49B-F01E-4A03-8C20-8144475C46F9}" dt="2025-12-26T01:00:47.981" v="270" actId="1076"/>
        <pc:sldMkLst>
          <pc:docMk/>
          <pc:sldMk cId="2190125198" sldId="257"/>
        </pc:sldMkLst>
        <pc:spChg chg="mod">
          <ac:chgData name="Yu Mon Kyaw" userId="4d107ba8e6ee4984" providerId="LiveId" clId="{98BEA49B-F01E-4A03-8C20-8144475C46F9}" dt="2025-12-26T01:00:47.981" v="270" actId="1076"/>
          <ac:spMkLst>
            <pc:docMk/>
            <pc:sldMk cId="2190125198" sldId="257"/>
            <ac:spMk id="2" creationId="{00000000-0000-0000-0000-000000000000}"/>
          </ac:spMkLst>
        </pc:spChg>
        <pc:spChg chg="mod">
          <ac:chgData name="Yu Mon Kyaw" userId="4d107ba8e6ee4984" providerId="LiveId" clId="{98BEA49B-F01E-4A03-8C20-8144475C46F9}" dt="2025-12-26T01:00:40.715" v="268" actId="1076"/>
          <ac:spMkLst>
            <pc:docMk/>
            <pc:sldMk cId="2190125198" sldId="257"/>
            <ac:spMk id="3" creationId="{00000000-0000-0000-0000-000000000000}"/>
          </ac:spMkLst>
        </pc:spChg>
        <pc:spChg chg="mod">
          <ac:chgData name="Yu Mon Kyaw" userId="4d107ba8e6ee4984" providerId="LiveId" clId="{98BEA49B-F01E-4A03-8C20-8144475C46F9}" dt="2025-12-26T01:00:44.829" v="269" actId="1076"/>
          <ac:spMkLst>
            <pc:docMk/>
            <pc:sldMk cId="2190125198" sldId="257"/>
            <ac:spMk id="4" creationId="{00000000-0000-0000-0000-000000000000}"/>
          </ac:spMkLst>
        </pc:spChg>
        <pc:picChg chg="mod">
          <ac:chgData name="Yu Mon Kyaw" userId="4d107ba8e6ee4984" providerId="LiveId" clId="{98BEA49B-F01E-4A03-8C20-8144475C46F9}" dt="2025-12-26T01:00:37.610" v="267" actId="1076"/>
          <ac:picMkLst>
            <pc:docMk/>
            <pc:sldMk cId="2190125198" sldId="257"/>
            <ac:picMk id="1026" creationId="{00000000-0000-0000-0000-000000000000}"/>
          </ac:picMkLst>
        </pc:picChg>
      </pc:sldChg>
      <pc:sldChg chg="modSp mod">
        <pc:chgData name="Yu Mon Kyaw" userId="4d107ba8e6ee4984" providerId="LiveId" clId="{98BEA49B-F01E-4A03-8C20-8144475C46F9}" dt="2025-12-26T01:00:04.325" v="266" actId="1076"/>
        <pc:sldMkLst>
          <pc:docMk/>
          <pc:sldMk cId="2187812764" sldId="282"/>
        </pc:sldMkLst>
        <pc:spChg chg="mod">
          <ac:chgData name="Yu Mon Kyaw" userId="4d107ba8e6ee4984" providerId="LiveId" clId="{98BEA49B-F01E-4A03-8C20-8144475C46F9}" dt="2025-12-26T01:00:04.325" v="266" actId="1076"/>
          <ac:spMkLst>
            <pc:docMk/>
            <pc:sldMk cId="2187812764" sldId="282"/>
            <ac:spMk id="3" creationId="{A6503633-2FEF-FA8A-567A-D0698A469419}"/>
          </ac:spMkLst>
        </pc:spChg>
      </pc:sldChg>
      <pc:sldChg chg="addSp modSp mod modAnim">
        <pc:chgData name="Yu Mon Kyaw" userId="4d107ba8e6ee4984" providerId="LiveId" clId="{98BEA49B-F01E-4A03-8C20-8144475C46F9}" dt="2025-12-26T00:51:12.620" v="128"/>
        <pc:sldMkLst>
          <pc:docMk/>
          <pc:sldMk cId="2090875461" sldId="286"/>
        </pc:sldMkLst>
        <pc:spChg chg="mod">
          <ac:chgData name="Yu Mon Kyaw" userId="4d107ba8e6ee4984" providerId="LiveId" clId="{98BEA49B-F01E-4A03-8C20-8144475C46F9}" dt="2025-12-26T00:45:53.562" v="101" actId="20577"/>
          <ac:spMkLst>
            <pc:docMk/>
            <pc:sldMk cId="2090875461" sldId="286"/>
            <ac:spMk id="3" creationId="{58749220-30A4-E92D-C4AE-3C35376DA91E}"/>
          </ac:spMkLst>
        </pc:spChg>
        <pc:spChg chg="add mod">
          <ac:chgData name="Yu Mon Kyaw" userId="4d107ba8e6ee4984" providerId="LiveId" clId="{98BEA49B-F01E-4A03-8C20-8144475C46F9}" dt="2025-12-26T00:50:45.343" v="122" actId="1076"/>
          <ac:spMkLst>
            <pc:docMk/>
            <pc:sldMk cId="2090875461" sldId="286"/>
            <ac:spMk id="4" creationId="{C03A7BEB-6DE1-8786-0C0F-118EE91CDD77}"/>
          </ac:spMkLst>
        </pc:spChg>
      </pc:sldChg>
      <pc:sldChg chg="addSp modSp mod">
        <pc:chgData name="Yu Mon Kyaw" userId="4d107ba8e6ee4984" providerId="LiveId" clId="{98BEA49B-F01E-4A03-8C20-8144475C46F9}" dt="2025-12-26T00:32:06.705" v="11" actId="1076"/>
        <pc:sldMkLst>
          <pc:docMk/>
          <pc:sldMk cId="2625741861" sldId="287"/>
        </pc:sldMkLst>
        <pc:spChg chg="mod">
          <ac:chgData name="Yu Mon Kyaw" userId="4d107ba8e6ee4984" providerId="LiveId" clId="{98BEA49B-F01E-4A03-8C20-8144475C46F9}" dt="2025-12-26T00:31:19.093" v="4" actId="113"/>
          <ac:spMkLst>
            <pc:docMk/>
            <pc:sldMk cId="2625741861" sldId="287"/>
            <ac:spMk id="3" creationId="{16744226-95BA-03C0-68F9-924F7C01EC0A}"/>
          </ac:spMkLst>
        </pc:spChg>
        <pc:spChg chg="add mod">
          <ac:chgData name="Yu Mon Kyaw" userId="4d107ba8e6ee4984" providerId="LiveId" clId="{98BEA49B-F01E-4A03-8C20-8144475C46F9}" dt="2025-12-26T00:32:06.705" v="11" actId="1076"/>
          <ac:spMkLst>
            <pc:docMk/>
            <pc:sldMk cId="2625741861" sldId="287"/>
            <ac:spMk id="5" creationId="{E3FB135B-299A-5946-90E9-05A72D0B5D19}"/>
          </ac:spMkLst>
        </pc:spChg>
      </pc:sldChg>
      <pc:sldChg chg="modSp add mod">
        <pc:chgData name="Yu Mon Kyaw" userId="4d107ba8e6ee4984" providerId="LiveId" clId="{98BEA49B-F01E-4A03-8C20-8144475C46F9}" dt="2025-12-26T00:54:46.658" v="180" actId="20577"/>
        <pc:sldMkLst>
          <pc:docMk/>
          <pc:sldMk cId="944791871" sldId="288"/>
        </pc:sldMkLst>
        <pc:spChg chg="mod">
          <ac:chgData name="Yu Mon Kyaw" userId="4d107ba8e6ee4984" providerId="LiveId" clId="{98BEA49B-F01E-4A03-8C20-8144475C46F9}" dt="2025-12-26T00:54:46.658" v="180" actId="20577"/>
          <ac:spMkLst>
            <pc:docMk/>
            <pc:sldMk cId="944791871" sldId="288"/>
            <ac:spMk id="3" creationId="{D249A9CD-56AF-BEBC-66C2-86AE5DEDFBE9}"/>
          </ac:spMkLst>
        </pc:spChg>
      </pc:sldChg>
      <pc:sldChg chg="addSp delSp modSp new mod">
        <pc:chgData name="Yu Mon Kyaw" userId="4d107ba8e6ee4984" providerId="LiveId" clId="{98BEA49B-F01E-4A03-8C20-8144475C46F9}" dt="2025-12-26T00:53:35.354" v="158" actId="207"/>
        <pc:sldMkLst>
          <pc:docMk/>
          <pc:sldMk cId="2385911286" sldId="289"/>
        </pc:sldMkLst>
        <pc:spChg chg="add del">
          <ac:chgData name="Yu Mon Kyaw" userId="4d107ba8e6ee4984" providerId="LiveId" clId="{98BEA49B-F01E-4A03-8C20-8144475C46F9}" dt="2025-12-26T00:52:24.419" v="132" actId="22"/>
          <ac:spMkLst>
            <pc:docMk/>
            <pc:sldMk cId="2385911286" sldId="289"/>
            <ac:spMk id="3" creationId="{5ECC6898-4D61-AB87-82B0-50064F62B3CD}"/>
          </ac:spMkLst>
        </pc:spChg>
        <pc:spChg chg="add mod">
          <ac:chgData name="Yu Mon Kyaw" userId="4d107ba8e6ee4984" providerId="LiveId" clId="{98BEA49B-F01E-4A03-8C20-8144475C46F9}" dt="2025-12-26T00:53:35.354" v="158" actId="207"/>
          <ac:spMkLst>
            <pc:docMk/>
            <pc:sldMk cId="2385911286" sldId="289"/>
            <ac:spMk id="4" creationId="{1B03B894-7553-2904-0DEC-F0A35FA03BC7}"/>
          </ac:spMkLst>
        </pc:spChg>
      </pc:sldChg>
      <pc:sldChg chg="addSp modSp new mod">
        <pc:chgData name="Yu Mon Kyaw" userId="4d107ba8e6ee4984" providerId="LiveId" clId="{98BEA49B-F01E-4A03-8C20-8144475C46F9}" dt="2025-12-26T00:54:24.592" v="178" actId="1076"/>
        <pc:sldMkLst>
          <pc:docMk/>
          <pc:sldMk cId="2557294645" sldId="290"/>
        </pc:sldMkLst>
        <pc:spChg chg="add mod">
          <ac:chgData name="Yu Mon Kyaw" userId="4d107ba8e6ee4984" providerId="LiveId" clId="{98BEA49B-F01E-4A03-8C20-8144475C46F9}" dt="2025-12-26T00:54:24.592" v="178" actId="1076"/>
          <ac:spMkLst>
            <pc:docMk/>
            <pc:sldMk cId="2557294645" sldId="290"/>
            <ac:spMk id="2" creationId="{FE64F2F7-F9CD-B477-CA7F-077A2F73799D}"/>
          </ac:spMkLst>
        </pc:spChg>
      </pc:sldChg>
      <pc:sldChg chg="addSp modSp new mod">
        <pc:chgData name="Yu Mon Kyaw" userId="4d107ba8e6ee4984" providerId="LiveId" clId="{98BEA49B-F01E-4A03-8C20-8144475C46F9}" dt="2025-12-26T00:55:50.276" v="202" actId="1076"/>
        <pc:sldMkLst>
          <pc:docMk/>
          <pc:sldMk cId="1103844683" sldId="291"/>
        </pc:sldMkLst>
        <pc:spChg chg="add mod">
          <ac:chgData name="Yu Mon Kyaw" userId="4d107ba8e6ee4984" providerId="LiveId" clId="{98BEA49B-F01E-4A03-8C20-8144475C46F9}" dt="2025-12-26T00:55:50.276" v="202" actId="1076"/>
          <ac:spMkLst>
            <pc:docMk/>
            <pc:sldMk cId="1103844683" sldId="291"/>
            <ac:spMk id="2" creationId="{9113F6A0-5619-5E54-C9CD-37959F464184}"/>
          </ac:spMkLst>
        </pc:spChg>
      </pc:sldChg>
      <pc:sldChg chg="addSp modSp new mod">
        <pc:chgData name="Yu Mon Kyaw" userId="4d107ba8e6ee4984" providerId="LiveId" clId="{98BEA49B-F01E-4A03-8C20-8144475C46F9}" dt="2025-12-26T00:57:14.698" v="226" actId="207"/>
        <pc:sldMkLst>
          <pc:docMk/>
          <pc:sldMk cId="2942658135" sldId="292"/>
        </pc:sldMkLst>
        <pc:spChg chg="add mod">
          <ac:chgData name="Yu Mon Kyaw" userId="4d107ba8e6ee4984" providerId="LiveId" clId="{98BEA49B-F01E-4A03-8C20-8144475C46F9}" dt="2025-12-26T00:57:14.698" v="226" actId="207"/>
          <ac:spMkLst>
            <pc:docMk/>
            <pc:sldMk cId="2942658135" sldId="292"/>
            <ac:spMk id="2" creationId="{7B924F22-7CCC-DC57-375E-341E230C7276}"/>
          </ac:spMkLst>
        </pc:spChg>
      </pc:sldChg>
      <pc:sldChg chg="addSp modSp new mod">
        <pc:chgData name="Yu Mon Kyaw" userId="4d107ba8e6ee4984" providerId="LiveId" clId="{98BEA49B-F01E-4A03-8C20-8144475C46F9}" dt="2025-12-26T00:57:55.070" v="244" actId="403"/>
        <pc:sldMkLst>
          <pc:docMk/>
          <pc:sldMk cId="3308732991" sldId="293"/>
        </pc:sldMkLst>
        <pc:spChg chg="add mod">
          <ac:chgData name="Yu Mon Kyaw" userId="4d107ba8e6ee4984" providerId="LiveId" clId="{98BEA49B-F01E-4A03-8C20-8144475C46F9}" dt="2025-12-26T00:57:55.070" v="244" actId="403"/>
          <ac:spMkLst>
            <pc:docMk/>
            <pc:sldMk cId="3308732991" sldId="293"/>
            <ac:spMk id="2" creationId="{DE20B24C-9740-FB0B-7401-425A319AD155}"/>
          </ac:spMkLst>
        </pc:spChg>
      </pc:sldChg>
      <pc:sldChg chg="addSp modSp new">
        <pc:chgData name="Yu Mon Kyaw" userId="4d107ba8e6ee4984" providerId="LiveId" clId="{98BEA49B-F01E-4A03-8C20-8144475C46F9}" dt="2025-12-26T00:58:57.083" v="260" actId="1076"/>
        <pc:sldMkLst>
          <pc:docMk/>
          <pc:sldMk cId="4218831816" sldId="294"/>
        </pc:sldMkLst>
        <pc:spChg chg="add mod">
          <ac:chgData name="Yu Mon Kyaw" userId="4d107ba8e6ee4984" providerId="LiveId" clId="{98BEA49B-F01E-4A03-8C20-8144475C46F9}" dt="2025-12-26T00:58:57.083" v="260" actId="1076"/>
          <ac:spMkLst>
            <pc:docMk/>
            <pc:sldMk cId="4218831816" sldId="294"/>
            <ac:spMk id="2" creationId="{6A9EB158-E243-C153-77DF-401B3F7239A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2D81C-6C67-4BC9-9FF1-B1D3C38BC44A}" type="datetimeFigureOut">
              <a:rPr lang="en-US" smtClean="0"/>
              <a:t>12/26/2025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0CCD4C-A999-4BB2-A4ED-2E9A3F298787}" type="slidenum">
              <a:rPr lang="en-US" smtClean="0"/>
              <a:t>‹#›</a:t>
            </a:fld>
            <a:endParaRPr lang="en-US"/>
          </a:p>
        </p:txBody>
      </p:sp>
    </p:spTree>
    <p:extLst>
      <p:ext uri="{BB962C8B-B14F-4D97-AF65-F5344CB8AC3E}">
        <p14:creationId xmlns:p14="http://schemas.microsoft.com/office/powerpoint/2010/main" val="1785360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B0CCD4C-A999-4BB2-A4ED-2E9A3F298787}" type="slidenum">
              <a:rPr lang="en-US" smtClean="0"/>
              <a:t>10</a:t>
            </a:fld>
            <a:endParaRPr lang="en-US"/>
          </a:p>
        </p:txBody>
      </p:sp>
    </p:spTree>
    <p:extLst>
      <p:ext uri="{BB962C8B-B14F-4D97-AF65-F5344CB8AC3E}">
        <p14:creationId xmlns:p14="http://schemas.microsoft.com/office/powerpoint/2010/main" val="2761087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FF0000"/>
                </a:solidFill>
              </a:rPr>
              <a:t>Elysee-/eh-lee </a:t>
            </a:r>
            <a:r>
              <a:rPr lang="en-US" sz="1200" b="1" dirty="0" err="1">
                <a:solidFill>
                  <a:srgbClr val="FF0000"/>
                </a:solidFill>
              </a:rPr>
              <a:t>zay</a:t>
            </a:r>
            <a:r>
              <a:rPr lang="en-US" sz="1200" b="1" dirty="0">
                <a:solidFill>
                  <a:srgbClr val="FF0000"/>
                </a:solidFill>
              </a:rPr>
              <a:t>/ </a:t>
            </a:r>
          </a:p>
          <a:p>
            <a:r>
              <a:rPr lang="en-US" sz="1200" b="1" dirty="0">
                <a:solidFill>
                  <a:srgbClr val="FF0000"/>
                </a:solidFill>
              </a:rPr>
              <a:t>Elysee-Contract/treaty</a:t>
            </a:r>
            <a:endParaRPr lang="en-US" dirty="0"/>
          </a:p>
        </p:txBody>
      </p:sp>
      <p:sp>
        <p:nvSpPr>
          <p:cNvPr id="4" name="Slide Number Placeholder 3"/>
          <p:cNvSpPr>
            <a:spLocks noGrp="1"/>
          </p:cNvSpPr>
          <p:nvPr>
            <p:ph type="sldNum" sz="quarter" idx="5"/>
          </p:nvPr>
        </p:nvSpPr>
        <p:spPr/>
        <p:txBody>
          <a:bodyPr/>
          <a:lstStyle/>
          <a:p>
            <a:fld id="{6B0CCD4C-A999-4BB2-A4ED-2E9A3F298787}" type="slidenum">
              <a:rPr lang="en-US" smtClean="0"/>
              <a:t>16</a:t>
            </a:fld>
            <a:endParaRPr lang="en-US"/>
          </a:p>
        </p:txBody>
      </p:sp>
    </p:spTree>
    <p:extLst>
      <p:ext uri="{BB962C8B-B14F-4D97-AF65-F5344CB8AC3E}">
        <p14:creationId xmlns:p14="http://schemas.microsoft.com/office/powerpoint/2010/main" val="2468480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0CCD4C-A999-4BB2-A4ED-2E9A3F298787}" type="slidenum">
              <a:rPr lang="en-US" smtClean="0"/>
              <a:t>17</a:t>
            </a:fld>
            <a:endParaRPr lang="en-US"/>
          </a:p>
        </p:txBody>
      </p:sp>
    </p:spTree>
    <p:extLst>
      <p:ext uri="{BB962C8B-B14F-4D97-AF65-F5344CB8AC3E}">
        <p14:creationId xmlns:p14="http://schemas.microsoft.com/office/powerpoint/2010/main" val="2567476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7030A0"/>
                </a:solidFill>
              </a:rPr>
              <a:t>parochial=/</a:t>
            </a:r>
            <a:r>
              <a:rPr lang="en-US" sz="1200" b="1" i="1" dirty="0">
                <a:solidFill>
                  <a:srgbClr val="002060"/>
                </a:solidFill>
              </a:rPr>
              <a:t>pro-</a:t>
            </a:r>
            <a:r>
              <a:rPr lang="en-US" sz="1200" b="1" i="1" dirty="0" err="1">
                <a:solidFill>
                  <a:srgbClr val="002060"/>
                </a:solidFill>
              </a:rPr>
              <a:t>kee</a:t>
            </a:r>
            <a:r>
              <a:rPr lang="en-US" sz="1200" b="1" i="1" dirty="0">
                <a:solidFill>
                  <a:srgbClr val="002060"/>
                </a:solidFill>
              </a:rPr>
              <a:t>-al/</a:t>
            </a:r>
            <a:endParaRPr lang="en-US" dirty="0"/>
          </a:p>
        </p:txBody>
      </p:sp>
      <p:sp>
        <p:nvSpPr>
          <p:cNvPr id="4" name="Slide Number Placeholder 3"/>
          <p:cNvSpPr>
            <a:spLocks noGrp="1"/>
          </p:cNvSpPr>
          <p:nvPr>
            <p:ph type="sldNum" sz="quarter" idx="5"/>
          </p:nvPr>
        </p:nvSpPr>
        <p:spPr/>
        <p:txBody>
          <a:bodyPr/>
          <a:lstStyle/>
          <a:p>
            <a:fld id="{6B0CCD4C-A999-4BB2-A4ED-2E9A3F298787}" type="slidenum">
              <a:rPr lang="en-US" smtClean="0"/>
              <a:t>18</a:t>
            </a:fld>
            <a:endParaRPr lang="en-US"/>
          </a:p>
        </p:txBody>
      </p:sp>
    </p:spTree>
    <p:extLst>
      <p:ext uri="{BB962C8B-B14F-4D97-AF65-F5344CB8AC3E}">
        <p14:creationId xmlns:p14="http://schemas.microsoft.com/office/powerpoint/2010/main" val="4259600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0CCD4C-A999-4BB2-A4ED-2E9A3F298787}" type="slidenum">
              <a:rPr lang="en-US" smtClean="0"/>
              <a:t>29</a:t>
            </a:fld>
            <a:endParaRPr lang="en-US"/>
          </a:p>
        </p:txBody>
      </p:sp>
    </p:spTree>
    <p:extLst>
      <p:ext uri="{BB962C8B-B14F-4D97-AF65-F5344CB8AC3E}">
        <p14:creationId xmlns:p14="http://schemas.microsoft.com/office/powerpoint/2010/main" val="2097017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840570"/>
            <a:ext cx="13817600" cy="1960033"/>
          </a:xfrm>
        </p:spPr>
        <p:txBody>
          <a:bodyPr/>
          <a:lstStyle/>
          <a:p>
            <a:r>
              <a:rPr lang="en-US"/>
              <a:t>Click to edit Master title style</a:t>
            </a:r>
            <a:endParaRPr lang="th-TH"/>
          </a:p>
        </p:txBody>
      </p:sp>
      <p:sp>
        <p:nvSpPr>
          <p:cNvPr id="3" name="Subtitle 2"/>
          <p:cNvSpPr>
            <a:spLocks noGrp="1"/>
          </p:cNvSpPr>
          <p:nvPr>
            <p:ph type="subTitle" idx="1"/>
          </p:nvPr>
        </p:nvSpPr>
        <p:spPr>
          <a:xfrm>
            <a:off x="2438400" y="5181600"/>
            <a:ext cx="11379200" cy="2336800"/>
          </a:xfrm>
        </p:spPr>
        <p:txBody>
          <a:bodyPr/>
          <a:lstStyle>
            <a:lvl1pPr marL="0" indent="0" algn="ctr">
              <a:buNone/>
              <a:defRPr>
                <a:solidFill>
                  <a:schemeClr val="tx1">
                    <a:tint val="75000"/>
                  </a:schemeClr>
                </a:solidFill>
              </a:defRPr>
            </a:lvl1pPr>
            <a:lvl2pPr marL="457206" indent="0" algn="ctr">
              <a:buNone/>
              <a:defRPr>
                <a:solidFill>
                  <a:schemeClr val="tx1">
                    <a:tint val="75000"/>
                  </a:schemeClr>
                </a:solidFill>
              </a:defRPr>
            </a:lvl2pPr>
            <a:lvl3pPr marL="914411" indent="0" algn="ctr">
              <a:buNone/>
              <a:defRPr>
                <a:solidFill>
                  <a:schemeClr val="tx1">
                    <a:tint val="75000"/>
                  </a:schemeClr>
                </a:solidFill>
              </a:defRPr>
            </a:lvl3pPr>
            <a:lvl4pPr marL="1371617" indent="0" algn="ctr">
              <a:buNone/>
              <a:defRPr>
                <a:solidFill>
                  <a:schemeClr val="tx1">
                    <a:tint val="75000"/>
                  </a:schemeClr>
                </a:solidFill>
              </a:defRPr>
            </a:lvl4pPr>
            <a:lvl5pPr marL="1828823" indent="0" algn="ctr">
              <a:buNone/>
              <a:defRPr>
                <a:solidFill>
                  <a:schemeClr val="tx1">
                    <a:tint val="75000"/>
                  </a:schemeClr>
                </a:solidFill>
              </a:defRPr>
            </a:lvl5pPr>
            <a:lvl6pPr marL="2286029" indent="0" algn="ctr">
              <a:buNone/>
              <a:defRPr>
                <a:solidFill>
                  <a:schemeClr val="tx1">
                    <a:tint val="75000"/>
                  </a:schemeClr>
                </a:solidFill>
              </a:defRPr>
            </a:lvl6pPr>
            <a:lvl7pPr marL="2743234" indent="0" algn="ctr">
              <a:buNone/>
              <a:defRPr>
                <a:solidFill>
                  <a:schemeClr val="tx1">
                    <a:tint val="75000"/>
                  </a:schemeClr>
                </a:solidFill>
              </a:defRPr>
            </a:lvl7pPr>
            <a:lvl8pPr marL="3200440" indent="0" algn="ctr">
              <a:buNone/>
              <a:defRPr>
                <a:solidFill>
                  <a:schemeClr val="tx1">
                    <a:tint val="75000"/>
                  </a:schemeClr>
                </a:solidFill>
              </a:defRPr>
            </a:lvl8pPr>
            <a:lvl9pPr marL="3657646" indent="0" algn="ctr">
              <a:buNone/>
              <a:defRPr>
                <a:solidFill>
                  <a:schemeClr val="tx1">
                    <a:tint val="75000"/>
                  </a:schemeClr>
                </a:solidFill>
              </a:defRPr>
            </a:lvl9pPr>
          </a:lstStyle>
          <a:p>
            <a:r>
              <a:rPr lang="en-US"/>
              <a:t>Click to edit Master subtitle style</a:t>
            </a:r>
            <a:endParaRPr lang="th-TH"/>
          </a:p>
        </p:txBody>
      </p:sp>
      <p:sp>
        <p:nvSpPr>
          <p:cNvPr id="4" name="Date Placeholder 3"/>
          <p:cNvSpPr>
            <a:spLocks noGrp="1"/>
          </p:cNvSpPr>
          <p:nvPr>
            <p:ph type="dt" sz="half" idx="10"/>
          </p:nvPr>
        </p:nvSpPr>
        <p:spPr/>
        <p:txBody>
          <a:bodyPr/>
          <a:lstStyle/>
          <a:p>
            <a:fld id="{0515A840-EA88-497C-8F78-01F66CB4E02D}" type="datetimeFigureOut">
              <a:rPr lang="th-TH" smtClean="0"/>
              <a:t>26/12/68</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835533CE-F67D-4153-B873-59BBDA2867B2}" type="slidenum">
              <a:rPr lang="th-TH" smtClean="0"/>
              <a:t>‹#›</a:t>
            </a:fld>
            <a:endParaRPr lang="th-TH"/>
          </a:p>
        </p:txBody>
      </p:sp>
    </p:spTree>
    <p:extLst>
      <p:ext uri="{BB962C8B-B14F-4D97-AF65-F5344CB8AC3E}">
        <p14:creationId xmlns:p14="http://schemas.microsoft.com/office/powerpoint/2010/main" val="2762022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h-TH"/>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p:cNvSpPr>
            <a:spLocks noGrp="1"/>
          </p:cNvSpPr>
          <p:nvPr>
            <p:ph type="dt" sz="half" idx="10"/>
          </p:nvPr>
        </p:nvSpPr>
        <p:spPr/>
        <p:txBody>
          <a:bodyPr/>
          <a:lstStyle/>
          <a:p>
            <a:fld id="{0515A840-EA88-497C-8F78-01F66CB4E02D}" type="datetimeFigureOut">
              <a:rPr lang="th-TH" smtClean="0"/>
              <a:t>26/12/68</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835533CE-F67D-4153-B873-59BBDA2867B2}" type="slidenum">
              <a:rPr lang="th-TH" smtClean="0"/>
              <a:t>‹#›</a:t>
            </a:fld>
            <a:endParaRPr lang="th-TH"/>
          </a:p>
        </p:txBody>
      </p:sp>
    </p:spTree>
    <p:extLst>
      <p:ext uri="{BB962C8B-B14F-4D97-AF65-F5344CB8AC3E}">
        <p14:creationId xmlns:p14="http://schemas.microsoft.com/office/powerpoint/2010/main" val="139705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366187"/>
            <a:ext cx="3657600" cy="7802033"/>
          </a:xfrm>
        </p:spPr>
        <p:txBody>
          <a:bodyPr vert="eaVert"/>
          <a:lstStyle/>
          <a:p>
            <a:r>
              <a:rPr lang="en-US"/>
              <a:t>Click to edit Master title style</a:t>
            </a:r>
            <a:endParaRPr lang="th-TH"/>
          </a:p>
        </p:txBody>
      </p:sp>
      <p:sp>
        <p:nvSpPr>
          <p:cNvPr id="3" name="Vertical Text Placeholder 2"/>
          <p:cNvSpPr>
            <a:spLocks noGrp="1"/>
          </p:cNvSpPr>
          <p:nvPr>
            <p:ph type="body" orient="vert" idx="1"/>
          </p:nvPr>
        </p:nvSpPr>
        <p:spPr>
          <a:xfrm>
            <a:off x="812800" y="366187"/>
            <a:ext cx="10701867"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p:cNvSpPr>
            <a:spLocks noGrp="1"/>
          </p:cNvSpPr>
          <p:nvPr>
            <p:ph type="dt" sz="half" idx="10"/>
          </p:nvPr>
        </p:nvSpPr>
        <p:spPr/>
        <p:txBody>
          <a:bodyPr/>
          <a:lstStyle/>
          <a:p>
            <a:fld id="{0515A840-EA88-497C-8F78-01F66CB4E02D}" type="datetimeFigureOut">
              <a:rPr lang="th-TH" smtClean="0"/>
              <a:t>26/12/68</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835533CE-F67D-4153-B873-59BBDA2867B2}" type="slidenum">
              <a:rPr lang="th-TH" smtClean="0"/>
              <a:t>‹#›</a:t>
            </a:fld>
            <a:endParaRPr lang="th-TH"/>
          </a:p>
        </p:txBody>
      </p:sp>
    </p:spTree>
    <p:extLst>
      <p:ext uri="{BB962C8B-B14F-4D97-AF65-F5344CB8AC3E}">
        <p14:creationId xmlns:p14="http://schemas.microsoft.com/office/powerpoint/2010/main" val="3760792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h-TH"/>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p:cNvSpPr>
            <a:spLocks noGrp="1"/>
          </p:cNvSpPr>
          <p:nvPr>
            <p:ph type="dt" sz="half" idx="10"/>
          </p:nvPr>
        </p:nvSpPr>
        <p:spPr/>
        <p:txBody>
          <a:bodyPr/>
          <a:lstStyle/>
          <a:p>
            <a:fld id="{0515A840-EA88-497C-8F78-01F66CB4E02D}" type="datetimeFigureOut">
              <a:rPr lang="th-TH" smtClean="0"/>
              <a:t>26/12/68</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835533CE-F67D-4153-B873-59BBDA2867B2}" type="slidenum">
              <a:rPr lang="th-TH" smtClean="0"/>
              <a:t>‹#›</a:t>
            </a:fld>
            <a:endParaRPr lang="th-TH"/>
          </a:p>
        </p:txBody>
      </p:sp>
    </p:spTree>
    <p:extLst>
      <p:ext uri="{BB962C8B-B14F-4D97-AF65-F5344CB8AC3E}">
        <p14:creationId xmlns:p14="http://schemas.microsoft.com/office/powerpoint/2010/main" val="673721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4114" y="5875867"/>
            <a:ext cx="13817600" cy="1816100"/>
          </a:xfrm>
        </p:spPr>
        <p:txBody>
          <a:bodyPr anchor="t"/>
          <a:lstStyle>
            <a:lvl1pPr algn="l">
              <a:defRPr sz="4000" b="1" cap="all"/>
            </a:lvl1pPr>
          </a:lstStyle>
          <a:p>
            <a:r>
              <a:rPr lang="en-US"/>
              <a:t>Click to edit Master title style</a:t>
            </a:r>
            <a:endParaRPr lang="th-TH"/>
          </a:p>
        </p:txBody>
      </p:sp>
      <p:sp>
        <p:nvSpPr>
          <p:cNvPr id="3" name="Text Placeholder 2"/>
          <p:cNvSpPr>
            <a:spLocks noGrp="1"/>
          </p:cNvSpPr>
          <p:nvPr>
            <p:ph type="body" idx="1"/>
          </p:nvPr>
        </p:nvSpPr>
        <p:spPr>
          <a:xfrm>
            <a:off x="1284114" y="3875619"/>
            <a:ext cx="13817600" cy="2000249"/>
          </a:xfrm>
        </p:spPr>
        <p:txBody>
          <a:bodyPr anchor="b"/>
          <a:lstStyle>
            <a:lvl1pPr marL="0" indent="0">
              <a:buNone/>
              <a:defRPr sz="2000">
                <a:solidFill>
                  <a:schemeClr val="tx1">
                    <a:tint val="75000"/>
                  </a:schemeClr>
                </a:solidFill>
              </a:defRPr>
            </a:lvl1pPr>
            <a:lvl2pPr marL="457206" indent="0">
              <a:buNone/>
              <a:defRPr sz="1801">
                <a:solidFill>
                  <a:schemeClr val="tx1">
                    <a:tint val="75000"/>
                  </a:schemeClr>
                </a:solidFill>
              </a:defRPr>
            </a:lvl2pPr>
            <a:lvl3pPr marL="914411" indent="0">
              <a:buNone/>
              <a:defRPr sz="1600">
                <a:solidFill>
                  <a:schemeClr val="tx1">
                    <a:tint val="75000"/>
                  </a:schemeClr>
                </a:solidFill>
              </a:defRPr>
            </a:lvl3pPr>
            <a:lvl4pPr marL="1371617" indent="0">
              <a:buNone/>
              <a:defRPr sz="1401">
                <a:solidFill>
                  <a:schemeClr val="tx1">
                    <a:tint val="75000"/>
                  </a:schemeClr>
                </a:solidFill>
              </a:defRPr>
            </a:lvl4pPr>
            <a:lvl5pPr marL="1828823" indent="0">
              <a:buNone/>
              <a:defRPr sz="1401">
                <a:solidFill>
                  <a:schemeClr val="tx1">
                    <a:tint val="75000"/>
                  </a:schemeClr>
                </a:solidFill>
              </a:defRPr>
            </a:lvl5pPr>
            <a:lvl6pPr marL="2286029" indent="0">
              <a:buNone/>
              <a:defRPr sz="1401">
                <a:solidFill>
                  <a:schemeClr val="tx1">
                    <a:tint val="75000"/>
                  </a:schemeClr>
                </a:solidFill>
              </a:defRPr>
            </a:lvl6pPr>
            <a:lvl7pPr marL="2743234" indent="0">
              <a:buNone/>
              <a:defRPr sz="1401">
                <a:solidFill>
                  <a:schemeClr val="tx1">
                    <a:tint val="75000"/>
                  </a:schemeClr>
                </a:solidFill>
              </a:defRPr>
            </a:lvl7pPr>
            <a:lvl8pPr marL="3200440" indent="0">
              <a:buNone/>
              <a:defRPr sz="1401">
                <a:solidFill>
                  <a:schemeClr val="tx1">
                    <a:tint val="75000"/>
                  </a:schemeClr>
                </a:solidFill>
              </a:defRPr>
            </a:lvl8pPr>
            <a:lvl9pPr marL="3657646" indent="0">
              <a:buNone/>
              <a:defRPr sz="140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15A840-EA88-497C-8F78-01F66CB4E02D}" type="datetimeFigureOut">
              <a:rPr lang="th-TH" smtClean="0"/>
              <a:t>26/12/68</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835533CE-F67D-4153-B873-59BBDA2867B2}" type="slidenum">
              <a:rPr lang="th-TH" smtClean="0"/>
              <a:t>‹#›</a:t>
            </a:fld>
            <a:endParaRPr lang="th-TH"/>
          </a:p>
        </p:txBody>
      </p:sp>
    </p:spTree>
    <p:extLst>
      <p:ext uri="{BB962C8B-B14F-4D97-AF65-F5344CB8AC3E}">
        <p14:creationId xmlns:p14="http://schemas.microsoft.com/office/powerpoint/2010/main" val="3414201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h-TH"/>
          </a:p>
        </p:txBody>
      </p:sp>
      <p:sp>
        <p:nvSpPr>
          <p:cNvPr id="3" name="Content Placeholder 2"/>
          <p:cNvSpPr>
            <a:spLocks noGrp="1"/>
          </p:cNvSpPr>
          <p:nvPr>
            <p:ph sz="half" idx="1"/>
          </p:nvPr>
        </p:nvSpPr>
        <p:spPr>
          <a:xfrm>
            <a:off x="812800" y="2133602"/>
            <a:ext cx="7179733" cy="6034617"/>
          </a:xfrm>
        </p:spPr>
        <p:txBody>
          <a:bodyPr/>
          <a:lstStyle>
            <a:lvl1pPr>
              <a:defRPr sz="2800"/>
            </a:lvl1pPr>
            <a:lvl2pPr>
              <a:defRPr sz="2400"/>
            </a:lvl2pPr>
            <a:lvl3pPr>
              <a:defRPr sz="2000"/>
            </a:lvl3pPr>
            <a:lvl4pPr>
              <a:defRPr sz="1801"/>
            </a:lvl4pPr>
            <a:lvl5pPr>
              <a:defRPr sz="1801"/>
            </a:lvl5pPr>
            <a:lvl6pPr>
              <a:defRPr sz="1801"/>
            </a:lvl6pPr>
            <a:lvl7pPr>
              <a:defRPr sz="1801"/>
            </a:lvl7pPr>
            <a:lvl8pPr>
              <a:defRPr sz="1801"/>
            </a:lvl8pPr>
            <a:lvl9pPr>
              <a:defRPr sz="18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Content Placeholder 3"/>
          <p:cNvSpPr>
            <a:spLocks noGrp="1"/>
          </p:cNvSpPr>
          <p:nvPr>
            <p:ph sz="half" idx="2"/>
          </p:nvPr>
        </p:nvSpPr>
        <p:spPr>
          <a:xfrm>
            <a:off x="8263467" y="2133602"/>
            <a:ext cx="7179733" cy="6034617"/>
          </a:xfrm>
        </p:spPr>
        <p:txBody>
          <a:bodyPr/>
          <a:lstStyle>
            <a:lvl1pPr>
              <a:defRPr sz="2800"/>
            </a:lvl1pPr>
            <a:lvl2pPr>
              <a:defRPr sz="2400"/>
            </a:lvl2pPr>
            <a:lvl3pPr>
              <a:defRPr sz="2000"/>
            </a:lvl3pPr>
            <a:lvl4pPr>
              <a:defRPr sz="1801"/>
            </a:lvl4pPr>
            <a:lvl5pPr>
              <a:defRPr sz="1801"/>
            </a:lvl5pPr>
            <a:lvl6pPr>
              <a:defRPr sz="1801"/>
            </a:lvl6pPr>
            <a:lvl7pPr>
              <a:defRPr sz="1801"/>
            </a:lvl7pPr>
            <a:lvl8pPr>
              <a:defRPr sz="1801"/>
            </a:lvl8pPr>
            <a:lvl9pPr>
              <a:defRPr sz="18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5" name="Date Placeholder 4"/>
          <p:cNvSpPr>
            <a:spLocks noGrp="1"/>
          </p:cNvSpPr>
          <p:nvPr>
            <p:ph type="dt" sz="half" idx="10"/>
          </p:nvPr>
        </p:nvSpPr>
        <p:spPr/>
        <p:txBody>
          <a:bodyPr/>
          <a:lstStyle/>
          <a:p>
            <a:fld id="{0515A840-EA88-497C-8F78-01F66CB4E02D}" type="datetimeFigureOut">
              <a:rPr lang="th-TH" smtClean="0"/>
              <a:t>26/12/68</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835533CE-F67D-4153-B873-59BBDA2867B2}" type="slidenum">
              <a:rPr lang="th-TH" smtClean="0"/>
              <a:t>‹#›</a:t>
            </a:fld>
            <a:endParaRPr lang="th-TH"/>
          </a:p>
        </p:txBody>
      </p:sp>
    </p:spTree>
    <p:extLst>
      <p:ext uri="{BB962C8B-B14F-4D97-AF65-F5344CB8AC3E}">
        <p14:creationId xmlns:p14="http://schemas.microsoft.com/office/powerpoint/2010/main" val="2287490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th-TH"/>
          </a:p>
        </p:txBody>
      </p:sp>
      <p:sp>
        <p:nvSpPr>
          <p:cNvPr id="3" name="Text Placeholder 2"/>
          <p:cNvSpPr>
            <a:spLocks noGrp="1"/>
          </p:cNvSpPr>
          <p:nvPr>
            <p:ph type="body" idx="1"/>
          </p:nvPr>
        </p:nvSpPr>
        <p:spPr>
          <a:xfrm>
            <a:off x="812800" y="2046817"/>
            <a:ext cx="7182556" cy="853016"/>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4" name="Content Placeholder 3"/>
          <p:cNvSpPr>
            <a:spLocks noGrp="1"/>
          </p:cNvSpPr>
          <p:nvPr>
            <p:ph sz="half" idx="2"/>
          </p:nvPr>
        </p:nvSpPr>
        <p:spPr>
          <a:xfrm>
            <a:off x="812800" y="2899833"/>
            <a:ext cx="7182556" cy="5268384"/>
          </a:xfrm>
        </p:spPr>
        <p:txBody>
          <a:bodyPr/>
          <a:lstStyle>
            <a:lvl1pPr>
              <a:defRPr sz="2400"/>
            </a:lvl1pPr>
            <a:lvl2pPr>
              <a:defRPr sz="2000"/>
            </a:lvl2pPr>
            <a:lvl3pPr>
              <a:defRPr sz="1801"/>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5" name="Text Placeholder 4"/>
          <p:cNvSpPr>
            <a:spLocks noGrp="1"/>
          </p:cNvSpPr>
          <p:nvPr>
            <p:ph type="body" sz="quarter" idx="3"/>
          </p:nvPr>
        </p:nvSpPr>
        <p:spPr>
          <a:xfrm>
            <a:off x="8257825" y="2046817"/>
            <a:ext cx="7185378" cy="853016"/>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8257825" y="2899833"/>
            <a:ext cx="7185378" cy="5268384"/>
          </a:xfrm>
        </p:spPr>
        <p:txBody>
          <a:bodyPr/>
          <a:lstStyle>
            <a:lvl1pPr>
              <a:defRPr sz="2400"/>
            </a:lvl1pPr>
            <a:lvl2pPr>
              <a:defRPr sz="2000"/>
            </a:lvl2pPr>
            <a:lvl3pPr>
              <a:defRPr sz="1801"/>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7" name="Date Placeholder 6"/>
          <p:cNvSpPr>
            <a:spLocks noGrp="1"/>
          </p:cNvSpPr>
          <p:nvPr>
            <p:ph type="dt" sz="half" idx="10"/>
          </p:nvPr>
        </p:nvSpPr>
        <p:spPr/>
        <p:txBody>
          <a:bodyPr/>
          <a:lstStyle/>
          <a:p>
            <a:fld id="{0515A840-EA88-497C-8F78-01F66CB4E02D}" type="datetimeFigureOut">
              <a:rPr lang="th-TH" smtClean="0"/>
              <a:t>26/12/68</a:t>
            </a:fld>
            <a:endParaRPr lang="th-TH"/>
          </a:p>
        </p:txBody>
      </p:sp>
      <p:sp>
        <p:nvSpPr>
          <p:cNvPr id="8" name="Footer Placeholder 7"/>
          <p:cNvSpPr>
            <a:spLocks noGrp="1"/>
          </p:cNvSpPr>
          <p:nvPr>
            <p:ph type="ftr" sz="quarter" idx="11"/>
          </p:nvPr>
        </p:nvSpPr>
        <p:spPr/>
        <p:txBody>
          <a:bodyPr/>
          <a:lstStyle/>
          <a:p>
            <a:endParaRPr lang="th-TH"/>
          </a:p>
        </p:txBody>
      </p:sp>
      <p:sp>
        <p:nvSpPr>
          <p:cNvPr id="9" name="Slide Number Placeholder 8"/>
          <p:cNvSpPr>
            <a:spLocks noGrp="1"/>
          </p:cNvSpPr>
          <p:nvPr>
            <p:ph type="sldNum" sz="quarter" idx="12"/>
          </p:nvPr>
        </p:nvSpPr>
        <p:spPr/>
        <p:txBody>
          <a:bodyPr/>
          <a:lstStyle/>
          <a:p>
            <a:fld id="{835533CE-F67D-4153-B873-59BBDA2867B2}" type="slidenum">
              <a:rPr lang="th-TH" smtClean="0"/>
              <a:t>‹#›</a:t>
            </a:fld>
            <a:endParaRPr lang="th-TH"/>
          </a:p>
        </p:txBody>
      </p:sp>
    </p:spTree>
    <p:extLst>
      <p:ext uri="{BB962C8B-B14F-4D97-AF65-F5344CB8AC3E}">
        <p14:creationId xmlns:p14="http://schemas.microsoft.com/office/powerpoint/2010/main" val="2273580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h-TH"/>
          </a:p>
        </p:txBody>
      </p:sp>
      <p:sp>
        <p:nvSpPr>
          <p:cNvPr id="3" name="Date Placeholder 2"/>
          <p:cNvSpPr>
            <a:spLocks noGrp="1"/>
          </p:cNvSpPr>
          <p:nvPr>
            <p:ph type="dt" sz="half" idx="10"/>
          </p:nvPr>
        </p:nvSpPr>
        <p:spPr/>
        <p:txBody>
          <a:bodyPr/>
          <a:lstStyle/>
          <a:p>
            <a:fld id="{0515A840-EA88-497C-8F78-01F66CB4E02D}" type="datetimeFigureOut">
              <a:rPr lang="th-TH" smtClean="0"/>
              <a:t>26/12/68</a:t>
            </a:fld>
            <a:endParaRPr lang="th-TH"/>
          </a:p>
        </p:txBody>
      </p:sp>
      <p:sp>
        <p:nvSpPr>
          <p:cNvPr id="4" name="Footer Placeholder 3"/>
          <p:cNvSpPr>
            <a:spLocks noGrp="1"/>
          </p:cNvSpPr>
          <p:nvPr>
            <p:ph type="ftr" sz="quarter" idx="11"/>
          </p:nvPr>
        </p:nvSpPr>
        <p:spPr/>
        <p:txBody>
          <a:bodyPr/>
          <a:lstStyle/>
          <a:p>
            <a:endParaRPr lang="th-TH"/>
          </a:p>
        </p:txBody>
      </p:sp>
      <p:sp>
        <p:nvSpPr>
          <p:cNvPr id="5" name="Slide Number Placeholder 4"/>
          <p:cNvSpPr>
            <a:spLocks noGrp="1"/>
          </p:cNvSpPr>
          <p:nvPr>
            <p:ph type="sldNum" sz="quarter" idx="12"/>
          </p:nvPr>
        </p:nvSpPr>
        <p:spPr/>
        <p:txBody>
          <a:bodyPr/>
          <a:lstStyle/>
          <a:p>
            <a:fld id="{835533CE-F67D-4153-B873-59BBDA2867B2}" type="slidenum">
              <a:rPr lang="th-TH" smtClean="0"/>
              <a:t>‹#›</a:t>
            </a:fld>
            <a:endParaRPr lang="th-TH"/>
          </a:p>
        </p:txBody>
      </p:sp>
    </p:spTree>
    <p:extLst>
      <p:ext uri="{BB962C8B-B14F-4D97-AF65-F5344CB8AC3E}">
        <p14:creationId xmlns:p14="http://schemas.microsoft.com/office/powerpoint/2010/main" val="294372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15A840-EA88-497C-8F78-01F66CB4E02D}" type="datetimeFigureOut">
              <a:rPr lang="th-TH" smtClean="0"/>
              <a:t>26/12/68</a:t>
            </a:fld>
            <a:endParaRPr lang="th-TH"/>
          </a:p>
        </p:txBody>
      </p:sp>
      <p:sp>
        <p:nvSpPr>
          <p:cNvPr id="3" name="Footer Placeholder 2"/>
          <p:cNvSpPr>
            <a:spLocks noGrp="1"/>
          </p:cNvSpPr>
          <p:nvPr>
            <p:ph type="ftr" sz="quarter" idx="11"/>
          </p:nvPr>
        </p:nvSpPr>
        <p:spPr/>
        <p:txBody>
          <a:bodyPr/>
          <a:lstStyle/>
          <a:p>
            <a:endParaRPr lang="th-TH"/>
          </a:p>
        </p:txBody>
      </p:sp>
      <p:sp>
        <p:nvSpPr>
          <p:cNvPr id="4" name="Slide Number Placeholder 3"/>
          <p:cNvSpPr>
            <a:spLocks noGrp="1"/>
          </p:cNvSpPr>
          <p:nvPr>
            <p:ph type="sldNum" sz="quarter" idx="12"/>
          </p:nvPr>
        </p:nvSpPr>
        <p:spPr/>
        <p:txBody>
          <a:bodyPr/>
          <a:lstStyle/>
          <a:p>
            <a:fld id="{835533CE-F67D-4153-B873-59BBDA2867B2}" type="slidenum">
              <a:rPr lang="th-TH" smtClean="0"/>
              <a:t>‹#›</a:t>
            </a:fld>
            <a:endParaRPr lang="th-TH"/>
          </a:p>
        </p:txBody>
      </p:sp>
    </p:spTree>
    <p:extLst>
      <p:ext uri="{BB962C8B-B14F-4D97-AF65-F5344CB8AC3E}">
        <p14:creationId xmlns:p14="http://schemas.microsoft.com/office/powerpoint/2010/main" val="4224313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2" y="364067"/>
            <a:ext cx="5348114" cy="1549400"/>
          </a:xfrm>
        </p:spPr>
        <p:txBody>
          <a:bodyPr anchor="b"/>
          <a:lstStyle>
            <a:lvl1pPr algn="l">
              <a:defRPr sz="2000" b="1"/>
            </a:lvl1pPr>
          </a:lstStyle>
          <a:p>
            <a:r>
              <a:rPr lang="en-US"/>
              <a:t>Click to edit Master title style</a:t>
            </a:r>
            <a:endParaRPr lang="th-TH"/>
          </a:p>
        </p:txBody>
      </p:sp>
      <p:sp>
        <p:nvSpPr>
          <p:cNvPr id="3" name="Content Placeholder 2"/>
          <p:cNvSpPr>
            <a:spLocks noGrp="1"/>
          </p:cNvSpPr>
          <p:nvPr>
            <p:ph idx="1"/>
          </p:nvPr>
        </p:nvSpPr>
        <p:spPr>
          <a:xfrm>
            <a:off x="6355646" y="364069"/>
            <a:ext cx="9087557"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Text Placeholder 3"/>
          <p:cNvSpPr>
            <a:spLocks noGrp="1"/>
          </p:cNvSpPr>
          <p:nvPr>
            <p:ph type="body" sz="half" idx="2"/>
          </p:nvPr>
        </p:nvSpPr>
        <p:spPr>
          <a:xfrm>
            <a:off x="812802" y="1913469"/>
            <a:ext cx="5348114" cy="6254751"/>
          </a:xfrm>
        </p:spPr>
        <p:txBody>
          <a:bodyPr/>
          <a:lstStyle>
            <a:lvl1pPr marL="0" indent="0">
              <a:buNone/>
              <a:defRPr sz="1401"/>
            </a:lvl1pPr>
            <a:lvl2pPr marL="457206" indent="0">
              <a:buNone/>
              <a:defRPr sz="1200"/>
            </a:lvl2pPr>
            <a:lvl3pPr marL="914411" indent="0">
              <a:buNone/>
              <a:defRPr sz="1001"/>
            </a:lvl3pPr>
            <a:lvl4pPr marL="1371617" indent="0">
              <a:buNone/>
              <a:defRPr sz="900"/>
            </a:lvl4pPr>
            <a:lvl5pPr marL="1828823" indent="0">
              <a:buNone/>
              <a:defRPr sz="900"/>
            </a:lvl5pPr>
            <a:lvl6pPr marL="2286029" indent="0">
              <a:buNone/>
              <a:defRPr sz="900"/>
            </a:lvl6pPr>
            <a:lvl7pPr marL="2743234" indent="0">
              <a:buNone/>
              <a:defRPr sz="900"/>
            </a:lvl7pPr>
            <a:lvl8pPr marL="3200440" indent="0">
              <a:buNone/>
              <a:defRPr sz="900"/>
            </a:lvl8pPr>
            <a:lvl9pPr marL="3657646"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15A840-EA88-497C-8F78-01F66CB4E02D}" type="datetimeFigureOut">
              <a:rPr lang="th-TH" smtClean="0"/>
              <a:t>26/12/68</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835533CE-F67D-4153-B873-59BBDA2867B2}" type="slidenum">
              <a:rPr lang="th-TH" smtClean="0"/>
              <a:t>‹#›</a:t>
            </a:fld>
            <a:endParaRPr lang="th-TH"/>
          </a:p>
        </p:txBody>
      </p:sp>
    </p:spTree>
    <p:extLst>
      <p:ext uri="{BB962C8B-B14F-4D97-AF65-F5344CB8AC3E}">
        <p14:creationId xmlns:p14="http://schemas.microsoft.com/office/powerpoint/2010/main" val="1402617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86290" y="6400801"/>
            <a:ext cx="9753600" cy="755651"/>
          </a:xfrm>
        </p:spPr>
        <p:txBody>
          <a:bodyPr anchor="b"/>
          <a:lstStyle>
            <a:lvl1pPr algn="l">
              <a:defRPr sz="2000" b="1"/>
            </a:lvl1pPr>
          </a:lstStyle>
          <a:p>
            <a:r>
              <a:rPr lang="en-US"/>
              <a:t>Click to edit Master title style</a:t>
            </a:r>
            <a:endParaRPr lang="th-TH"/>
          </a:p>
        </p:txBody>
      </p:sp>
      <p:sp>
        <p:nvSpPr>
          <p:cNvPr id="3" name="Picture Placeholder 2"/>
          <p:cNvSpPr>
            <a:spLocks noGrp="1"/>
          </p:cNvSpPr>
          <p:nvPr>
            <p:ph type="pic" idx="1"/>
          </p:nvPr>
        </p:nvSpPr>
        <p:spPr>
          <a:xfrm>
            <a:off x="3186290" y="817033"/>
            <a:ext cx="9753600" cy="5486400"/>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endParaRPr lang="th-TH"/>
          </a:p>
        </p:txBody>
      </p:sp>
      <p:sp>
        <p:nvSpPr>
          <p:cNvPr id="4" name="Text Placeholder 3"/>
          <p:cNvSpPr>
            <a:spLocks noGrp="1"/>
          </p:cNvSpPr>
          <p:nvPr>
            <p:ph type="body" sz="half" idx="2"/>
          </p:nvPr>
        </p:nvSpPr>
        <p:spPr>
          <a:xfrm>
            <a:off x="3186290" y="7156452"/>
            <a:ext cx="9753600" cy="1073149"/>
          </a:xfrm>
        </p:spPr>
        <p:txBody>
          <a:bodyPr/>
          <a:lstStyle>
            <a:lvl1pPr marL="0" indent="0">
              <a:buNone/>
              <a:defRPr sz="1401"/>
            </a:lvl1pPr>
            <a:lvl2pPr marL="457206" indent="0">
              <a:buNone/>
              <a:defRPr sz="1200"/>
            </a:lvl2pPr>
            <a:lvl3pPr marL="914411" indent="0">
              <a:buNone/>
              <a:defRPr sz="1001"/>
            </a:lvl3pPr>
            <a:lvl4pPr marL="1371617" indent="0">
              <a:buNone/>
              <a:defRPr sz="900"/>
            </a:lvl4pPr>
            <a:lvl5pPr marL="1828823" indent="0">
              <a:buNone/>
              <a:defRPr sz="900"/>
            </a:lvl5pPr>
            <a:lvl6pPr marL="2286029" indent="0">
              <a:buNone/>
              <a:defRPr sz="900"/>
            </a:lvl6pPr>
            <a:lvl7pPr marL="2743234" indent="0">
              <a:buNone/>
              <a:defRPr sz="900"/>
            </a:lvl7pPr>
            <a:lvl8pPr marL="3200440" indent="0">
              <a:buNone/>
              <a:defRPr sz="900"/>
            </a:lvl8pPr>
            <a:lvl9pPr marL="3657646"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15A840-EA88-497C-8F78-01F66CB4E02D}" type="datetimeFigureOut">
              <a:rPr lang="th-TH" smtClean="0"/>
              <a:t>26/12/68</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835533CE-F67D-4153-B873-59BBDA2867B2}" type="slidenum">
              <a:rPr lang="th-TH" smtClean="0"/>
              <a:t>‹#›</a:t>
            </a:fld>
            <a:endParaRPr lang="th-TH"/>
          </a:p>
        </p:txBody>
      </p:sp>
    </p:spTree>
    <p:extLst>
      <p:ext uri="{BB962C8B-B14F-4D97-AF65-F5344CB8AC3E}">
        <p14:creationId xmlns:p14="http://schemas.microsoft.com/office/powerpoint/2010/main" val="1743130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2800" y="366184"/>
            <a:ext cx="14630400" cy="1524000"/>
          </a:xfrm>
          <a:prstGeom prst="rect">
            <a:avLst/>
          </a:prstGeom>
        </p:spPr>
        <p:txBody>
          <a:bodyPr vert="horz" lIns="91440" tIns="45720" rIns="91440" bIns="45720" rtlCol="0" anchor="ctr">
            <a:normAutofit/>
          </a:bodyPr>
          <a:lstStyle/>
          <a:p>
            <a:r>
              <a:rPr lang="en-US"/>
              <a:t>Click to edit Master title style</a:t>
            </a:r>
            <a:endParaRPr lang="th-TH"/>
          </a:p>
        </p:txBody>
      </p:sp>
      <p:sp>
        <p:nvSpPr>
          <p:cNvPr id="3" name="Text Placeholder 2"/>
          <p:cNvSpPr>
            <a:spLocks noGrp="1"/>
          </p:cNvSpPr>
          <p:nvPr>
            <p:ph type="body" idx="1"/>
          </p:nvPr>
        </p:nvSpPr>
        <p:spPr>
          <a:xfrm>
            <a:off x="812800" y="2133602"/>
            <a:ext cx="146304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p:cNvSpPr>
            <a:spLocks noGrp="1"/>
          </p:cNvSpPr>
          <p:nvPr>
            <p:ph type="dt" sz="half" idx="2"/>
          </p:nvPr>
        </p:nvSpPr>
        <p:spPr>
          <a:xfrm>
            <a:off x="812800" y="8475136"/>
            <a:ext cx="3793067"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0515A840-EA88-497C-8F78-01F66CB4E02D}" type="datetimeFigureOut">
              <a:rPr lang="th-TH" smtClean="0"/>
              <a:t>26/12/68</a:t>
            </a:fld>
            <a:endParaRPr lang="th-TH"/>
          </a:p>
        </p:txBody>
      </p:sp>
      <p:sp>
        <p:nvSpPr>
          <p:cNvPr id="5" name="Footer Placeholder 4"/>
          <p:cNvSpPr>
            <a:spLocks noGrp="1"/>
          </p:cNvSpPr>
          <p:nvPr>
            <p:ph type="ftr" sz="quarter" idx="3"/>
          </p:nvPr>
        </p:nvSpPr>
        <p:spPr>
          <a:xfrm>
            <a:off x="5554135" y="8475136"/>
            <a:ext cx="5147733"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h-TH"/>
          </a:p>
        </p:txBody>
      </p:sp>
      <p:sp>
        <p:nvSpPr>
          <p:cNvPr id="6" name="Slide Number Placeholder 5"/>
          <p:cNvSpPr>
            <a:spLocks noGrp="1"/>
          </p:cNvSpPr>
          <p:nvPr>
            <p:ph type="sldNum" sz="quarter" idx="4"/>
          </p:nvPr>
        </p:nvSpPr>
        <p:spPr>
          <a:xfrm>
            <a:off x="11650133" y="8475136"/>
            <a:ext cx="3793067"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835533CE-F67D-4153-B873-59BBDA2867B2}" type="slidenum">
              <a:rPr lang="th-TH" smtClean="0"/>
              <a:t>‹#›</a:t>
            </a:fld>
            <a:endParaRPr lang="th-TH"/>
          </a:p>
        </p:txBody>
      </p:sp>
    </p:spTree>
    <p:extLst>
      <p:ext uri="{BB962C8B-B14F-4D97-AF65-F5344CB8AC3E}">
        <p14:creationId xmlns:p14="http://schemas.microsoft.com/office/powerpoint/2010/main" val="36331723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11" rtl="0" eaLnBrk="1" latinLnBrk="0" hangingPunct="1">
        <a:spcBef>
          <a:spcPct val="0"/>
        </a:spcBef>
        <a:buNone/>
        <a:defRPr sz="4400" kern="1200">
          <a:solidFill>
            <a:schemeClr val="tx1"/>
          </a:solidFill>
          <a:latin typeface="+mj-lt"/>
          <a:ea typeface="+mj-ea"/>
          <a:cs typeface="+mj-cs"/>
        </a:defRPr>
      </a:lvl1pPr>
    </p:titleStyle>
    <p:bodyStyle>
      <a:lvl1pPr marL="342904" indent="-342904" algn="l" defTabSz="914411"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9" indent="-285753" algn="l" defTabSz="914411"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15" indent="-228604" algn="l" defTabSz="914411"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21" indent="-228604" algn="l" defTabSz="914411"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27" indent="-228604" algn="l" defTabSz="914411"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32" indent="-228604" algn="l" defTabSz="9144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38" indent="-228604" algn="l" defTabSz="9144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44" indent="-228604" algn="l" defTabSz="9144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49" indent="-228604" algn="l" defTabSz="9144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11" rtl="0" eaLnBrk="1" latinLnBrk="0" hangingPunct="1">
        <a:defRPr sz="2800" kern="1200">
          <a:solidFill>
            <a:schemeClr val="tx1"/>
          </a:solidFill>
          <a:latin typeface="+mn-lt"/>
          <a:ea typeface="+mn-ea"/>
          <a:cs typeface="+mn-cs"/>
        </a:defRPr>
      </a:lvl1pPr>
      <a:lvl2pPr marL="457206" algn="l" defTabSz="914411" rtl="0" eaLnBrk="1" latinLnBrk="0" hangingPunct="1">
        <a:defRPr sz="2800" kern="1200">
          <a:solidFill>
            <a:schemeClr val="tx1"/>
          </a:solidFill>
          <a:latin typeface="+mn-lt"/>
          <a:ea typeface="+mn-ea"/>
          <a:cs typeface="+mn-cs"/>
        </a:defRPr>
      </a:lvl2pPr>
      <a:lvl3pPr marL="914411" algn="l" defTabSz="914411" rtl="0" eaLnBrk="1" latinLnBrk="0" hangingPunct="1">
        <a:defRPr sz="2800" kern="1200">
          <a:solidFill>
            <a:schemeClr val="tx1"/>
          </a:solidFill>
          <a:latin typeface="+mn-lt"/>
          <a:ea typeface="+mn-ea"/>
          <a:cs typeface="+mn-cs"/>
        </a:defRPr>
      </a:lvl3pPr>
      <a:lvl4pPr marL="1371617" algn="l" defTabSz="914411" rtl="0" eaLnBrk="1" latinLnBrk="0" hangingPunct="1">
        <a:defRPr sz="2800" kern="1200">
          <a:solidFill>
            <a:schemeClr val="tx1"/>
          </a:solidFill>
          <a:latin typeface="+mn-lt"/>
          <a:ea typeface="+mn-ea"/>
          <a:cs typeface="+mn-cs"/>
        </a:defRPr>
      </a:lvl4pPr>
      <a:lvl5pPr marL="1828823" algn="l" defTabSz="914411" rtl="0" eaLnBrk="1" latinLnBrk="0" hangingPunct="1">
        <a:defRPr sz="2800" kern="1200">
          <a:solidFill>
            <a:schemeClr val="tx1"/>
          </a:solidFill>
          <a:latin typeface="+mn-lt"/>
          <a:ea typeface="+mn-ea"/>
          <a:cs typeface="+mn-cs"/>
        </a:defRPr>
      </a:lvl5pPr>
      <a:lvl6pPr marL="2286029" algn="l" defTabSz="914411" rtl="0" eaLnBrk="1" latinLnBrk="0" hangingPunct="1">
        <a:defRPr sz="2800" kern="1200">
          <a:solidFill>
            <a:schemeClr val="tx1"/>
          </a:solidFill>
          <a:latin typeface="+mn-lt"/>
          <a:ea typeface="+mn-ea"/>
          <a:cs typeface="+mn-cs"/>
        </a:defRPr>
      </a:lvl6pPr>
      <a:lvl7pPr marL="2743234" algn="l" defTabSz="914411" rtl="0" eaLnBrk="1" latinLnBrk="0" hangingPunct="1">
        <a:defRPr sz="2800" kern="1200">
          <a:solidFill>
            <a:schemeClr val="tx1"/>
          </a:solidFill>
          <a:latin typeface="+mn-lt"/>
          <a:ea typeface="+mn-ea"/>
          <a:cs typeface="+mn-cs"/>
        </a:defRPr>
      </a:lvl7pPr>
      <a:lvl8pPr marL="3200440" algn="l" defTabSz="914411" rtl="0" eaLnBrk="1" latinLnBrk="0" hangingPunct="1">
        <a:defRPr sz="2800" kern="1200">
          <a:solidFill>
            <a:schemeClr val="tx1"/>
          </a:solidFill>
          <a:latin typeface="+mn-lt"/>
          <a:ea typeface="+mn-ea"/>
          <a:cs typeface="+mn-cs"/>
        </a:defRPr>
      </a:lvl8pPr>
      <a:lvl9pPr marL="3657646" algn="l" defTabSz="914411"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99707" y="4139952"/>
            <a:ext cx="5256585" cy="2448272"/>
          </a:xfrm>
          <a:solidFill>
            <a:srgbClr val="FF0000"/>
          </a:solidFill>
        </p:spPr>
        <p:txBody>
          <a:bodyPr>
            <a:noAutofit/>
          </a:bodyPr>
          <a:lstStyle/>
          <a:p>
            <a:br>
              <a:rPr lang="en-US" sz="6601" b="1" dirty="0">
                <a:solidFill>
                  <a:srgbClr val="00B050"/>
                </a:solidFill>
              </a:rPr>
            </a:br>
            <a:r>
              <a:rPr lang="en-US" sz="6601" b="1" dirty="0">
                <a:solidFill>
                  <a:srgbClr val="00B050"/>
                </a:solidFill>
              </a:rPr>
              <a:t>Bilingual Education </a:t>
            </a:r>
            <a:br>
              <a:rPr lang="th-TH" sz="5401" b="1" dirty="0">
                <a:solidFill>
                  <a:srgbClr val="00B050"/>
                </a:solidFill>
              </a:rPr>
            </a:br>
            <a:endParaRPr lang="th-TH" sz="5401" dirty="0"/>
          </a:p>
        </p:txBody>
      </p:sp>
      <p:sp>
        <p:nvSpPr>
          <p:cNvPr id="4" name="TextBox 3"/>
          <p:cNvSpPr txBox="1"/>
          <p:nvPr/>
        </p:nvSpPr>
        <p:spPr>
          <a:xfrm>
            <a:off x="5922909" y="2987824"/>
            <a:ext cx="4334841" cy="584775"/>
          </a:xfrm>
          <a:prstGeom prst="rect">
            <a:avLst/>
          </a:prstGeom>
          <a:solidFill>
            <a:srgbClr val="00B050"/>
          </a:solidFill>
        </p:spPr>
        <p:txBody>
          <a:bodyPr wrap="none" rtlCol="0">
            <a:spAutoFit/>
          </a:bodyPr>
          <a:lstStyle/>
          <a:p>
            <a:r>
              <a:rPr lang="en-US" sz="3200" b="1" dirty="0">
                <a:solidFill>
                  <a:srgbClr val="C00000"/>
                </a:solidFill>
              </a:rPr>
              <a:t>26/12/2025 3</a:t>
            </a:r>
            <a:r>
              <a:rPr lang="en-US" sz="3200" b="1" baseline="30000" dirty="0">
                <a:solidFill>
                  <a:srgbClr val="C00000"/>
                </a:solidFill>
              </a:rPr>
              <a:t>rd</a:t>
            </a:r>
            <a:r>
              <a:rPr lang="en-US" sz="3200" b="1" dirty="0">
                <a:solidFill>
                  <a:srgbClr val="C00000"/>
                </a:solidFill>
              </a:rPr>
              <a:t> week </a:t>
            </a:r>
            <a:endParaRPr lang="th-TH" sz="3200" b="1" dirty="0">
              <a:solidFill>
                <a:srgbClr val="C00000"/>
              </a:solidFill>
            </a:endParaRPr>
          </a:p>
        </p:txBody>
      </p:sp>
    </p:spTree>
    <p:extLst>
      <p:ext uri="{BB962C8B-B14F-4D97-AF65-F5344CB8AC3E}">
        <p14:creationId xmlns:p14="http://schemas.microsoft.com/office/powerpoint/2010/main" val="323726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35312" y="1880333"/>
            <a:ext cx="11809311" cy="5493812"/>
          </a:xfrm>
          <a:prstGeom prst="rect">
            <a:avLst/>
          </a:prstGeom>
        </p:spPr>
        <p:txBody>
          <a:bodyPr wrap="square">
            <a:spAutoFit/>
          </a:bodyPr>
          <a:lstStyle/>
          <a:p>
            <a:pPr>
              <a:lnSpc>
                <a:spcPct val="200000"/>
              </a:lnSpc>
            </a:pPr>
            <a:r>
              <a:rPr lang="en-US" sz="3600" b="1" dirty="0">
                <a:solidFill>
                  <a:srgbClr val="FF0000"/>
                </a:solidFill>
              </a:rPr>
              <a:t>•The first modern bilingual schools program worldwide which have been supported by government control and coordination started their program 1950 in the eastern part of Germany in the </a:t>
            </a:r>
            <a:r>
              <a:rPr lang="en-US" sz="3600" b="1" dirty="0" err="1">
                <a:solidFill>
                  <a:srgbClr val="FF0000"/>
                </a:solidFill>
              </a:rPr>
              <a:t>Lausitz</a:t>
            </a:r>
            <a:r>
              <a:rPr lang="en-US" sz="3600" b="1" dirty="0">
                <a:solidFill>
                  <a:srgbClr val="FF0000"/>
                </a:solidFill>
              </a:rPr>
              <a:t>. </a:t>
            </a:r>
            <a:endParaRPr lang="th-TH" sz="3600" b="1" i="1" dirty="0">
              <a:solidFill>
                <a:srgbClr val="FF0000"/>
              </a:solidFill>
            </a:endParaRPr>
          </a:p>
        </p:txBody>
      </p:sp>
      <p:sp>
        <p:nvSpPr>
          <p:cNvPr id="3" name="TextBox 2">
            <a:extLst>
              <a:ext uri="{FF2B5EF4-FFF2-40B4-BE49-F238E27FC236}">
                <a16:creationId xmlns:a16="http://schemas.microsoft.com/office/drawing/2014/main" id="{990C14B0-ABD5-E483-0510-00AC35B27BC2}"/>
              </a:ext>
            </a:extLst>
          </p:cNvPr>
          <p:cNvSpPr txBox="1"/>
          <p:nvPr/>
        </p:nvSpPr>
        <p:spPr>
          <a:xfrm>
            <a:off x="4822464" y="539555"/>
            <a:ext cx="6734536" cy="769441"/>
          </a:xfrm>
          <a:prstGeom prst="rect">
            <a:avLst/>
          </a:prstGeom>
          <a:noFill/>
        </p:spPr>
        <p:txBody>
          <a:bodyPr wrap="none" rtlCol="0">
            <a:spAutoFit/>
          </a:bodyPr>
          <a:lstStyle/>
          <a:p>
            <a:r>
              <a:rPr lang="en-US" sz="4400" b="1" dirty="0">
                <a:solidFill>
                  <a:srgbClr val="00B050"/>
                </a:solidFill>
                <a:highlight>
                  <a:srgbClr val="FF0000"/>
                </a:highlight>
              </a:rPr>
              <a:t>History and Background</a:t>
            </a:r>
            <a:endParaRPr lang="th-TH" sz="4400" b="1" dirty="0">
              <a:solidFill>
                <a:srgbClr val="00B050"/>
              </a:solidFill>
              <a:highlight>
                <a:srgbClr val="FF0000"/>
              </a:highlight>
            </a:endParaRPr>
          </a:p>
        </p:txBody>
      </p:sp>
    </p:spTree>
    <p:extLst>
      <p:ext uri="{BB962C8B-B14F-4D97-AF65-F5344CB8AC3E}">
        <p14:creationId xmlns:p14="http://schemas.microsoft.com/office/powerpoint/2010/main" val="3177167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BEBB43-EFA1-6523-6ED6-67BD48261BBA}"/>
              </a:ext>
            </a:extLst>
          </p:cNvPr>
          <p:cNvPicPr>
            <a:picLocks noChangeAspect="1"/>
          </p:cNvPicPr>
          <p:nvPr/>
        </p:nvPicPr>
        <p:blipFill>
          <a:blip r:embed="rId2"/>
          <a:srcRect l="57350" t="27590" r="20600" b="33192"/>
          <a:stretch/>
        </p:blipFill>
        <p:spPr>
          <a:xfrm>
            <a:off x="4887640" y="395537"/>
            <a:ext cx="6120681" cy="6120684"/>
          </a:xfrm>
          <a:prstGeom prst="rect">
            <a:avLst/>
          </a:prstGeom>
        </p:spPr>
      </p:pic>
      <p:sp>
        <p:nvSpPr>
          <p:cNvPr id="6" name="TextBox 5">
            <a:extLst>
              <a:ext uri="{FF2B5EF4-FFF2-40B4-BE49-F238E27FC236}">
                <a16:creationId xmlns:a16="http://schemas.microsoft.com/office/drawing/2014/main" id="{E5D490AE-B6F2-36A6-8133-344D1B00D988}"/>
              </a:ext>
            </a:extLst>
          </p:cNvPr>
          <p:cNvSpPr txBox="1"/>
          <p:nvPr/>
        </p:nvSpPr>
        <p:spPr>
          <a:xfrm>
            <a:off x="4913741" y="6732242"/>
            <a:ext cx="5544617" cy="1815882"/>
          </a:xfrm>
          <a:prstGeom prst="rect">
            <a:avLst/>
          </a:prstGeom>
          <a:noFill/>
        </p:spPr>
        <p:txBody>
          <a:bodyPr wrap="square">
            <a:spAutoFit/>
          </a:bodyPr>
          <a:lstStyle/>
          <a:p>
            <a:r>
              <a:rPr lang="en-US" b="1" i="1" dirty="0">
                <a:solidFill>
                  <a:srgbClr val="FF0000"/>
                </a:solidFill>
              </a:rPr>
              <a:t>Lusatia is a historical region in Central Europe, territorially split between Germany and modern-day Poland. </a:t>
            </a:r>
            <a:endParaRPr lang="th-TH" dirty="0"/>
          </a:p>
        </p:txBody>
      </p:sp>
    </p:spTree>
    <p:extLst>
      <p:ext uri="{BB962C8B-B14F-4D97-AF65-F5344CB8AC3E}">
        <p14:creationId xmlns:p14="http://schemas.microsoft.com/office/powerpoint/2010/main" val="2330359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5DC4EA-B799-976F-64E8-80D82B07EC5A}"/>
              </a:ext>
            </a:extLst>
          </p:cNvPr>
          <p:cNvSpPr txBox="1"/>
          <p:nvPr/>
        </p:nvSpPr>
        <p:spPr>
          <a:xfrm>
            <a:off x="2943424" y="683138"/>
            <a:ext cx="12385375" cy="3277820"/>
          </a:xfrm>
          <a:prstGeom prst="rect">
            <a:avLst/>
          </a:prstGeom>
          <a:noFill/>
        </p:spPr>
        <p:txBody>
          <a:bodyPr wrap="square">
            <a:spAutoFit/>
          </a:bodyPr>
          <a:lstStyle/>
          <a:p>
            <a:pPr>
              <a:lnSpc>
                <a:spcPct val="200000"/>
              </a:lnSpc>
            </a:pPr>
            <a:r>
              <a:rPr lang="en-US" sz="3600" dirty="0">
                <a:solidFill>
                  <a:srgbClr val="FF0000"/>
                </a:solidFill>
                <a:highlight>
                  <a:srgbClr val="FFFF00"/>
                </a:highlight>
              </a:rPr>
              <a:t>This special Region had a closed connection to Poland and so example schools were opened to force the bilingual understanding with the background. </a:t>
            </a:r>
            <a:endParaRPr lang="th-TH" sz="3600" dirty="0">
              <a:solidFill>
                <a:srgbClr val="FF0000"/>
              </a:solidFill>
              <a:highlight>
                <a:srgbClr val="FFFF00"/>
              </a:highlight>
            </a:endParaRPr>
          </a:p>
        </p:txBody>
      </p:sp>
      <p:pic>
        <p:nvPicPr>
          <p:cNvPr id="7" name="Picture 6">
            <a:extLst>
              <a:ext uri="{FF2B5EF4-FFF2-40B4-BE49-F238E27FC236}">
                <a16:creationId xmlns:a16="http://schemas.microsoft.com/office/drawing/2014/main" id="{0F4EB371-BC82-E30A-3FD3-42F21A611EA3}"/>
              </a:ext>
            </a:extLst>
          </p:cNvPr>
          <p:cNvPicPr>
            <a:picLocks noChangeAspect="1"/>
          </p:cNvPicPr>
          <p:nvPr/>
        </p:nvPicPr>
        <p:blipFill>
          <a:blip r:embed="rId2"/>
          <a:stretch>
            <a:fillRect/>
          </a:stretch>
        </p:blipFill>
        <p:spPr>
          <a:xfrm>
            <a:off x="4887640" y="4572000"/>
            <a:ext cx="6786700" cy="3764171"/>
          </a:xfrm>
          <a:prstGeom prst="rect">
            <a:avLst/>
          </a:prstGeom>
        </p:spPr>
      </p:pic>
    </p:spTree>
    <p:extLst>
      <p:ext uri="{BB962C8B-B14F-4D97-AF65-F5344CB8AC3E}">
        <p14:creationId xmlns:p14="http://schemas.microsoft.com/office/powerpoint/2010/main" val="4179592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9B3DBD-E4C6-2A97-7DFF-B3F47721FACA}"/>
              </a:ext>
            </a:extLst>
          </p:cNvPr>
          <p:cNvPicPr>
            <a:picLocks noChangeAspect="1"/>
          </p:cNvPicPr>
          <p:nvPr/>
        </p:nvPicPr>
        <p:blipFill>
          <a:blip r:embed="rId2"/>
          <a:stretch>
            <a:fillRect/>
          </a:stretch>
        </p:blipFill>
        <p:spPr>
          <a:xfrm>
            <a:off x="1791296" y="1115616"/>
            <a:ext cx="12673408" cy="5400600"/>
          </a:xfrm>
          <a:prstGeom prst="rect">
            <a:avLst/>
          </a:prstGeom>
        </p:spPr>
      </p:pic>
    </p:spTree>
    <p:extLst>
      <p:ext uri="{BB962C8B-B14F-4D97-AF65-F5344CB8AC3E}">
        <p14:creationId xmlns:p14="http://schemas.microsoft.com/office/powerpoint/2010/main" val="1043835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3D706B0-F7EB-BC63-A4C3-1D0512F0DAF2}"/>
              </a:ext>
            </a:extLst>
          </p:cNvPr>
          <p:cNvSpPr txBox="1"/>
          <p:nvPr/>
        </p:nvSpPr>
        <p:spPr>
          <a:xfrm>
            <a:off x="1719288" y="539552"/>
            <a:ext cx="13177464" cy="2541850"/>
          </a:xfrm>
          <a:prstGeom prst="rect">
            <a:avLst/>
          </a:prstGeom>
          <a:noFill/>
        </p:spPr>
        <p:txBody>
          <a:bodyPr wrap="square">
            <a:spAutoFit/>
          </a:bodyPr>
          <a:lstStyle/>
          <a:p>
            <a:pPr>
              <a:lnSpc>
                <a:spcPct val="200000"/>
              </a:lnSpc>
            </a:pPr>
            <a:r>
              <a:rPr lang="en-US" dirty="0"/>
              <a:t>In East Germany, children were required to learn Russian in school to show loyalty to the Soviet Union and to strengthen the political alliance between the two countries.</a:t>
            </a:r>
          </a:p>
        </p:txBody>
      </p:sp>
      <p:sp>
        <p:nvSpPr>
          <p:cNvPr id="5" name="TextBox 4">
            <a:extLst>
              <a:ext uri="{FF2B5EF4-FFF2-40B4-BE49-F238E27FC236}">
                <a16:creationId xmlns:a16="http://schemas.microsoft.com/office/drawing/2014/main" id="{EB6DAC8A-9CDC-3DDA-B5DA-23CA20329F20}"/>
              </a:ext>
            </a:extLst>
          </p:cNvPr>
          <p:cNvSpPr txBox="1"/>
          <p:nvPr/>
        </p:nvSpPr>
        <p:spPr>
          <a:xfrm>
            <a:off x="2079328" y="3491880"/>
            <a:ext cx="13423894" cy="4534703"/>
          </a:xfrm>
          <a:prstGeom prst="rect">
            <a:avLst/>
          </a:prstGeom>
          <a:noFill/>
        </p:spPr>
        <p:txBody>
          <a:bodyPr wrap="square">
            <a:spAutoFit/>
          </a:bodyPr>
          <a:lstStyle/>
          <a:p>
            <a:pPr>
              <a:lnSpc>
                <a:spcPct val="150000"/>
              </a:lnSpc>
            </a:pPr>
            <a:r>
              <a:rPr lang="en-US" dirty="0">
                <a:highlight>
                  <a:srgbClr val="FFFF00"/>
                </a:highlight>
              </a:rPr>
              <a:t>After the war, the eastern part of Germany was closely tied to the Soviet Union (Russia).</a:t>
            </a:r>
          </a:p>
          <a:p>
            <a:pPr>
              <a:lnSpc>
                <a:spcPct val="150000"/>
              </a:lnSpc>
            </a:pPr>
            <a:r>
              <a:rPr lang="en-US" dirty="0">
                <a:highlight>
                  <a:srgbClr val="FFFF00"/>
                </a:highlight>
              </a:rPr>
              <a:t>Because of this political connection, the government made Russian the </a:t>
            </a:r>
            <a:r>
              <a:rPr lang="en-US" b="1" dirty="0">
                <a:highlight>
                  <a:srgbClr val="FFFF00"/>
                </a:highlight>
              </a:rPr>
              <a:t>mandatory second language</a:t>
            </a:r>
            <a:r>
              <a:rPr lang="en-US" dirty="0">
                <a:highlight>
                  <a:srgbClr val="FFFF00"/>
                </a:highlight>
              </a:rPr>
              <a:t> for students.</a:t>
            </a:r>
          </a:p>
          <a:p>
            <a:pPr>
              <a:lnSpc>
                <a:spcPct val="150000"/>
              </a:lnSpc>
            </a:pPr>
            <a:r>
              <a:rPr lang="en-US" dirty="0">
                <a:highlight>
                  <a:srgbClr val="FFFF00"/>
                </a:highlight>
              </a:rPr>
              <a:t>Not just for communication; it was a </a:t>
            </a:r>
            <a:r>
              <a:rPr lang="en-US" b="1" dirty="0">
                <a:highlight>
                  <a:srgbClr val="FFFF00"/>
                </a:highlight>
              </a:rPr>
              <a:t>political move</a:t>
            </a:r>
            <a:r>
              <a:rPr lang="en-US" dirty="0">
                <a:highlight>
                  <a:srgbClr val="FFFF00"/>
                </a:highlight>
              </a:rPr>
              <a:t>. By teaching Russian in elementary schools, the government hoped to create a stronger bond between East Germans and Russian culture and politics.</a:t>
            </a:r>
          </a:p>
        </p:txBody>
      </p:sp>
    </p:spTree>
    <p:extLst>
      <p:ext uri="{BB962C8B-B14F-4D97-AF65-F5344CB8AC3E}">
        <p14:creationId xmlns:p14="http://schemas.microsoft.com/office/powerpoint/2010/main" val="761051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CEFA8E-EB4A-ABBD-0E7A-025BDF792101}"/>
              </a:ext>
            </a:extLst>
          </p:cNvPr>
          <p:cNvPicPr>
            <a:picLocks noChangeAspect="1"/>
          </p:cNvPicPr>
          <p:nvPr/>
        </p:nvPicPr>
        <p:blipFill>
          <a:blip r:embed="rId2"/>
          <a:stretch>
            <a:fillRect/>
          </a:stretch>
        </p:blipFill>
        <p:spPr>
          <a:xfrm>
            <a:off x="4699002" y="93742"/>
            <a:ext cx="6858000" cy="4487168"/>
          </a:xfrm>
          <a:prstGeom prst="rect">
            <a:avLst/>
          </a:prstGeom>
        </p:spPr>
      </p:pic>
      <p:pic>
        <p:nvPicPr>
          <p:cNvPr id="3" name="Picture 2">
            <a:extLst>
              <a:ext uri="{FF2B5EF4-FFF2-40B4-BE49-F238E27FC236}">
                <a16:creationId xmlns:a16="http://schemas.microsoft.com/office/drawing/2014/main" id="{7683E231-17A9-211D-8AF7-A3FE1D3D89C3}"/>
              </a:ext>
            </a:extLst>
          </p:cNvPr>
          <p:cNvPicPr>
            <a:picLocks noChangeAspect="1"/>
          </p:cNvPicPr>
          <p:nvPr/>
        </p:nvPicPr>
        <p:blipFill>
          <a:blip r:embed="rId3"/>
          <a:stretch>
            <a:fillRect/>
          </a:stretch>
        </p:blipFill>
        <p:spPr>
          <a:xfrm>
            <a:off x="4829325" y="4580912"/>
            <a:ext cx="6597353" cy="4493589"/>
          </a:xfrm>
          <a:prstGeom prst="rect">
            <a:avLst/>
          </a:prstGeom>
        </p:spPr>
      </p:pic>
    </p:spTree>
    <p:extLst>
      <p:ext uri="{BB962C8B-B14F-4D97-AF65-F5344CB8AC3E}">
        <p14:creationId xmlns:p14="http://schemas.microsoft.com/office/powerpoint/2010/main" val="757486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9328" y="827584"/>
            <a:ext cx="12601400" cy="4385816"/>
          </a:xfrm>
          <a:prstGeom prst="rect">
            <a:avLst/>
          </a:prstGeom>
        </p:spPr>
        <p:txBody>
          <a:bodyPr wrap="square">
            <a:spAutoFit/>
          </a:bodyPr>
          <a:lstStyle/>
          <a:p>
            <a:pPr>
              <a:lnSpc>
                <a:spcPct val="200000"/>
              </a:lnSpc>
            </a:pPr>
            <a:r>
              <a:rPr lang="en-US" sz="3600" b="1" dirty="0">
                <a:solidFill>
                  <a:srgbClr val="FF0000"/>
                </a:solidFill>
              </a:rPr>
              <a:t>•Later on, West Germany followed 1963 based on the </a:t>
            </a:r>
          </a:p>
          <a:p>
            <a:pPr>
              <a:lnSpc>
                <a:spcPct val="200000"/>
              </a:lnSpc>
            </a:pPr>
            <a:r>
              <a:rPr lang="en-US" sz="3600" b="1" dirty="0">
                <a:solidFill>
                  <a:srgbClr val="FF0000"/>
                </a:solidFill>
              </a:rPr>
              <a:t>Elysee-treaty between Germany and France which supports partnership exchanges also based on language background. </a:t>
            </a:r>
            <a:endParaRPr lang="th-TH" sz="3600" b="1" dirty="0">
              <a:solidFill>
                <a:srgbClr val="FF0000"/>
              </a:solidFill>
            </a:endParaRPr>
          </a:p>
        </p:txBody>
      </p:sp>
      <p:pic>
        <p:nvPicPr>
          <p:cNvPr id="3" name="Picture 2">
            <a:extLst>
              <a:ext uri="{FF2B5EF4-FFF2-40B4-BE49-F238E27FC236}">
                <a16:creationId xmlns:a16="http://schemas.microsoft.com/office/drawing/2014/main" id="{A0C792B9-5735-F557-CBDC-2896F438EC4E}"/>
              </a:ext>
            </a:extLst>
          </p:cNvPr>
          <p:cNvPicPr>
            <a:picLocks noChangeAspect="1"/>
          </p:cNvPicPr>
          <p:nvPr/>
        </p:nvPicPr>
        <p:blipFill>
          <a:blip r:embed="rId3"/>
          <a:stretch>
            <a:fillRect/>
          </a:stretch>
        </p:blipFill>
        <p:spPr>
          <a:xfrm>
            <a:off x="1287240" y="5789111"/>
            <a:ext cx="3194014" cy="2232249"/>
          </a:xfrm>
          <a:prstGeom prst="rect">
            <a:avLst/>
          </a:prstGeom>
        </p:spPr>
      </p:pic>
      <p:pic>
        <p:nvPicPr>
          <p:cNvPr id="4" name="Picture 3">
            <a:extLst>
              <a:ext uri="{FF2B5EF4-FFF2-40B4-BE49-F238E27FC236}">
                <a16:creationId xmlns:a16="http://schemas.microsoft.com/office/drawing/2014/main" id="{4B63C9F9-3E77-E4ED-B627-17CB5826F18C}"/>
              </a:ext>
            </a:extLst>
          </p:cNvPr>
          <p:cNvPicPr>
            <a:picLocks noChangeAspect="1"/>
          </p:cNvPicPr>
          <p:nvPr/>
        </p:nvPicPr>
        <p:blipFill>
          <a:blip r:embed="rId4"/>
          <a:stretch>
            <a:fillRect/>
          </a:stretch>
        </p:blipFill>
        <p:spPr>
          <a:xfrm>
            <a:off x="8031611" y="5649668"/>
            <a:ext cx="5022270" cy="2511134"/>
          </a:xfrm>
          <a:prstGeom prst="rect">
            <a:avLst/>
          </a:prstGeom>
        </p:spPr>
      </p:pic>
    </p:spTree>
    <p:extLst>
      <p:ext uri="{BB962C8B-B14F-4D97-AF65-F5344CB8AC3E}">
        <p14:creationId xmlns:p14="http://schemas.microsoft.com/office/powerpoint/2010/main" val="2853529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D84F79-AEBF-2549-6C15-D8FBB5D4331F}"/>
              </a:ext>
            </a:extLst>
          </p:cNvPr>
          <p:cNvSpPr txBox="1"/>
          <p:nvPr/>
        </p:nvSpPr>
        <p:spPr>
          <a:xfrm>
            <a:off x="2115334" y="827584"/>
            <a:ext cx="12889432" cy="5878532"/>
          </a:xfrm>
          <a:prstGeom prst="rect">
            <a:avLst/>
          </a:prstGeom>
          <a:noFill/>
        </p:spPr>
        <p:txBody>
          <a:bodyPr wrap="square">
            <a:spAutoFit/>
          </a:bodyPr>
          <a:lstStyle/>
          <a:p>
            <a:pPr>
              <a:lnSpc>
                <a:spcPct val="200000"/>
              </a:lnSpc>
            </a:pPr>
            <a:r>
              <a:rPr lang="en-US" sz="3200" b="1" dirty="0">
                <a:solidFill>
                  <a:srgbClr val="002060"/>
                </a:solidFill>
              </a:rPr>
              <a:t>Especially in border regions schools were equipped with a special bilingual French-German program. </a:t>
            </a:r>
          </a:p>
          <a:p>
            <a:pPr>
              <a:lnSpc>
                <a:spcPct val="200000"/>
              </a:lnSpc>
            </a:pPr>
            <a:r>
              <a:rPr lang="en-US" sz="3200" b="1" dirty="0">
                <a:solidFill>
                  <a:srgbClr val="002060"/>
                </a:solidFill>
              </a:rPr>
              <a:t>In 1969, The Goethe-Gymnasium in Frankfurt am Main started to implement their bilingual program as the first German school with a German-English bilingual branch and one of the founding schools of the International Baccalaureate/Bachelor degree.</a:t>
            </a:r>
            <a:endParaRPr lang="th-TH" sz="3200" b="1" dirty="0">
              <a:solidFill>
                <a:srgbClr val="002060"/>
              </a:solidFill>
            </a:endParaRPr>
          </a:p>
        </p:txBody>
      </p:sp>
      <p:sp>
        <p:nvSpPr>
          <p:cNvPr id="6" name="TextBox 5">
            <a:extLst>
              <a:ext uri="{FF2B5EF4-FFF2-40B4-BE49-F238E27FC236}">
                <a16:creationId xmlns:a16="http://schemas.microsoft.com/office/drawing/2014/main" id="{92D920F3-B311-9C8A-4C58-AAF38F72F8C6}"/>
              </a:ext>
            </a:extLst>
          </p:cNvPr>
          <p:cNvSpPr txBox="1"/>
          <p:nvPr/>
        </p:nvSpPr>
        <p:spPr>
          <a:xfrm>
            <a:off x="3951536" y="7148295"/>
            <a:ext cx="6192686" cy="1015663"/>
          </a:xfrm>
          <a:prstGeom prst="rect">
            <a:avLst/>
          </a:prstGeom>
          <a:noFill/>
        </p:spPr>
        <p:txBody>
          <a:bodyPr wrap="square" rtlCol="0">
            <a:spAutoFit/>
          </a:bodyPr>
          <a:lstStyle/>
          <a:p>
            <a:r>
              <a:rPr lang="en-US" sz="2000" b="1" i="1" u="sng" dirty="0">
                <a:solidFill>
                  <a:srgbClr val="002060"/>
                </a:solidFill>
              </a:rPr>
              <a:t>am Main = “on the main” in the name of several cities in Germany</a:t>
            </a:r>
          </a:p>
          <a:p>
            <a:endParaRPr lang="th-TH" sz="2000" dirty="0"/>
          </a:p>
        </p:txBody>
      </p:sp>
    </p:spTree>
    <p:extLst>
      <p:ext uri="{BB962C8B-B14F-4D97-AF65-F5344CB8AC3E}">
        <p14:creationId xmlns:p14="http://schemas.microsoft.com/office/powerpoint/2010/main" val="1159336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7862E-C832-8A73-655F-430DCE491F29}"/>
              </a:ext>
            </a:extLst>
          </p:cNvPr>
          <p:cNvSpPr>
            <a:spLocks noGrp="1"/>
          </p:cNvSpPr>
          <p:nvPr>
            <p:ph type="title"/>
          </p:nvPr>
        </p:nvSpPr>
        <p:spPr>
          <a:xfrm>
            <a:off x="4699002" y="611562"/>
            <a:ext cx="6858000" cy="2244080"/>
          </a:xfrm>
        </p:spPr>
        <p:txBody>
          <a:bodyPr>
            <a:noAutofit/>
          </a:bodyPr>
          <a:lstStyle/>
          <a:p>
            <a:r>
              <a:rPr lang="en-US" sz="4800" b="1" dirty="0">
                <a:solidFill>
                  <a:srgbClr val="00B050"/>
                </a:solidFill>
                <a:highlight>
                  <a:srgbClr val="FF0000"/>
                </a:highlight>
              </a:rPr>
              <a:t>History and Background in </a:t>
            </a:r>
            <a:br>
              <a:rPr lang="en-US" sz="4800" b="1" dirty="0">
                <a:solidFill>
                  <a:srgbClr val="00B050"/>
                </a:solidFill>
                <a:highlight>
                  <a:srgbClr val="FF0000"/>
                </a:highlight>
              </a:rPr>
            </a:br>
            <a:r>
              <a:rPr lang="en-US" sz="4800" b="1" dirty="0">
                <a:solidFill>
                  <a:srgbClr val="00B050"/>
                </a:solidFill>
                <a:highlight>
                  <a:srgbClr val="FF0000"/>
                </a:highlight>
              </a:rPr>
              <a:t>USA </a:t>
            </a:r>
            <a:br>
              <a:rPr lang="th-TH" sz="4800" b="1" dirty="0">
                <a:solidFill>
                  <a:srgbClr val="00B050"/>
                </a:solidFill>
                <a:highlight>
                  <a:srgbClr val="FF0000"/>
                </a:highlight>
              </a:rPr>
            </a:br>
            <a:endParaRPr lang="th-TH" sz="4800" dirty="0"/>
          </a:p>
        </p:txBody>
      </p:sp>
      <p:sp>
        <p:nvSpPr>
          <p:cNvPr id="4" name="TextBox 3">
            <a:extLst>
              <a:ext uri="{FF2B5EF4-FFF2-40B4-BE49-F238E27FC236}">
                <a16:creationId xmlns:a16="http://schemas.microsoft.com/office/drawing/2014/main" id="{F2DB0138-B814-F4B4-A395-4518B4A1501B}"/>
              </a:ext>
            </a:extLst>
          </p:cNvPr>
          <p:cNvSpPr txBox="1"/>
          <p:nvPr/>
        </p:nvSpPr>
        <p:spPr>
          <a:xfrm>
            <a:off x="1791296" y="2852907"/>
            <a:ext cx="13609512" cy="3875100"/>
          </a:xfrm>
          <a:prstGeom prst="rect">
            <a:avLst/>
          </a:prstGeom>
          <a:noFill/>
        </p:spPr>
        <p:txBody>
          <a:bodyPr wrap="square">
            <a:spAutoFit/>
          </a:bodyPr>
          <a:lstStyle/>
          <a:p>
            <a:pPr>
              <a:lnSpc>
                <a:spcPct val="200000"/>
              </a:lnSpc>
            </a:pPr>
            <a:r>
              <a:rPr lang="en-US" sz="3200" b="1" dirty="0">
                <a:solidFill>
                  <a:srgbClr val="7030A0"/>
                </a:solidFill>
              </a:rPr>
              <a:t>In America the bilingual education has a long history already. The first Bilingual Education schools opened prior to 1800, were not public, and were chiefly parochial institutions. German, French and Scandinavian immigrants opened bilingual schools.</a:t>
            </a:r>
          </a:p>
        </p:txBody>
      </p:sp>
      <p:sp>
        <p:nvSpPr>
          <p:cNvPr id="5" name="TextBox 4">
            <a:extLst>
              <a:ext uri="{FF2B5EF4-FFF2-40B4-BE49-F238E27FC236}">
                <a16:creationId xmlns:a16="http://schemas.microsoft.com/office/drawing/2014/main" id="{E4616BB8-2E14-9A0B-FB6A-B940F9B8684D}"/>
              </a:ext>
            </a:extLst>
          </p:cNvPr>
          <p:cNvSpPr txBox="1"/>
          <p:nvPr/>
        </p:nvSpPr>
        <p:spPr>
          <a:xfrm>
            <a:off x="4699002" y="7884368"/>
            <a:ext cx="6858000" cy="400110"/>
          </a:xfrm>
          <a:prstGeom prst="rect">
            <a:avLst/>
          </a:prstGeom>
          <a:noFill/>
        </p:spPr>
        <p:txBody>
          <a:bodyPr wrap="square" rtlCol="0">
            <a:spAutoFit/>
          </a:bodyPr>
          <a:lstStyle/>
          <a:p>
            <a:r>
              <a:rPr lang="en-US" sz="2000" b="1" i="1" dirty="0">
                <a:solidFill>
                  <a:srgbClr val="002060"/>
                </a:solidFill>
              </a:rPr>
              <a:t>Parochial= restricted or limited </a:t>
            </a:r>
            <a:endParaRPr lang="th-TH" sz="2000" b="1" i="1" dirty="0">
              <a:solidFill>
                <a:srgbClr val="002060"/>
              </a:solidFill>
            </a:endParaRPr>
          </a:p>
        </p:txBody>
      </p:sp>
    </p:spTree>
    <p:extLst>
      <p:ext uri="{BB962C8B-B14F-4D97-AF65-F5344CB8AC3E}">
        <p14:creationId xmlns:p14="http://schemas.microsoft.com/office/powerpoint/2010/main" val="93358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302904F-7E4D-15B6-718A-51888E6F2D60}"/>
              </a:ext>
            </a:extLst>
          </p:cNvPr>
          <p:cNvPicPr>
            <a:picLocks noChangeAspect="1"/>
          </p:cNvPicPr>
          <p:nvPr/>
        </p:nvPicPr>
        <p:blipFill>
          <a:blip r:embed="rId2"/>
          <a:stretch>
            <a:fillRect/>
          </a:stretch>
        </p:blipFill>
        <p:spPr>
          <a:xfrm>
            <a:off x="7961674" y="4563796"/>
            <a:ext cx="3312368" cy="3636846"/>
          </a:xfrm>
          <a:prstGeom prst="rect">
            <a:avLst/>
          </a:prstGeom>
        </p:spPr>
      </p:pic>
      <p:sp>
        <p:nvSpPr>
          <p:cNvPr id="2" name="Rectangle 1"/>
          <p:cNvSpPr/>
          <p:nvPr/>
        </p:nvSpPr>
        <p:spPr>
          <a:xfrm>
            <a:off x="1575272" y="1115616"/>
            <a:ext cx="12169352" cy="1569660"/>
          </a:xfrm>
          <a:prstGeom prst="rect">
            <a:avLst/>
          </a:prstGeom>
        </p:spPr>
        <p:txBody>
          <a:bodyPr wrap="square">
            <a:spAutoFit/>
          </a:bodyPr>
          <a:lstStyle/>
          <a:p>
            <a:r>
              <a:rPr lang="en-US" sz="3200" b="1" dirty="0">
                <a:solidFill>
                  <a:srgbClr val="00B050"/>
                </a:solidFill>
              </a:rPr>
              <a:t>•Many of these first „bilingual schools“ were not even bilingual; they were non-English speaking schools where English was taught as a subject.</a:t>
            </a:r>
          </a:p>
        </p:txBody>
      </p:sp>
      <p:sp>
        <p:nvSpPr>
          <p:cNvPr id="4" name="TextBox 3">
            <a:extLst>
              <a:ext uri="{FF2B5EF4-FFF2-40B4-BE49-F238E27FC236}">
                <a16:creationId xmlns:a16="http://schemas.microsoft.com/office/drawing/2014/main" id="{0C86CF8F-41E6-EB2F-A46C-493B3B04C33E}"/>
              </a:ext>
            </a:extLst>
          </p:cNvPr>
          <p:cNvSpPr txBox="1"/>
          <p:nvPr/>
        </p:nvSpPr>
        <p:spPr>
          <a:xfrm>
            <a:off x="5319690" y="7092281"/>
            <a:ext cx="184731" cy="523220"/>
          </a:xfrm>
          <a:prstGeom prst="rect">
            <a:avLst/>
          </a:prstGeom>
          <a:noFill/>
        </p:spPr>
        <p:txBody>
          <a:bodyPr wrap="square" rtlCol="0">
            <a:spAutoFit/>
          </a:bodyPr>
          <a:lstStyle/>
          <a:p>
            <a:endParaRPr lang="th-TH" dirty="0"/>
          </a:p>
        </p:txBody>
      </p:sp>
      <p:pic>
        <p:nvPicPr>
          <p:cNvPr id="8" name="Picture 7">
            <a:extLst>
              <a:ext uri="{FF2B5EF4-FFF2-40B4-BE49-F238E27FC236}">
                <a16:creationId xmlns:a16="http://schemas.microsoft.com/office/drawing/2014/main" id="{789FFB0B-CE41-8334-3307-2C24E9DE2C7D}"/>
              </a:ext>
            </a:extLst>
          </p:cNvPr>
          <p:cNvPicPr>
            <a:picLocks noChangeAspect="1"/>
          </p:cNvPicPr>
          <p:nvPr/>
        </p:nvPicPr>
        <p:blipFill>
          <a:blip r:embed="rId3"/>
          <a:stretch>
            <a:fillRect/>
          </a:stretch>
        </p:blipFill>
        <p:spPr>
          <a:xfrm>
            <a:off x="4981960" y="3347865"/>
            <a:ext cx="2899198" cy="2052242"/>
          </a:xfrm>
          <a:prstGeom prst="rect">
            <a:avLst/>
          </a:prstGeom>
        </p:spPr>
      </p:pic>
    </p:spTree>
    <p:extLst>
      <p:ext uri="{BB962C8B-B14F-4D97-AF65-F5344CB8AC3E}">
        <p14:creationId xmlns:p14="http://schemas.microsoft.com/office/powerpoint/2010/main" val="637118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737646-9497-5896-710F-EB600E6EBB8E}"/>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A6503633-2FEF-FA8A-567A-D0698A469419}"/>
              </a:ext>
            </a:extLst>
          </p:cNvPr>
          <p:cNvSpPr>
            <a:spLocks noGrp="1"/>
          </p:cNvSpPr>
          <p:nvPr>
            <p:ph type="subTitle" idx="1"/>
          </p:nvPr>
        </p:nvSpPr>
        <p:spPr>
          <a:xfrm>
            <a:off x="3087440" y="2843808"/>
            <a:ext cx="10801200" cy="3240360"/>
          </a:xfrm>
          <a:solidFill>
            <a:srgbClr val="00B050"/>
          </a:solidFill>
        </p:spPr>
        <p:txBody>
          <a:bodyPr>
            <a:normAutofit/>
          </a:bodyPr>
          <a:lstStyle/>
          <a:p>
            <a:pPr marL="742959" indent="-742959" algn="l">
              <a:buFont typeface="Wingdings" pitchFamily="2" charset="2"/>
              <a:buChar char="v"/>
            </a:pPr>
            <a:r>
              <a:rPr lang="en-US" sz="3600" b="1" dirty="0">
                <a:solidFill>
                  <a:schemeClr val="bg1"/>
                </a:solidFill>
              </a:rPr>
              <a:t>Bilingual teaching history and background</a:t>
            </a:r>
          </a:p>
          <a:p>
            <a:pPr marL="742959" indent="-742959" algn="l">
              <a:buFont typeface="Wingdings" pitchFamily="2" charset="2"/>
              <a:buChar char="v"/>
            </a:pPr>
            <a:r>
              <a:rPr lang="en-US" sz="3600" b="1" dirty="0">
                <a:solidFill>
                  <a:schemeClr val="bg1"/>
                </a:solidFill>
              </a:rPr>
              <a:t>Types of Programs (Group Presentation)</a:t>
            </a:r>
          </a:p>
          <a:p>
            <a:pPr marL="742959" indent="-742959" algn="l">
              <a:buFont typeface="Wingdings" pitchFamily="2" charset="2"/>
              <a:buChar char="v"/>
            </a:pPr>
            <a:r>
              <a:rPr lang="en-US" sz="3600" b="1" dirty="0">
                <a:solidFill>
                  <a:schemeClr val="bg1"/>
                </a:solidFill>
              </a:rPr>
              <a:t>Evaluation of Program Effectiveness(Student’s Opinion and Discussion)</a:t>
            </a:r>
          </a:p>
          <a:p>
            <a:pPr algn="l"/>
            <a:endParaRPr lang="th-TH" sz="3600" b="1" dirty="0">
              <a:solidFill>
                <a:schemeClr val="bg1"/>
              </a:solidFill>
            </a:endParaRPr>
          </a:p>
        </p:txBody>
      </p:sp>
    </p:spTree>
    <p:extLst>
      <p:ext uri="{BB962C8B-B14F-4D97-AF65-F5344CB8AC3E}">
        <p14:creationId xmlns:p14="http://schemas.microsoft.com/office/powerpoint/2010/main" val="2187812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F0DE585-DF41-ABD0-DC27-1BA5DA3C5320}"/>
              </a:ext>
            </a:extLst>
          </p:cNvPr>
          <p:cNvSpPr txBox="1"/>
          <p:nvPr/>
        </p:nvSpPr>
        <p:spPr>
          <a:xfrm>
            <a:off x="1172383" y="827584"/>
            <a:ext cx="14041559" cy="4385816"/>
          </a:xfrm>
          <a:prstGeom prst="rect">
            <a:avLst/>
          </a:prstGeom>
          <a:noFill/>
        </p:spPr>
        <p:txBody>
          <a:bodyPr wrap="square">
            <a:spAutoFit/>
          </a:bodyPr>
          <a:lstStyle/>
          <a:p>
            <a:pPr>
              <a:lnSpc>
                <a:spcPct val="200000"/>
              </a:lnSpc>
            </a:pPr>
            <a:r>
              <a:rPr lang="en-US" sz="3600" b="1" dirty="0">
                <a:solidFill>
                  <a:srgbClr val="FF0000"/>
                </a:solidFill>
              </a:rPr>
              <a:t>•In 1963 the first modern Bilingual Education program was developed for Spanish-speaking Cubans and Anglos at Coral Way Elementary School in Dade County, Miami, Florida. The program was supported by a grant from the Ford Foundation.</a:t>
            </a:r>
            <a:endParaRPr lang="th-TH" sz="3600" b="1" dirty="0">
              <a:solidFill>
                <a:srgbClr val="FF0000"/>
              </a:solidFill>
            </a:endParaRPr>
          </a:p>
        </p:txBody>
      </p:sp>
      <p:sp>
        <p:nvSpPr>
          <p:cNvPr id="2" name="TextBox 1">
            <a:extLst>
              <a:ext uri="{FF2B5EF4-FFF2-40B4-BE49-F238E27FC236}">
                <a16:creationId xmlns:a16="http://schemas.microsoft.com/office/drawing/2014/main" id="{B0730B32-94D2-2752-46C6-1E326A5CF523}"/>
              </a:ext>
            </a:extLst>
          </p:cNvPr>
          <p:cNvSpPr txBox="1"/>
          <p:nvPr/>
        </p:nvSpPr>
        <p:spPr>
          <a:xfrm>
            <a:off x="1719288" y="5652120"/>
            <a:ext cx="12817424" cy="2677656"/>
          </a:xfrm>
          <a:prstGeom prst="rect">
            <a:avLst/>
          </a:prstGeom>
          <a:noFill/>
        </p:spPr>
        <p:txBody>
          <a:bodyPr wrap="square" rtlCol="0">
            <a:spAutoFit/>
          </a:bodyPr>
          <a:lstStyle/>
          <a:p>
            <a:r>
              <a:rPr lang="en-US" sz="2400" b="1" dirty="0">
                <a:solidFill>
                  <a:srgbClr val="002060"/>
                </a:solidFill>
              </a:rPr>
              <a:t>Cubans- the citizen of Cuba, a Caribbean country</a:t>
            </a:r>
          </a:p>
          <a:p>
            <a:r>
              <a:rPr lang="en-US" sz="2400" b="1" dirty="0">
                <a:solidFill>
                  <a:srgbClr val="002060"/>
                </a:solidFill>
              </a:rPr>
              <a:t>That gained independence from Spain in 1902.</a:t>
            </a:r>
          </a:p>
          <a:p>
            <a:endParaRPr lang="en-US" sz="2400" b="1" dirty="0">
              <a:solidFill>
                <a:srgbClr val="002060"/>
              </a:solidFill>
            </a:endParaRPr>
          </a:p>
          <a:p>
            <a:r>
              <a:rPr lang="en-US" sz="2400" b="1" dirty="0">
                <a:solidFill>
                  <a:srgbClr val="002060"/>
                </a:solidFill>
              </a:rPr>
              <a:t>Anglo= English Speaking Person from a place English is not the primary language/European American</a:t>
            </a:r>
          </a:p>
          <a:p>
            <a:endParaRPr lang="en-US" sz="2400" b="1" dirty="0">
              <a:solidFill>
                <a:srgbClr val="002060"/>
              </a:solidFill>
            </a:endParaRPr>
          </a:p>
          <a:p>
            <a:r>
              <a:rPr lang="en-US" sz="2400" b="1" dirty="0">
                <a:solidFill>
                  <a:srgbClr val="002060"/>
                </a:solidFill>
              </a:rPr>
              <a:t>Miami-Dade Country – Country in Florida</a:t>
            </a:r>
            <a:endParaRPr lang="th-TH" sz="2400" b="1" dirty="0">
              <a:solidFill>
                <a:srgbClr val="002060"/>
              </a:solidFill>
            </a:endParaRPr>
          </a:p>
        </p:txBody>
      </p:sp>
    </p:spTree>
    <p:extLst>
      <p:ext uri="{BB962C8B-B14F-4D97-AF65-F5344CB8AC3E}">
        <p14:creationId xmlns:p14="http://schemas.microsoft.com/office/powerpoint/2010/main" val="89004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1296" y="467544"/>
            <a:ext cx="12889431" cy="6863417"/>
          </a:xfrm>
          <a:prstGeom prst="rect">
            <a:avLst/>
          </a:prstGeom>
        </p:spPr>
        <p:txBody>
          <a:bodyPr wrap="square">
            <a:spAutoFit/>
          </a:bodyPr>
          <a:lstStyle/>
          <a:p>
            <a:pPr>
              <a:lnSpc>
                <a:spcPct val="200000"/>
              </a:lnSpc>
            </a:pPr>
            <a:r>
              <a:rPr lang="en-US" sz="3200" b="1" dirty="0">
                <a:solidFill>
                  <a:srgbClr val="7030A0"/>
                </a:solidFill>
              </a:rPr>
              <a:t>•The Bilingual Education Act of 1968 — passed during an era of growing immigration and a civil rights movement — provided federal funding to encourage local school districts to try approaches incorporating native-language instruction. Most states followed the lead of the federal government, enacting bilingual education laws of their own or at least legalizing the use of other languages in the classroom. </a:t>
            </a:r>
            <a:endParaRPr lang="th-TH" sz="3200" b="1" dirty="0">
              <a:solidFill>
                <a:srgbClr val="7030A0"/>
              </a:solidFill>
            </a:endParaRPr>
          </a:p>
        </p:txBody>
      </p:sp>
      <p:sp>
        <p:nvSpPr>
          <p:cNvPr id="4" name="TextBox 3">
            <a:extLst>
              <a:ext uri="{FF2B5EF4-FFF2-40B4-BE49-F238E27FC236}">
                <a16:creationId xmlns:a16="http://schemas.microsoft.com/office/drawing/2014/main" id="{010F7CE5-82CE-831D-BBD9-92CD6E8A6CCE}"/>
              </a:ext>
            </a:extLst>
          </p:cNvPr>
          <p:cNvSpPr txBox="1"/>
          <p:nvPr/>
        </p:nvSpPr>
        <p:spPr>
          <a:xfrm>
            <a:off x="4959649" y="7812361"/>
            <a:ext cx="4758034" cy="523220"/>
          </a:xfrm>
          <a:prstGeom prst="rect">
            <a:avLst/>
          </a:prstGeom>
          <a:noFill/>
        </p:spPr>
        <p:txBody>
          <a:bodyPr wrap="none" rtlCol="0">
            <a:spAutoFit/>
          </a:bodyPr>
          <a:lstStyle/>
          <a:p>
            <a:r>
              <a:rPr lang="en-US" i="1" dirty="0">
                <a:solidFill>
                  <a:srgbClr val="0070C0"/>
                </a:solidFill>
              </a:rPr>
              <a:t>Enact=make law= act out</a:t>
            </a:r>
            <a:endParaRPr lang="th-TH" i="1" dirty="0">
              <a:solidFill>
                <a:srgbClr val="0070C0"/>
              </a:solidFill>
            </a:endParaRPr>
          </a:p>
        </p:txBody>
      </p:sp>
    </p:spTree>
    <p:extLst>
      <p:ext uri="{BB962C8B-B14F-4D97-AF65-F5344CB8AC3E}">
        <p14:creationId xmlns:p14="http://schemas.microsoft.com/office/powerpoint/2010/main" val="2751103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D9AE6F-8ED4-6BC1-593D-6E3FE4DC48B3}"/>
              </a:ext>
            </a:extLst>
          </p:cNvPr>
          <p:cNvSpPr txBox="1"/>
          <p:nvPr/>
        </p:nvSpPr>
        <p:spPr>
          <a:xfrm>
            <a:off x="1079836" y="611560"/>
            <a:ext cx="14473608" cy="5009064"/>
          </a:xfrm>
          <a:prstGeom prst="rect">
            <a:avLst/>
          </a:prstGeom>
          <a:noFill/>
        </p:spPr>
        <p:txBody>
          <a:bodyPr wrap="square">
            <a:spAutoFit/>
          </a:bodyPr>
          <a:lstStyle/>
          <a:p>
            <a:pPr>
              <a:lnSpc>
                <a:spcPct val="150000"/>
              </a:lnSpc>
            </a:pPr>
            <a:r>
              <a:rPr lang="en-US" sz="3600" b="1" dirty="0">
                <a:solidFill>
                  <a:srgbClr val="0070C0"/>
                </a:solidFill>
              </a:rPr>
              <a:t>The basic idea were to make a migration for those ethnic groups very difficult, as a result of the political pressure caused by problems with these immigrants. Although the program was initiated as a means to discourage immigrant to settle in America in the long run it developed to be a positive influence to the general social development</a:t>
            </a:r>
            <a:endParaRPr lang="th-TH" sz="3600" b="1" dirty="0">
              <a:solidFill>
                <a:srgbClr val="0070C0"/>
              </a:solidFill>
            </a:endParaRPr>
          </a:p>
        </p:txBody>
      </p:sp>
      <p:pic>
        <p:nvPicPr>
          <p:cNvPr id="1026" name="Picture 2" descr="Historical Timeline of Bilingual Education in America - Meeting the Needs  of English Language Learners">
            <a:extLst>
              <a:ext uri="{FF2B5EF4-FFF2-40B4-BE49-F238E27FC236}">
                <a16:creationId xmlns:a16="http://schemas.microsoft.com/office/drawing/2014/main" id="{AF712067-D125-5CFC-65E7-7E96E12839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7642" y="6803743"/>
            <a:ext cx="2862064" cy="231350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8BA43E7-A240-7808-4B33-D6B24F7E2623}"/>
              </a:ext>
            </a:extLst>
          </p:cNvPr>
          <p:cNvPicPr>
            <a:picLocks noChangeAspect="1"/>
          </p:cNvPicPr>
          <p:nvPr/>
        </p:nvPicPr>
        <p:blipFill>
          <a:blip r:embed="rId3"/>
          <a:stretch>
            <a:fillRect/>
          </a:stretch>
        </p:blipFill>
        <p:spPr>
          <a:xfrm>
            <a:off x="8316640" y="6913918"/>
            <a:ext cx="3048000" cy="2281237"/>
          </a:xfrm>
          <a:prstGeom prst="rect">
            <a:avLst/>
          </a:prstGeom>
        </p:spPr>
      </p:pic>
    </p:spTree>
    <p:extLst>
      <p:ext uri="{BB962C8B-B14F-4D97-AF65-F5344CB8AC3E}">
        <p14:creationId xmlns:p14="http://schemas.microsoft.com/office/powerpoint/2010/main" val="99838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07320" y="2484745"/>
            <a:ext cx="13105456" cy="2951770"/>
          </a:xfrm>
          <a:prstGeom prst="rect">
            <a:avLst/>
          </a:prstGeom>
        </p:spPr>
        <p:txBody>
          <a:bodyPr wrap="square">
            <a:spAutoFit/>
          </a:bodyPr>
          <a:lstStyle/>
          <a:p>
            <a:pPr fontAlgn="base">
              <a:lnSpc>
                <a:spcPct val="150000"/>
              </a:lnSpc>
            </a:pPr>
            <a:r>
              <a:rPr lang="en-US" sz="3200" b="1" dirty="0">
                <a:solidFill>
                  <a:srgbClr val="0070C0"/>
                </a:solidFill>
              </a:rPr>
              <a:t>•Since the mid-1990s bilingual approaches to schooling and higher education have become popular in parts of South-east Asia, especially in Thailand and Malaysia where different models have been applied. </a:t>
            </a:r>
          </a:p>
        </p:txBody>
      </p:sp>
      <p:sp>
        <p:nvSpPr>
          <p:cNvPr id="5" name="TextBox 4">
            <a:extLst>
              <a:ext uri="{FF2B5EF4-FFF2-40B4-BE49-F238E27FC236}">
                <a16:creationId xmlns:a16="http://schemas.microsoft.com/office/drawing/2014/main" id="{FA7F3760-FB50-C598-301D-8EC61043D8BA}"/>
              </a:ext>
            </a:extLst>
          </p:cNvPr>
          <p:cNvSpPr txBox="1"/>
          <p:nvPr/>
        </p:nvSpPr>
        <p:spPr>
          <a:xfrm>
            <a:off x="2439368" y="485545"/>
            <a:ext cx="10297144" cy="1323439"/>
          </a:xfrm>
          <a:prstGeom prst="rect">
            <a:avLst/>
          </a:prstGeom>
          <a:noFill/>
        </p:spPr>
        <p:txBody>
          <a:bodyPr wrap="square">
            <a:spAutoFit/>
          </a:bodyPr>
          <a:lstStyle/>
          <a:p>
            <a:pPr algn="ctr"/>
            <a:r>
              <a:rPr lang="en-US" sz="4000" b="1" dirty="0">
                <a:solidFill>
                  <a:srgbClr val="00B050"/>
                </a:solidFill>
                <a:highlight>
                  <a:srgbClr val="FF0000"/>
                </a:highlight>
              </a:rPr>
              <a:t>History and Background in </a:t>
            </a:r>
            <a:br>
              <a:rPr lang="en-US" sz="4000" b="1" dirty="0">
                <a:solidFill>
                  <a:srgbClr val="00B050"/>
                </a:solidFill>
                <a:highlight>
                  <a:srgbClr val="FF0000"/>
                </a:highlight>
              </a:rPr>
            </a:br>
            <a:r>
              <a:rPr lang="en-US" sz="4000" b="1" dirty="0">
                <a:solidFill>
                  <a:srgbClr val="00B050"/>
                </a:solidFill>
                <a:highlight>
                  <a:srgbClr val="FF0000"/>
                </a:highlight>
              </a:rPr>
              <a:t>South East Asia </a:t>
            </a:r>
            <a:endParaRPr lang="th-TH" sz="4000" dirty="0"/>
          </a:p>
        </p:txBody>
      </p:sp>
      <p:pic>
        <p:nvPicPr>
          <p:cNvPr id="2050" name="Picture 2" descr="Southeast Asia | Map, Islands ...">
            <a:extLst>
              <a:ext uri="{FF2B5EF4-FFF2-40B4-BE49-F238E27FC236}">
                <a16:creationId xmlns:a16="http://schemas.microsoft.com/office/drawing/2014/main" id="{5AB6BC3D-AD5D-B6E1-E267-B95D17C2BE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7600" y="5868144"/>
            <a:ext cx="4536505" cy="2622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9305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80F76EA-14C1-BFA0-2A18-D4A241EFCA41}"/>
              </a:ext>
            </a:extLst>
          </p:cNvPr>
          <p:cNvSpPr txBox="1"/>
          <p:nvPr/>
        </p:nvSpPr>
        <p:spPr>
          <a:xfrm>
            <a:off x="1359248" y="858670"/>
            <a:ext cx="14329591" cy="4932119"/>
          </a:xfrm>
          <a:prstGeom prst="rect">
            <a:avLst/>
          </a:prstGeom>
          <a:noFill/>
        </p:spPr>
        <p:txBody>
          <a:bodyPr wrap="square">
            <a:spAutoFit/>
          </a:bodyPr>
          <a:lstStyle/>
          <a:p>
            <a:pPr>
              <a:lnSpc>
                <a:spcPct val="150000"/>
              </a:lnSpc>
            </a:pPr>
            <a:r>
              <a:rPr lang="en-US" sz="3200" b="1" dirty="0">
                <a:solidFill>
                  <a:srgbClr val="7030A0"/>
                </a:solidFill>
              </a:rPr>
              <a:t>Thailand, is an exemplar of the use of English for integrated studies in Math, Science and IT, taught by non-native English speaking Thai teachers. This project is under the sponsorships of the International Study Program of </a:t>
            </a:r>
            <a:r>
              <a:rPr lang="en-US" sz="3200" b="1" dirty="0" err="1">
                <a:solidFill>
                  <a:srgbClr val="7030A0"/>
                </a:solidFill>
              </a:rPr>
              <a:t>Burapha</a:t>
            </a:r>
            <a:r>
              <a:rPr lang="en-US" sz="3200" b="1" dirty="0">
                <a:solidFill>
                  <a:srgbClr val="7030A0"/>
                </a:solidFill>
              </a:rPr>
              <a:t> University. </a:t>
            </a:r>
          </a:p>
          <a:p>
            <a:pPr>
              <a:lnSpc>
                <a:spcPct val="150000"/>
              </a:lnSpc>
            </a:pPr>
            <a:r>
              <a:rPr lang="en-US" b="1" dirty="0" err="1">
                <a:solidFill>
                  <a:srgbClr val="7030A0"/>
                </a:solidFill>
                <a:highlight>
                  <a:srgbClr val="FFFF00"/>
                </a:highlight>
              </a:rPr>
              <a:t>Panyaden</a:t>
            </a:r>
            <a:r>
              <a:rPr lang="en-US" b="1" dirty="0">
                <a:solidFill>
                  <a:srgbClr val="7030A0"/>
                </a:solidFill>
                <a:highlight>
                  <a:srgbClr val="FFFF00"/>
                </a:highlight>
              </a:rPr>
              <a:t> School is an example of a private bilingual school in North Thailand that provides its students with a Thai-English education (each class has a Thai teacher and native-English speaking teacher).</a:t>
            </a:r>
            <a:endParaRPr lang="th-TH" sz="3200" b="1" dirty="0">
              <a:solidFill>
                <a:srgbClr val="7030A0"/>
              </a:solidFill>
              <a:highlight>
                <a:srgbClr val="FFFF00"/>
              </a:highlight>
            </a:endParaRPr>
          </a:p>
        </p:txBody>
      </p:sp>
      <p:pic>
        <p:nvPicPr>
          <p:cNvPr id="3074" name="Picture 2" descr="อยากเรียนต่อ ม.บูรพา ต้องทำยังไง ข้อมูลอัพเดต ปี ...">
            <a:extLst>
              <a:ext uri="{FF2B5EF4-FFF2-40B4-BE49-F238E27FC236}">
                <a16:creationId xmlns:a16="http://schemas.microsoft.com/office/drawing/2014/main" id="{7D7054E1-EB68-F59F-56BC-44CCCF1648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5312" y="6300192"/>
            <a:ext cx="3754821" cy="223224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chool Tours | Panyaden International ...">
            <a:extLst>
              <a:ext uri="{FF2B5EF4-FFF2-40B4-BE49-F238E27FC236}">
                <a16:creationId xmlns:a16="http://schemas.microsoft.com/office/drawing/2014/main" id="{F33B0BE5-0FD0-7C99-7ACD-B32E8B8F00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64304" y="6156176"/>
            <a:ext cx="2842530" cy="2129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3209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F5BAAC-1387-0082-462E-C331215ADA3D}"/>
              </a:ext>
            </a:extLst>
          </p:cNvPr>
          <p:cNvSpPr txBox="1"/>
          <p:nvPr/>
        </p:nvSpPr>
        <p:spPr>
          <a:xfrm>
            <a:off x="1359248" y="1259632"/>
            <a:ext cx="13753528" cy="4859985"/>
          </a:xfrm>
          <a:prstGeom prst="rect">
            <a:avLst/>
          </a:prstGeom>
          <a:noFill/>
        </p:spPr>
        <p:txBody>
          <a:bodyPr wrap="square">
            <a:spAutoFit/>
          </a:bodyPr>
          <a:lstStyle/>
          <a:p>
            <a:pPr fontAlgn="base">
              <a:lnSpc>
                <a:spcPct val="200000"/>
              </a:lnSpc>
            </a:pPr>
            <a:r>
              <a:rPr lang="en-US" sz="3200" b="1" dirty="0">
                <a:solidFill>
                  <a:srgbClr val="7030A0"/>
                </a:solidFill>
              </a:rPr>
              <a:t>•South East Asian countries followed the need of a bilingual education based the fact that the business world is placing their connection mainly on English language as well on the development of the change of the diplomatic language from French to English in the last 15 years.</a:t>
            </a:r>
          </a:p>
        </p:txBody>
      </p:sp>
    </p:spTree>
    <p:extLst>
      <p:ext uri="{BB962C8B-B14F-4D97-AF65-F5344CB8AC3E}">
        <p14:creationId xmlns:p14="http://schemas.microsoft.com/office/powerpoint/2010/main" val="3235937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FA59B1-B608-9F37-C2EE-9498D41D765C}"/>
              </a:ext>
            </a:extLst>
          </p:cNvPr>
          <p:cNvSpPr txBox="1"/>
          <p:nvPr/>
        </p:nvSpPr>
        <p:spPr>
          <a:xfrm>
            <a:off x="1215232" y="2371400"/>
            <a:ext cx="13321480" cy="2540439"/>
          </a:xfrm>
          <a:prstGeom prst="rect">
            <a:avLst/>
          </a:prstGeom>
          <a:noFill/>
        </p:spPr>
        <p:txBody>
          <a:bodyPr wrap="square">
            <a:spAutoFit/>
          </a:bodyPr>
          <a:lstStyle/>
          <a:p>
            <a:pPr fontAlgn="base">
              <a:lnSpc>
                <a:spcPct val="200000"/>
              </a:lnSpc>
            </a:pPr>
            <a:r>
              <a:rPr lang="en-US" b="1" dirty="0">
                <a:solidFill>
                  <a:srgbClr val="7030A0"/>
                </a:solidFill>
              </a:rPr>
              <a:t>•Indonesia is one of the latest countries to understand the need for bilingual education as a core quality to be competitive in the globalization of our world</a:t>
            </a:r>
          </a:p>
        </p:txBody>
      </p:sp>
    </p:spTree>
    <p:extLst>
      <p:ext uri="{BB962C8B-B14F-4D97-AF65-F5344CB8AC3E}">
        <p14:creationId xmlns:p14="http://schemas.microsoft.com/office/powerpoint/2010/main" val="1960269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5272" y="1043608"/>
            <a:ext cx="12817424" cy="2516073"/>
          </a:xfrm>
          <a:prstGeom prst="rect">
            <a:avLst/>
          </a:prstGeom>
        </p:spPr>
        <p:txBody>
          <a:bodyPr wrap="square">
            <a:spAutoFit/>
          </a:bodyPr>
          <a:lstStyle/>
          <a:p>
            <a:pPr>
              <a:lnSpc>
                <a:spcPct val="150000"/>
              </a:lnSpc>
            </a:pPr>
            <a:r>
              <a:rPr lang="en-US" sz="3600" b="1" dirty="0">
                <a:solidFill>
                  <a:srgbClr val="7030A0"/>
                </a:solidFill>
              </a:rPr>
              <a:t>•The difficulties and differences characteristic of the US experience have not been replicated in these Asian countries, though they are not without controversy. </a:t>
            </a:r>
            <a:endParaRPr lang="th-TH" sz="3600" b="1" dirty="0">
              <a:solidFill>
                <a:srgbClr val="7030A0"/>
              </a:solidFill>
            </a:endParaRPr>
          </a:p>
        </p:txBody>
      </p:sp>
    </p:spTree>
    <p:extLst>
      <p:ext uri="{BB962C8B-B14F-4D97-AF65-F5344CB8AC3E}">
        <p14:creationId xmlns:p14="http://schemas.microsoft.com/office/powerpoint/2010/main" val="234381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488DA8E-0BE0-1246-9F12-FBCB2AFC0119}"/>
              </a:ext>
            </a:extLst>
          </p:cNvPr>
          <p:cNvSpPr txBox="1"/>
          <p:nvPr/>
        </p:nvSpPr>
        <p:spPr>
          <a:xfrm>
            <a:off x="1107220" y="1043608"/>
            <a:ext cx="14041560" cy="4893647"/>
          </a:xfrm>
          <a:prstGeom prst="rect">
            <a:avLst/>
          </a:prstGeom>
          <a:noFill/>
        </p:spPr>
        <p:txBody>
          <a:bodyPr wrap="square">
            <a:spAutoFit/>
          </a:bodyPr>
          <a:lstStyle/>
          <a:p>
            <a:pPr>
              <a:lnSpc>
                <a:spcPct val="200000"/>
              </a:lnSpc>
            </a:pPr>
            <a:r>
              <a:rPr lang="en-US" sz="3200" b="1" dirty="0">
                <a:solidFill>
                  <a:srgbClr val="7030A0"/>
                </a:solidFill>
              </a:rPr>
              <a:t>there is widespread acknowledgment of the need to improve English competence in the population, </a:t>
            </a:r>
          </a:p>
          <a:p>
            <a:pPr>
              <a:lnSpc>
                <a:spcPct val="200000"/>
              </a:lnSpc>
            </a:pPr>
            <a:r>
              <a:rPr lang="en-US" sz="3200" b="1" dirty="0">
                <a:solidFill>
                  <a:srgbClr val="7030A0"/>
                </a:solidFill>
              </a:rPr>
              <a:t>bilingual approaches, where language is taught through subject content, </a:t>
            </a:r>
          </a:p>
          <a:p>
            <a:pPr>
              <a:lnSpc>
                <a:spcPct val="200000"/>
              </a:lnSpc>
            </a:pPr>
            <a:r>
              <a:rPr lang="en-US" sz="3200" b="1" dirty="0">
                <a:solidFill>
                  <a:srgbClr val="7030A0"/>
                </a:solidFill>
              </a:rPr>
              <a:t>the most effective means of attaining this. </a:t>
            </a:r>
            <a:endParaRPr lang="th-TH" sz="3200" b="1" dirty="0">
              <a:solidFill>
                <a:srgbClr val="7030A0"/>
              </a:solidFill>
            </a:endParaRPr>
          </a:p>
        </p:txBody>
      </p:sp>
    </p:spTree>
    <p:extLst>
      <p:ext uri="{BB962C8B-B14F-4D97-AF65-F5344CB8AC3E}">
        <p14:creationId xmlns:p14="http://schemas.microsoft.com/office/powerpoint/2010/main" val="5516011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A0967E-905A-3A8A-389A-8BDBE2558DB1}"/>
              </a:ext>
            </a:extLst>
          </p:cNvPr>
          <p:cNvSpPr txBox="1"/>
          <p:nvPr/>
        </p:nvSpPr>
        <p:spPr>
          <a:xfrm>
            <a:off x="1647280" y="2123728"/>
            <a:ext cx="12313368" cy="3347070"/>
          </a:xfrm>
          <a:prstGeom prst="rect">
            <a:avLst/>
          </a:prstGeom>
          <a:noFill/>
        </p:spPr>
        <p:txBody>
          <a:bodyPr wrap="square">
            <a:spAutoFit/>
          </a:bodyPr>
          <a:lstStyle/>
          <a:p>
            <a:pPr>
              <a:lnSpc>
                <a:spcPct val="150000"/>
              </a:lnSpc>
            </a:pPr>
            <a:r>
              <a:rPr lang="en-US" sz="3600" b="1" dirty="0">
                <a:solidFill>
                  <a:srgbClr val="7030A0"/>
                </a:solidFill>
              </a:rPr>
              <a:t>The most significant limiting factors are the shortage of teachers linguistically competent to teach in a second language and the costs involved in use of expatriate native speakers for  this purpose.</a:t>
            </a:r>
            <a:endParaRPr lang="th-TH" sz="3600" b="1" dirty="0">
              <a:solidFill>
                <a:srgbClr val="7030A0"/>
              </a:solidFill>
            </a:endParaRPr>
          </a:p>
        </p:txBody>
      </p:sp>
      <p:sp>
        <p:nvSpPr>
          <p:cNvPr id="2" name="TextBox 1">
            <a:extLst>
              <a:ext uri="{FF2B5EF4-FFF2-40B4-BE49-F238E27FC236}">
                <a16:creationId xmlns:a16="http://schemas.microsoft.com/office/drawing/2014/main" id="{A37C9F1F-3CE7-69C1-D847-FBE9EFB3D4EB}"/>
              </a:ext>
            </a:extLst>
          </p:cNvPr>
          <p:cNvSpPr txBox="1"/>
          <p:nvPr/>
        </p:nvSpPr>
        <p:spPr>
          <a:xfrm>
            <a:off x="4887642" y="6543218"/>
            <a:ext cx="9073006" cy="954107"/>
          </a:xfrm>
          <a:prstGeom prst="rect">
            <a:avLst/>
          </a:prstGeom>
          <a:noFill/>
        </p:spPr>
        <p:txBody>
          <a:bodyPr wrap="square" rtlCol="0">
            <a:spAutoFit/>
          </a:bodyPr>
          <a:lstStyle/>
          <a:p>
            <a:r>
              <a:rPr lang="en-US" i="1" dirty="0">
                <a:solidFill>
                  <a:srgbClr val="0070C0"/>
                </a:solidFill>
              </a:rPr>
              <a:t>Expatriate-a person who lives in foreign country</a:t>
            </a:r>
          </a:p>
          <a:p>
            <a:endParaRPr lang="en-US" i="1" dirty="0">
              <a:solidFill>
                <a:srgbClr val="0070C0"/>
              </a:solidFill>
            </a:endParaRPr>
          </a:p>
        </p:txBody>
      </p:sp>
    </p:spTree>
    <p:extLst>
      <p:ext uri="{BB962C8B-B14F-4D97-AF65-F5344CB8AC3E}">
        <p14:creationId xmlns:p14="http://schemas.microsoft.com/office/powerpoint/2010/main" val="3106138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94113" y="1499482"/>
            <a:ext cx="6158482" cy="769441"/>
          </a:xfrm>
          <a:prstGeom prst="rect">
            <a:avLst/>
          </a:prstGeom>
          <a:noFill/>
        </p:spPr>
        <p:txBody>
          <a:bodyPr wrap="square" rtlCol="0">
            <a:spAutoFit/>
          </a:bodyPr>
          <a:lstStyle/>
          <a:p>
            <a:r>
              <a:rPr lang="en-US" sz="4400" b="1" dirty="0">
                <a:solidFill>
                  <a:srgbClr val="7030A0"/>
                </a:solidFill>
              </a:rPr>
              <a:t>What is bilingual?</a:t>
            </a:r>
          </a:p>
        </p:txBody>
      </p:sp>
      <p:sp>
        <p:nvSpPr>
          <p:cNvPr id="3" name="TextBox 2"/>
          <p:cNvSpPr txBox="1"/>
          <p:nvPr/>
        </p:nvSpPr>
        <p:spPr>
          <a:xfrm>
            <a:off x="4311576" y="4211960"/>
            <a:ext cx="6912768" cy="523220"/>
          </a:xfrm>
          <a:prstGeom prst="rect">
            <a:avLst/>
          </a:prstGeom>
          <a:noFill/>
        </p:spPr>
        <p:txBody>
          <a:bodyPr wrap="square" rtlCol="0">
            <a:spAutoFit/>
          </a:bodyPr>
          <a:lstStyle/>
          <a:p>
            <a:r>
              <a:rPr lang="en-US" b="1" dirty="0">
                <a:solidFill>
                  <a:srgbClr val="002060"/>
                </a:solidFill>
              </a:rPr>
              <a:t>Give the meaning of bilingual.</a:t>
            </a:r>
            <a:endParaRPr lang="th-TH" b="1" dirty="0">
              <a:solidFill>
                <a:srgbClr val="002060"/>
              </a:solidFill>
            </a:endParaRPr>
          </a:p>
        </p:txBody>
      </p:sp>
      <p:sp>
        <p:nvSpPr>
          <p:cNvPr id="4" name="TextBox 3"/>
          <p:cNvSpPr txBox="1"/>
          <p:nvPr/>
        </p:nvSpPr>
        <p:spPr>
          <a:xfrm>
            <a:off x="2871416" y="3177047"/>
            <a:ext cx="8803877" cy="523220"/>
          </a:xfrm>
          <a:prstGeom prst="rect">
            <a:avLst/>
          </a:prstGeom>
          <a:noFill/>
        </p:spPr>
        <p:txBody>
          <a:bodyPr wrap="square" rtlCol="0">
            <a:spAutoFit/>
          </a:bodyPr>
          <a:lstStyle/>
          <a:p>
            <a:r>
              <a:rPr lang="en-US" b="1" dirty="0">
                <a:solidFill>
                  <a:srgbClr val="002060"/>
                </a:solidFill>
              </a:rPr>
              <a:t>Discuss the meaning of bilingual in your group.</a:t>
            </a:r>
            <a:endParaRPr lang="th-TH" b="1" dirty="0">
              <a:solidFill>
                <a:srgbClr val="00206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6002" y="5796136"/>
            <a:ext cx="4077196" cy="188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01251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749220-30A4-E92D-C4AE-3C35376DA91E}"/>
              </a:ext>
            </a:extLst>
          </p:cNvPr>
          <p:cNvSpPr txBox="1"/>
          <p:nvPr/>
        </p:nvSpPr>
        <p:spPr>
          <a:xfrm>
            <a:off x="1863304" y="1187624"/>
            <a:ext cx="12529392" cy="4401205"/>
          </a:xfrm>
          <a:prstGeom prst="rect">
            <a:avLst/>
          </a:prstGeom>
          <a:noFill/>
        </p:spPr>
        <p:txBody>
          <a:bodyPr wrap="square">
            <a:spAutoFit/>
          </a:bodyPr>
          <a:lstStyle/>
          <a:p>
            <a:r>
              <a:rPr lang="en-US" sz="4000" b="1" dirty="0">
                <a:solidFill>
                  <a:srgbClr val="0070C0"/>
                </a:solidFill>
              </a:rPr>
              <a:t>Bilingual education is teaching students in two languages: their native language and the societal language (like English in the U.S.). </a:t>
            </a:r>
          </a:p>
          <a:p>
            <a:endParaRPr lang="en-US" sz="4000" b="1" dirty="0">
              <a:solidFill>
                <a:srgbClr val="0070C0"/>
              </a:solidFill>
            </a:endParaRPr>
          </a:p>
          <a:p>
            <a:r>
              <a:rPr lang="en-US" sz="4000" b="1" dirty="0">
                <a:solidFill>
                  <a:srgbClr val="0070C0"/>
                </a:solidFill>
              </a:rPr>
              <a:t>How many types of Bilingual programs are mentioned and what are they? </a:t>
            </a:r>
          </a:p>
          <a:p>
            <a:endParaRPr lang="en-US" sz="4000" b="1" dirty="0">
              <a:solidFill>
                <a:srgbClr val="0070C0"/>
              </a:solidFill>
            </a:endParaRPr>
          </a:p>
        </p:txBody>
      </p:sp>
      <p:sp>
        <p:nvSpPr>
          <p:cNvPr id="4" name="TextBox 3">
            <a:extLst>
              <a:ext uri="{FF2B5EF4-FFF2-40B4-BE49-F238E27FC236}">
                <a16:creationId xmlns:a16="http://schemas.microsoft.com/office/drawing/2014/main" id="{C03A7BEB-6DE1-8786-0C0F-118EE91CDD77}"/>
              </a:ext>
            </a:extLst>
          </p:cNvPr>
          <p:cNvSpPr txBox="1"/>
          <p:nvPr/>
        </p:nvSpPr>
        <p:spPr>
          <a:xfrm>
            <a:off x="3807520" y="5364088"/>
            <a:ext cx="9738563" cy="2246769"/>
          </a:xfrm>
          <a:prstGeom prst="rect">
            <a:avLst/>
          </a:prstGeom>
          <a:noFill/>
        </p:spPr>
        <p:txBody>
          <a:bodyPr wrap="none" rtlCol="0">
            <a:spAutoFit/>
          </a:bodyPr>
          <a:lstStyle/>
          <a:p>
            <a:pPr marL="514350" indent="-514350">
              <a:buFont typeface="+mj-lt"/>
              <a:buAutoNum type="arabicPeriod"/>
            </a:pPr>
            <a:r>
              <a:rPr lang="en-US" b="1" dirty="0">
                <a:solidFill>
                  <a:srgbClr val="FF0000"/>
                </a:solidFill>
              </a:rPr>
              <a:t>Transitional Bilingual Education (TBE)</a:t>
            </a:r>
          </a:p>
          <a:p>
            <a:pPr marL="514350" indent="-514350">
              <a:buFont typeface="+mj-lt"/>
              <a:buAutoNum type="arabicPeriod"/>
            </a:pPr>
            <a:r>
              <a:rPr lang="en-US" b="1" dirty="0">
                <a:solidFill>
                  <a:srgbClr val="FF0000"/>
                </a:solidFill>
              </a:rPr>
              <a:t>Maintenance or Developmental Bilingual Education</a:t>
            </a:r>
          </a:p>
          <a:p>
            <a:pPr marL="514350" indent="-514350">
              <a:buFont typeface="+mj-lt"/>
              <a:buAutoNum type="arabicPeriod"/>
            </a:pPr>
            <a:r>
              <a:rPr lang="en-US" b="1" dirty="0">
                <a:solidFill>
                  <a:srgbClr val="FF0000"/>
                </a:solidFill>
              </a:rPr>
              <a:t>Dual Language or Two-Way Immersion</a:t>
            </a:r>
          </a:p>
          <a:p>
            <a:pPr marL="514350" indent="-514350">
              <a:buFont typeface="+mj-lt"/>
              <a:buAutoNum type="arabicPeriod"/>
            </a:pPr>
            <a:r>
              <a:rPr lang="en-US" b="1" dirty="0">
                <a:solidFill>
                  <a:srgbClr val="FF0000"/>
                </a:solidFill>
              </a:rPr>
              <a:t>Structured English Immersion (SEI)</a:t>
            </a:r>
          </a:p>
          <a:p>
            <a:pPr marL="514350" indent="-514350">
              <a:buFont typeface="+mj-lt"/>
              <a:buAutoNum type="arabicPeriod"/>
            </a:pPr>
            <a:r>
              <a:rPr lang="en-US" b="1" dirty="0">
                <a:solidFill>
                  <a:srgbClr val="FF0000"/>
                </a:solidFill>
              </a:rPr>
              <a:t>ESL Pull-out Programs</a:t>
            </a:r>
          </a:p>
        </p:txBody>
      </p:sp>
    </p:spTree>
    <p:extLst>
      <p:ext uri="{BB962C8B-B14F-4D97-AF65-F5344CB8AC3E}">
        <p14:creationId xmlns:p14="http://schemas.microsoft.com/office/powerpoint/2010/main" val="20908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1B03B894-7553-2904-0DEC-F0A35FA03BC7}"/>
              </a:ext>
            </a:extLst>
          </p:cNvPr>
          <p:cNvSpPr>
            <a:spLocks noChangeArrowheads="1"/>
          </p:cNvSpPr>
          <p:nvPr/>
        </p:nvSpPr>
        <p:spPr bwMode="auto">
          <a:xfrm>
            <a:off x="639168" y="622525"/>
            <a:ext cx="14689632" cy="7231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4000" b="1" i="0" u="none" strike="noStrike" cap="none" normalizeH="0" baseline="0" dirty="0">
                <a:ln>
                  <a:noFill/>
                </a:ln>
                <a:solidFill>
                  <a:srgbClr val="0070C0"/>
                </a:solidFill>
                <a:effectLst/>
                <a:latin typeface="+mj-lt"/>
              </a:rPr>
              <a:t>1. Transitional Bilingual Education (TBE)</a:t>
            </a: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b="0" i="0" u="none" strike="noStrike" cap="none" normalizeH="0" baseline="0" dirty="0">
                <a:ln>
                  <a:noFill/>
                </a:ln>
                <a:solidFill>
                  <a:srgbClr val="0070C0"/>
                </a:solidFill>
                <a:effectLst/>
                <a:latin typeface="+mj-lt"/>
              </a:rPr>
              <a:t>This is the most common type and is often called an "early-exit" program.</a:t>
            </a:r>
            <a:endParaRPr kumimoji="0" lang="en-US" altLang="en-US" sz="5400" b="0" i="0" u="none" strike="noStrike" cap="none" normalizeH="0" baseline="0" dirty="0">
              <a:ln>
                <a:noFill/>
              </a:ln>
              <a:solidFill>
                <a:srgbClr val="0070C0"/>
              </a:solidFill>
              <a:effectLst/>
              <a:latin typeface="+mj-lt"/>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3200" b="1" i="0" u="none" strike="noStrike" cap="none" normalizeH="0" baseline="0" dirty="0">
                <a:ln>
                  <a:noFill/>
                </a:ln>
                <a:solidFill>
                  <a:srgbClr val="0070C0"/>
                </a:solidFill>
                <a:effectLst/>
                <a:latin typeface="+mj-lt"/>
              </a:rPr>
              <a:t>Goal:</a:t>
            </a:r>
            <a:r>
              <a:rPr kumimoji="0" lang="en-US" altLang="en-US" sz="3200" b="0" i="0" u="none" strike="noStrike" cap="none" normalizeH="0" baseline="0" dirty="0">
                <a:ln>
                  <a:noFill/>
                </a:ln>
                <a:solidFill>
                  <a:srgbClr val="0070C0"/>
                </a:solidFill>
                <a:effectLst/>
                <a:latin typeface="+mj-lt"/>
              </a:rPr>
              <a:t> To move students into regular, English-only classrooms as quickly as possible (usually within 1 to 3 years).</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3200" b="1" i="0" u="none" strike="noStrike" cap="none" normalizeH="0" baseline="0" dirty="0">
                <a:ln>
                  <a:noFill/>
                </a:ln>
                <a:solidFill>
                  <a:srgbClr val="0070C0"/>
                </a:solidFill>
                <a:effectLst/>
                <a:latin typeface="+mj-lt"/>
              </a:rPr>
              <a:t>How it works:</a:t>
            </a:r>
            <a:r>
              <a:rPr kumimoji="0" lang="en-US" altLang="en-US" sz="3200" b="0" i="0" u="none" strike="noStrike" cap="none" normalizeH="0" baseline="0" dirty="0">
                <a:ln>
                  <a:noFill/>
                </a:ln>
                <a:solidFill>
                  <a:srgbClr val="0070C0"/>
                </a:solidFill>
                <a:effectLst/>
                <a:latin typeface="+mj-lt"/>
              </a:rPr>
              <a:t> Students start with instruction in their native language (like Spanish) for subjects like math or science so they don't fall behind while they are still learning English. As their English improves, the amount of native language instruction decreases until they are ready for the mainstream classroom.</a:t>
            </a:r>
          </a:p>
          <a:p>
            <a:pPr marL="0" marR="0" lvl="0" indent="0" algn="l" defTabSz="914400" rtl="0" eaLnBrk="0" fontAlgn="base" latinLnBrk="0" hangingPunct="0">
              <a:lnSpc>
                <a:spcPct val="150000"/>
              </a:lnSpc>
              <a:spcBef>
                <a:spcPct val="0"/>
              </a:spcBef>
              <a:spcAft>
                <a:spcPct val="0"/>
              </a:spcAft>
              <a:buClrTx/>
              <a:buSzTx/>
              <a:buFontTx/>
              <a:buNone/>
              <a:tabLst/>
            </a:pPr>
            <a:endParaRPr kumimoji="0" lang="en-US" altLang="en-US" sz="2000" b="0" i="0" u="none" strike="noStrike" cap="none" normalizeH="0" baseline="0" dirty="0">
              <a:ln>
                <a:noFill/>
              </a:ln>
              <a:solidFill>
                <a:srgbClr val="0070C0"/>
              </a:solidFill>
              <a:effectLst/>
              <a:latin typeface="Bahnschrift" panose="020B0502040204020203" pitchFamily="34" charset="0"/>
            </a:endParaRPr>
          </a:p>
        </p:txBody>
      </p:sp>
    </p:spTree>
    <p:extLst>
      <p:ext uri="{BB962C8B-B14F-4D97-AF65-F5344CB8AC3E}">
        <p14:creationId xmlns:p14="http://schemas.microsoft.com/office/powerpoint/2010/main" val="23859112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64F2F7-F9CD-B477-CA7F-077A2F73799D}"/>
              </a:ext>
            </a:extLst>
          </p:cNvPr>
          <p:cNvSpPr>
            <a:spLocks noChangeArrowheads="1"/>
          </p:cNvSpPr>
          <p:nvPr/>
        </p:nvSpPr>
        <p:spPr bwMode="auto">
          <a:xfrm>
            <a:off x="1287240" y="827584"/>
            <a:ext cx="13312576" cy="6566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3600" b="1" i="0" u="none" strike="noStrike" cap="none" normalizeH="0" baseline="0" dirty="0">
                <a:ln>
                  <a:noFill/>
                </a:ln>
                <a:solidFill>
                  <a:srgbClr val="0070C0"/>
                </a:solidFill>
                <a:effectLst/>
                <a:latin typeface="+mj-lt"/>
              </a:rPr>
              <a:t>2. Maintenance or Developmental Bilingual Education</a:t>
            </a: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2400" b="0" i="0" u="none" strike="noStrike" cap="none" normalizeH="0" baseline="0" dirty="0">
                <a:ln>
                  <a:noFill/>
                </a:ln>
                <a:solidFill>
                  <a:srgbClr val="0070C0"/>
                </a:solidFill>
                <a:effectLst/>
                <a:latin typeface="+mj-lt"/>
              </a:rPr>
              <a:t>Sometimes called "late-exit" programs, these focus on a longer-term approach.</a:t>
            </a:r>
            <a:endParaRPr kumimoji="0" lang="en-US" altLang="en-US" sz="4800" b="0" i="0" u="none" strike="noStrike" cap="none" normalizeH="0" baseline="0" dirty="0">
              <a:ln>
                <a:noFill/>
              </a:ln>
              <a:solidFill>
                <a:srgbClr val="0070C0"/>
              </a:solidFill>
              <a:effectLst/>
              <a:latin typeface="+mj-lt"/>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b="1" i="0" u="none" strike="noStrike" cap="none" normalizeH="0" baseline="0" dirty="0">
                <a:ln>
                  <a:noFill/>
                </a:ln>
                <a:solidFill>
                  <a:srgbClr val="0070C0"/>
                </a:solidFill>
                <a:effectLst/>
                <a:latin typeface="+mj-lt"/>
              </a:rPr>
              <a:t>Goal:</a:t>
            </a:r>
            <a:r>
              <a:rPr kumimoji="0" lang="en-US" altLang="en-US" b="0" i="0" u="none" strike="noStrike" cap="none" normalizeH="0" baseline="0" dirty="0">
                <a:ln>
                  <a:noFill/>
                </a:ln>
                <a:solidFill>
                  <a:srgbClr val="0070C0"/>
                </a:solidFill>
                <a:effectLst/>
                <a:latin typeface="+mj-lt"/>
              </a:rPr>
              <a:t> To help students become fully fluent and literate in </a:t>
            </a:r>
            <a:r>
              <a:rPr kumimoji="0" lang="en-US" altLang="en-US" b="1" i="0" u="none" strike="noStrike" cap="none" normalizeH="0" baseline="0" dirty="0">
                <a:ln>
                  <a:noFill/>
                </a:ln>
                <a:solidFill>
                  <a:srgbClr val="0070C0"/>
                </a:solidFill>
                <a:effectLst/>
                <a:latin typeface="+mj-lt"/>
              </a:rPr>
              <a:t>both</a:t>
            </a:r>
            <a:r>
              <a:rPr kumimoji="0" lang="en-US" altLang="en-US" b="0" i="0" u="none" strike="noStrike" cap="none" normalizeH="0" baseline="0" dirty="0">
                <a:ln>
                  <a:noFill/>
                </a:ln>
                <a:solidFill>
                  <a:srgbClr val="0070C0"/>
                </a:solidFill>
                <a:effectLst/>
                <a:latin typeface="+mj-lt"/>
              </a:rPr>
              <a:t> their native language and English.</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b="1" i="0" u="none" strike="noStrike" cap="none" normalizeH="0" baseline="0" dirty="0">
                <a:ln>
                  <a:noFill/>
                </a:ln>
                <a:solidFill>
                  <a:srgbClr val="0070C0"/>
                </a:solidFill>
                <a:effectLst/>
                <a:latin typeface="+mj-lt"/>
              </a:rPr>
              <a:t>How it works:</a:t>
            </a:r>
            <a:r>
              <a:rPr kumimoji="0" lang="en-US" altLang="en-US" b="0" i="0" u="none" strike="noStrike" cap="none" normalizeH="0" baseline="0" dirty="0">
                <a:ln>
                  <a:noFill/>
                </a:ln>
                <a:solidFill>
                  <a:srgbClr val="0070C0"/>
                </a:solidFill>
                <a:effectLst/>
                <a:latin typeface="+mj-lt"/>
              </a:rPr>
              <a:t> Students remain in the program throughout elementary school (from Kindergarten to 5th or 6th grade). They continue to receive a significant portion of their instruction in their native language even after they have become proficient in English. This prevents "subtractive bilingualism," where a child loses their first language.</a:t>
            </a:r>
          </a:p>
          <a:p>
            <a:pPr marL="0" marR="0" lvl="0" indent="0" algn="l" defTabSz="914400" rtl="0" eaLnBrk="0" fontAlgn="base" latinLnBrk="0" hangingPunct="0">
              <a:lnSpc>
                <a:spcPct val="150000"/>
              </a:lnSpc>
              <a:spcBef>
                <a:spcPct val="0"/>
              </a:spcBef>
              <a:spcAft>
                <a:spcPct val="0"/>
              </a:spcAft>
              <a:buClrTx/>
              <a:buSzTx/>
              <a:buFontTx/>
              <a:buNone/>
              <a:tabLst/>
            </a:pPr>
            <a:endParaRPr kumimoji="0" lang="en-US" altLang="en-US" b="0" i="0" u="none" strike="noStrike" cap="none" normalizeH="0" baseline="0" dirty="0">
              <a:ln>
                <a:noFill/>
              </a:ln>
              <a:solidFill>
                <a:srgbClr val="0070C0"/>
              </a:solidFill>
              <a:effectLst/>
              <a:latin typeface="+mj-lt"/>
            </a:endParaRPr>
          </a:p>
        </p:txBody>
      </p:sp>
    </p:spTree>
    <p:extLst>
      <p:ext uri="{BB962C8B-B14F-4D97-AF65-F5344CB8AC3E}">
        <p14:creationId xmlns:p14="http://schemas.microsoft.com/office/powerpoint/2010/main" val="25572946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13F6A0-5619-5E54-C9CD-37959F464184}"/>
              </a:ext>
            </a:extLst>
          </p:cNvPr>
          <p:cNvSpPr>
            <a:spLocks noChangeArrowheads="1"/>
          </p:cNvSpPr>
          <p:nvPr/>
        </p:nvSpPr>
        <p:spPr bwMode="auto">
          <a:xfrm>
            <a:off x="2007320" y="792856"/>
            <a:ext cx="12817424" cy="755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4000" b="1" i="0" u="none" strike="noStrike" cap="none" normalizeH="0" baseline="0" dirty="0">
                <a:ln>
                  <a:noFill/>
                </a:ln>
                <a:solidFill>
                  <a:srgbClr val="0070C0"/>
                </a:solidFill>
                <a:effectLst/>
                <a:latin typeface="+mj-lt"/>
              </a:rPr>
              <a:t>3. Dual Language or Two-Way Immersion</a:t>
            </a: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b="0" i="0" u="none" strike="noStrike" cap="none" normalizeH="0" baseline="0" dirty="0">
                <a:ln>
                  <a:noFill/>
                </a:ln>
                <a:solidFill>
                  <a:srgbClr val="0070C0"/>
                </a:solidFill>
                <a:effectLst/>
                <a:latin typeface="+mj-lt"/>
              </a:rPr>
              <a:t>This model is unique because it includes both English Language Learners (ELLs) and native English speakers in the same classroom</a:t>
            </a:r>
            <a:r>
              <a:rPr kumimoji="0" lang="en-US" altLang="en-US" sz="1600" b="0" i="0" u="none" strike="noStrike" cap="none" normalizeH="0" baseline="0" dirty="0">
                <a:ln>
                  <a:noFill/>
                </a:ln>
                <a:solidFill>
                  <a:srgbClr val="0070C0"/>
                </a:solidFill>
                <a:effectLst/>
                <a:latin typeface="+mj-lt"/>
              </a:rPr>
              <a:t>.</a:t>
            </a:r>
            <a:endParaRPr kumimoji="0" lang="en-US" altLang="en-US" sz="3600" b="0" i="0" u="none" strike="noStrike" cap="none" normalizeH="0" baseline="0" dirty="0">
              <a:ln>
                <a:noFill/>
              </a:ln>
              <a:solidFill>
                <a:srgbClr val="0070C0"/>
              </a:solidFill>
              <a:effectLst/>
              <a:latin typeface="+mj-lt"/>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b="1" i="0" u="none" strike="noStrike" cap="none" normalizeH="0" baseline="0" dirty="0">
                <a:ln>
                  <a:noFill/>
                </a:ln>
                <a:solidFill>
                  <a:srgbClr val="0070C0"/>
                </a:solidFill>
                <a:effectLst/>
                <a:latin typeface="+mj-lt"/>
              </a:rPr>
              <a:t>Goal:</a:t>
            </a:r>
            <a:r>
              <a:rPr kumimoji="0" lang="en-US" altLang="en-US" b="0" i="0" u="none" strike="noStrike" cap="none" normalizeH="0" baseline="0" dirty="0">
                <a:ln>
                  <a:noFill/>
                </a:ln>
                <a:solidFill>
                  <a:srgbClr val="0070C0"/>
                </a:solidFill>
                <a:effectLst/>
                <a:latin typeface="+mj-lt"/>
              </a:rPr>
              <a:t> For all students in the class—regardless of their starting language—to become "biliterate" (able to read and write in two languages) and "bicultural."</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b="1" i="0" u="none" strike="noStrike" cap="none" normalizeH="0" baseline="0" dirty="0">
                <a:ln>
                  <a:noFill/>
                </a:ln>
                <a:solidFill>
                  <a:srgbClr val="0070C0"/>
                </a:solidFill>
                <a:effectLst/>
                <a:latin typeface="+mj-lt"/>
              </a:rPr>
              <a:t>How it works:</a:t>
            </a:r>
            <a:r>
              <a:rPr kumimoji="0" lang="en-US" altLang="en-US" b="0" i="0" u="none" strike="noStrike" cap="none" normalizeH="0" baseline="0" dirty="0">
                <a:ln>
                  <a:noFill/>
                </a:ln>
                <a:solidFill>
                  <a:srgbClr val="0070C0"/>
                </a:solidFill>
                <a:effectLst/>
                <a:latin typeface="+mj-lt"/>
              </a:rPr>
              <a:t> The teacher uses both languages for instruction. For example, half the day might be taught in Spanish and the other half in English. The students learn from each other: the native Spanish speakers help the English speakers with Spanish, and vice versa.</a:t>
            </a:r>
          </a:p>
          <a:p>
            <a:pPr marL="0" marR="0" lvl="0" indent="0" algn="l" defTabSz="914400" rtl="0" eaLnBrk="0" fontAlgn="base" latinLnBrk="0" hangingPunct="0">
              <a:lnSpc>
                <a:spcPct val="150000"/>
              </a:lnSpc>
              <a:spcBef>
                <a:spcPct val="0"/>
              </a:spcBef>
              <a:spcAft>
                <a:spcPct val="0"/>
              </a:spcAft>
              <a:buClrTx/>
              <a:buSzTx/>
              <a:buFontTx/>
              <a:buNone/>
              <a:tabLst/>
            </a:pPr>
            <a:endParaRPr kumimoji="0" lang="en-US" altLang="en-US" sz="3600" b="0" i="0" u="none" strike="noStrike" cap="none" normalizeH="0" baseline="0" dirty="0">
              <a:ln>
                <a:noFill/>
              </a:ln>
              <a:solidFill>
                <a:srgbClr val="0070C0"/>
              </a:solidFill>
              <a:effectLst/>
              <a:latin typeface="+mj-lt"/>
            </a:endParaRPr>
          </a:p>
        </p:txBody>
      </p:sp>
    </p:spTree>
    <p:extLst>
      <p:ext uri="{BB962C8B-B14F-4D97-AF65-F5344CB8AC3E}">
        <p14:creationId xmlns:p14="http://schemas.microsoft.com/office/powerpoint/2010/main" val="11038446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B924F22-7CCC-DC57-375E-341E230C7276}"/>
              </a:ext>
            </a:extLst>
          </p:cNvPr>
          <p:cNvSpPr>
            <a:spLocks noChangeArrowheads="1"/>
          </p:cNvSpPr>
          <p:nvPr/>
        </p:nvSpPr>
        <p:spPr bwMode="auto">
          <a:xfrm>
            <a:off x="783184" y="734989"/>
            <a:ext cx="14689632" cy="7674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3600" b="1" i="0" u="none" strike="noStrike" cap="none" normalizeH="0" baseline="0" dirty="0">
                <a:ln>
                  <a:noFill/>
                </a:ln>
                <a:solidFill>
                  <a:srgbClr val="0070C0"/>
                </a:solidFill>
                <a:effectLst/>
                <a:latin typeface="+mj-lt"/>
              </a:rPr>
              <a:t>4. Structured English Immersion (SEI)</a:t>
            </a: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2400" b="0" i="0" u="none" strike="noStrike" cap="none" normalizeH="0" baseline="0" dirty="0">
                <a:ln>
                  <a:noFill/>
                </a:ln>
                <a:solidFill>
                  <a:srgbClr val="0070C0"/>
                </a:solidFill>
                <a:effectLst/>
                <a:latin typeface="+mj-lt"/>
              </a:rPr>
              <a:t>This program is designed specifically for English-language learners but differs significantly from the first three because it avoids native language instruction</a:t>
            </a:r>
            <a:r>
              <a:rPr kumimoji="0" lang="en-US" altLang="en-US" sz="4800" b="0" i="0" u="none" strike="noStrike" cap="none" normalizeH="0" baseline="0" dirty="0">
                <a:ln>
                  <a:noFill/>
                </a:ln>
                <a:solidFill>
                  <a:srgbClr val="0070C0"/>
                </a:solidFill>
                <a:effectLst/>
                <a:latin typeface="+mj-lt"/>
              </a:rPr>
              <a:t>.</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b="1" i="0" u="none" strike="noStrike" cap="none" normalizeH="0" baseline="0" dirty="0">
                <a:ln>
                  <a:noFill/>
                </a:ln>
                <a:solidFill>
                  <a:srgbClr val="0070C0"/>
                </a:solidFill>
                <a:effectLst/>
                <a:latin typeface="+mj-lt"/>
              </a:rPr>
              <a:t>Goal:</a:t>
            </a:r>
            <a:r>
              <a:rPr kumimoji="0" lang="en-US" altLang="en-US" b="0" i="0" u="none" strike="noStrike" cap="none" normalizeH="0" baseline="0" dirty="0">
                <a:ln>
                  <a:noFill/>
                </a:ln>
                <a:solidFill>
                  <a:srgbClr val="0070C0"/>
                </a:solidFill>
                <a:effectLst/>
                <a:latin typeface="+mj-lt"/>
              </a:rPr>
              <a:t> Rapid English acquisition through all-English instruction.</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b="1" i="0" u="none" strike="noStrike" cap="none" normalizeH="0" baseline="0" dirty="0">
                <a:ln>
                  <a:noFill/>
                </a:ln>
                <a:solidFill>
                  <a:srgbClr val="0070C0"/>
                </a:solidFill>
                <a:effectLst/>
                <a:latin typeface="+mj-lt"/>
              </a:rPr>
              <a:t>How it works:</a:t>
            </a:r>
            <a:r>
              <a:rPr kumimoji="0" lang="en-US" altLang="en-US" b="0" i="0" u="none" strike="noStrike" cap="none" normalizeH="0" baseline="0" dirty="0">
                <a:ln>
                  <a:noFill/>
                </a:ln>
                <a:solidFill>
                  <a:srgbClr val="0070C0"/>
                </a:solidFill>
                <a:effectLst/>
                <a:latin typeface="+mj-lt"/>
              </a:rPr>
              <a:t> All lessons are delivered in English. Teachers use specialized English-as-a-second-language (ESL) techniques to make the content understandable. While some teachers may speak the students' native language to allow for peer interaction, there is no formal teaching in that language.</a:t>
            </a:r>
          </a:p>
          <a:p>
            <a:pPr lvl="0" eaLnBrk="0" fontAlgn="base" hangingPunct="0">
              <a:lnSpc>
                <a:spcPct val="150000"/>
              </a:lnSpc>
              <a:spcBef>
                <a:spcPct val="0"/>
              </a:spcBef>
              <a:spcAft>
                <a:spcPct val="0"/>
              </a:spcAft>
              <a:buFontTx/>
              <a:buChar char="•"/>
            </a:pPr>
            <a:r>
              <a:rPr lang="en-US" b="1" dirty="0">
                <a:solidFill>
                  <a:srgbClr val="0070C0"/>
                </a:solidFill>
              </a:rPr>
              <a:t>Duration:</a:t>
            </a:r>
            <a:r>
              <a:rPr lang="en-US" dirty="0">
                <a:solidFill>
                  <a:srgbClr val="0070C0"/>
                </a:solidFill>
              </a:rPr>
              <a:t> Students typically remain in this program for one to three years before moving to standard classrooms without further support</a:t>
            </a:r>
            <a:endParaRPr kumimoji="0" lang="en-US" altLang="en-US" b="0" i="0" u="none" strike="noStrike" cap="none" normalizeH="0" baseline="0" dirty="0">
              <a:ln>
                <a:noFill/>
              </a:ln>
              <a:solidFill>
                <a:srgbClr val="0070C0"/>
              </a:solidFill>
              <a:effectLst/>
              <a:latin typeface="+mj-lt"/>
            </a:endParaRPr>
          </a:p>
          <a:p>
            <a:pPr marL="0" marR="0" lvl="0" indent="0" algn="l" defTabSz="914400" rtl="0" eaLnBrk="0" fontAlgn="base" latinLnBrk="0" hangingPunct="0">
              <a:lnSpc>
                <a:spcPct val="150000"/>
              </a:lnSpc>
              <a:spcBef>
                <a:spcPct val="0"/>
              </a:spcBef>
              <a:spcAft>
                <a:spcPct val="0"/>
              </a:spcAft>
              <a:buClrTx/>
              <a:buSzTx/>
              <a:buFontTx/>
              <a:buNone/>
              <a:tabLst/>
            </a:pPr>
            <a:endParaRPr kumimoji="0" lang="en-US" altLang="en-US" b="0" i="0" u="none" strike="noStrike" cap="none" normalizeH="0" baseline="0" dirty="0">
              <a:ln>
                <a:noFill/>
              </a:ln>
              <a:solidFill>
                <a:srgbClr val="0070C0"/>
              </a:solidFill>
              <a:effectLst/>
              <a:latin typeface="+mj-lt"/>
            </a:endParaRPr>
          </a:p>
        </p:txBody>
      </p:sp>
    </p:spTree>
    <p:extLst>
      <p:ext uri="{BB962C8B-B14F-4D97-AF65-F5344CB8AC3E}">
        <p14:creationId xmlns:p14="http://schemas.microsoft.com/office/powerpoint/2010/main" val="29426581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20B24C-9740-FB0B-7401-425A319AD155}"/>
              </a:ext>
            </a:extLst>
          </p:cNvPr>
          <p:cNvSpPr>
            <a:spLocks noChangeArrowheads="1"/>
          </p:cNvSpPr>
          <p:nvPr/>
        </p:nvSpPr>
        <p:spPr bwMode="auto">
          <a:xfrm>
            <a:off x="1071216" y="561624"/>
            <a:ext cx="14464704" cy="7350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4000" b="1" i="0" u="none" strike="noStrike" cap="none" normalizeH="0" baseline="0" dirty="0">
                <a:ln>
                  <a:noFill/>
                </a:ln>
                <a:solidFill>
                  <a:srgbClr val="0070C0"/>
                </a:solidFill>
                <a:effectLst/>
                <a:latin typeface="+mj-lt"/>
              </a:rPr>
              <a:t>5. ESL Pull-out Programs</a:t>
            </a: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b="0" i="0" u="none" strike="noStrike" cap="none" normalizeH="0" baseline="0" dirty="0">
                <a:ln>
                  <a:noFill/>
                </a:ln>
                <a:solidFill>
                  <a:srgbClr val="0070C0"/>
                </a:solidFill>
                <a:effectLst/>
                <a:latin typeface="+mj-lt"/>
              </a:rPr>
              <a:t>This is an auxiliary service rather than a full-day bilingual classroom model</a:t>
            </a:r>
            <a:r>
              <a:rPr kumimoji="0" lang="en-US" altLang="en-US" sz="5400" b="0" i="0" u="none" strike="noStrike" cap="none" normalizeH="0" baseline="0" dirty="0">
                <a:ln>
                  <a:noFill/>
                </a:ln>
                <a:solidFill>
                  <a:srgbClr val="0070C0"/>
                </a:solidFill>
                <a:effectLst/>
                <a:latin typeface="+mj-lt"/>
              </a:rPr>
              <a:t>.</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b="1" i="0" u="none" strike="noStrike" cap="none" normalizeH="0" baseline="0" dirty="0">
                <a:ln>
                  <a:noFill/>
                </a:ln>
                <a:solidFill>
                  <a:srgbClr val="0070C0"/>
                </a:solidFill>
                <a:effectLst/>
                <a:latin typeface="+mj-lt"/>
              </a:rPr>
              <a:t>Goal:</a:t>
            </a:r>
            <a:r>
              <a:rPr kumimoji="0" lang="en-US" altLang="en-US" b="0" i="0" u="none" strike="noStrike" cap="none" normalizeH="0" baseline="0" dirty="0">
                <a:ln>
                  <a:noFill/>
                </a:ln>
                <a:solidFill>
                  <a:srgbClr val="0070C0"/>
                </a:solidFill>
                <a:effectLst/>
                <a:latin typeface="+mj-lt"/>
              </a:rPr>
              <a:t> To provide targeted English language support while students spend most of their day in a mainstream classroom.</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b="1" i="0" u="none" strike="noStrike" cap="none" normalizeH="0" baseline="0" dirty="0">
                <a:ln>
                  <a:noFill/>
                </a:ln>
                <a:solidFill>
                  <a:srgbClr val="0070C0"/>
                </a:solidFill>
                <a:effectLst/>
                <a:latin typeface="+mj-lt"/>
              </a:rPr>
              <a:t>How it works:</a:t>
            </a:r>
            <a:r>
              <a:rPr kumimoji="0" lang="en-US" altLang="en-US" b="0" i="0" u="none" strike="noStrike" cap="none" normalizeH="0" baseline="0" dirty="0">
                <a:ln>
                  <a:noFill/>
                </a:ln>
                <a:solidFill>
                  <a:srgbClr val="0070C0"/>
                </a:solidFill>
                <a:effectLst/>
                <a:latin typeface="+mj-lt"/>
              </a:rPr>
              <a:t> Students are "pulled out" of their regular all-English classrooms for a portion of the school day. During this time, they receive specialized instruction in English as a second language from a certified teacher.</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b="1" i="0" u="none" strike="noStrike" cap="none" normalizeH="0" baseline="0" dirty="0">
                <a:ln>
                  <a:noFill/>
                </a:ln>
                <a:solidFill>
                  <a:srgbClr val="0070C0"/>
                </a:solidFill>
                <a:effectLst/>
                <a:latin typeface="+mj-lt"/>
              </a:rPr>
              <a:t>Context:</a:t>
            </a:r>
            <a:r>
              <a:rPr kumimoji="0" lang="en-US" altLang="en-US" b="0" i="0" u="none" strike="noStrike" cap="none" normalizeH="0" baseline="0" dirty="0">
                <a:ln>
                  <a:noFill/>
                </a:ln>
                <a:solidFill>
                  <a:srgbClr val="0070C0"/>
                </a:solidFill>
                <a:effectLst/>
                <a:latin typeface="+mj-lt"/>
              </a:rPr>
              <a:t> This is often used when students are not enrolled in one of the more comprehensive bilingual programs mentioned above</a:t>
            </a:r>
          </a:p>
          <a:p>
            <a:pPr marL="0" marR="0" lvl="0" indent="0" algn="l" defTabSz="914400" rtl="0" eaLnBrk="0" fontAlgn="base" latinLnBrk="0" hangingPunct="0">
              <a:lnSpc>
                <a:spcPct val="150000"/>
              </a:lnSpc>
              <a:spcBef>
                <a:spcPct val="0"/>
              </a:spcBef>
              <a:spcAft>
                <a:spcPct val="0"/>
              </a:spcAft>
              <a:buClrTx/>
              <a:buSzTx/>
              <a:buFontTx/>
              <a:buNone/>
              <a:tabLst/>
            </a:pPr>
            <a:endParaRPr kumimoji="0" lang="en-US" altLang="en-US" b="0" i="0" u="none" strike="noStrike" cap="none" normalizeH="0" baseline="0" dirty="0">
              <a:ln>
                <a:noFill/>
              </a:ln>
              <a:solidFill>
                <a:srgbClr val="0070C0"/>
              </a:solidFill>
              <a:effectLst/>
              <a:latin typeface="+mj-lt"/>
            </a:endParaRPr>
          </a:p>
        </p:txBody>
      </p:sp>
    </p:spTree>
    <p:extLst>
      <p:ext uri="{BB962C8B-B14F-4D97-AF65-F5344CB8AC3E}">
        <p14:creationId xmlns:p14="http://schemas.microsoft.com/office/powerpoint/2010/main" val="33087329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9EB158-E243-C153-77DF-401B3F7239AF}"/>
              </a:ext>
            </a:extLst>
          </p:cNvPr>
          <p:cNvSpPr>
            <a:spLocks noChangeArrowheads="1"/>
          </p:cNvSpPr>
          <p:nvPr/>
        </p:nvSpPr>
        <p:spPr bwMode="auto">
          <a:xfrm>
            <a:off x="783184" y="899592"/>
            <a:ext cx="14689632" cy="6727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200000"/>
              </a:lnSpc>
              <a:spcBef>
                <a:spcPct val="0"/>
              </a:spcBef>
              <a:spcAft>
                <a:spcPct val="0"/>
              </a:spcAft>
              <a:buClrTx/>
              <a:buSzTx/>
              <a:buFontTx/>
              <a:buNone/>
              <a:tabLst/>
            </a:pPr>
            <a:r>
              <a:rPr kumimoji="0" lang="en-US" altLang="en-US" sz="2400" b="0" i="0" u="none" strike="noStrike" cap="none" normalizeH="0" baseline="0">
                <a:ln>
                  <a:noFill/>
                </a:ln>
                <a:solidFill>
                  <a:srgbClr val="0070C0"/>
                </a:solidFill>
                <a:effectLst/>
                <a:latin typeface="+mj-lt"/>
              </a:rPr>
              <a:t>Summary of All Five Programs Mentioned :</a:t>
            </a:r>
          </a:p>
          <a:p>
            <a:pPr marL="0" marR="0" lvl="0" indent="0" algn="l" defTabSz="914400" rtl="0" eaLnBrk="0" fontAlgn="base" latinLnBrk="0" hangingPunct="0">
              <a:lnSpc>
                <a:spcPct val="200000"/>
              </a:lnSpc>
              <a:spcBef>
                <a:spcPct val="0"/>
              </a:spcBef>
              <a:spcAft>
                <a:spcPct val="0"/>
              </a:spcAft>
              <a:buClrTx/>
              <a:buSzTx/>
              <a:buFontTx/>
              <a:buAutoNum type="arabicPeriod"/>
              <a:tabLst/>
            </a:pPr>
            <a:r>
              <a:rPr kumimoji="0" lang="en-US" altLang="en-US" sz="2400" b="1" i="0" u="none" strike="noStrike" cap="none" normalizeH="0" baseline="0">
                <a:ln>
                  <a:noFill/>
                </a:ln>
                <a:solidFill>
                  <a:srgbClr val="0070C0"/>
                </a:solidFill>
                <a:effectLst/>
                <a:latin typeface="+mj-lt"/>
              </a:rPr>
              <a:t>Transitional Bilingual Education:</a:t>
            </a:r>
            <a:r>
              <a:rPr kumimoji="0" lang="en-US" altLang="en-US" sz="2400" b="0" i="0" u="none" strike="noStrike" cap="none" normalizeH="0" baseline="0">
                <a:ln>
                  <a:noFill/>
                </a:ln>
                <a:solidFill>
                  <a:srgbClr val="0070C0"/>
                </a:solidFill>
                <a:effectLst/>
                <a:latin typeface="+mj-lt"/>
              </a:rPr>
              <a:t> Native language used as a temporary bridge to English.</a:t>
            </a:r>
          </a:p>
          <a:p>
            <a:pPr marL="0" marR="0" lvl="0" indent="0" algn="l" defTabSz="914400" rtl="0" eaLnBrk="0" fontAlgn="base" latinLnBrk="0" hangingPunct="0">
              <a:lnSpc>
                <a:spcPct val="200000"/>
              </a:lnSpc>
              <a:spcBef>
                <a:spcPct val="0"/>
              </a:spcBef>
              <a:spcAft>
                <a:spcPct val="0"/>
              </a:spcAft>
              <a:buClrTx/>
              <a:buSzTx/>
              <a:buFontTx/>
              <a:buAutoNum type="arabicPeriod" startAt="2"/>
              <a:tabLst/>
            </a:pPr>
            <a:r>
              <a:rPr kumimoji="0" lang="en-US" altLang="en-US" sz="2400" b="1" i="0" u="none" strike="noStrike" cap="none" normalizeH="0" baseline="0">
                <a:ln>
                  <a:noFill/>
                </a:ln>
                <a:solidFill>
                  <a:srgbClr val="0070C0"/>
                </a:solidFill>
                <a:effectLst/>
                <a:latin typeface="+mj-lt"/>
              </a:rPr>
              <a:t>Maintenance (Late-Exit):</a:t>
            </a:r>
            <a:r>
              <a:rPr kumimoji="0" lang="en-US" altLang="en-US" sz="2400" b="0" i="0" u="none" strike="noStrike" cap="none" normalizeH="0" baseline="0">
                <a:ln>
                  <a:noFill/>
                </a:ln>
                <a:solidFill>
                  <a:srgbClr val="0070C0"/>
                </a:solidFill>
                <a:effectLst/>
                <a:latin typeface="+mj-lt"/>
              </a:rPr>
              <a:t> Native language developed alongside English through elementary school.</a:t>
            </a:r>
          </a:p>
          <a:p>
            <a:pPr marL="0" marR="0" lvl="0" indent="0" algn="l" defTabSz="914400" rtl="0" eaLnBrk="0" fontAlgn="base" latinLnBrk="0" hangingPunct="0">
              <a:lnSpc>
                <a:spcPct val="200000"/>
              </a:lnSpc>
              <a:spcBef>
                <a:spcPct val="0"/>
              </a:spcBef>
              <a:spcAft>
                <a:spcPct val="0"/>
              </a:spcAft>
              <a:buClrTx/>
              <a:buSzTx/>
              <a:buFontTx/>
              <a:buAutoNum type="arabicPeriod" startAt="3"/>
              <a:tabLst/>
            </a:pPr>
            <a:r>
              <a:rPr kumimoji="0" lang="en-US" altLang="en-US" sz="2400" b="1" i="0" u="none" strike="noStrike" cap="none" normalizeH="0" baseline="0">
                <a:ln>
                  <a:noFill/>
                </a:ln>
                <a:solidFill>
                  <a:srgbClr val="0070C0"/>
                </a:solidFill>
                <a:effectLst/>
                <a:latin typeface="+mj-lt"/>
              </a:rPr>
              <a:t>Dual Language (Two-Way):</a:t>
            </a:r>
            <a:r>
              <a:rPr kumimoji="0" lang="en-US" altLang="en-US" sz="2400" b="0" i="0" u="none" strike="noStrike" cap="none" normalizeH="0" baseline="0">
                <a:ln>
                  <a:noFill/>
                </a:ln>
                <a:solidFill>
                  <a:srgbClr val="0070C0"/>
                </a:solidFill>
                <a:effectLst/>
                <a:latin typeface="+mj-lt"/>
              </a:rPr>
              <a:t> Mixed groups of native and non-native speakers learning two languages.</a:t>
            </a:r>
          </a:p>
          <a:p>
            <a:pPr marL="0" marR="0" lvl="0" indent="0" algn="l" defTabSz="914400" rtl="0" eaLnBrk="0" fontAlgn="base" latinLnBrk="0" hangingPunct="0">
              <a:lnSpc>
                <a:spcPct val="200000"/>
              </a:lnSpc>
              <a:spcBef>
                <a:spcPct val="0"/>
              </a:spcBef>
              <a:spcAft>
                <a:spcPct val="0"/>
              </a:spcAft>
              <a:buClrTx/>
              <a:buSzTx/>
              <a:buFontTx/>
              <a:buAutoNum type="arabicPeriod" startAt="4"/>
              <a:tabLst/>
            </a:pPr>
            <a:r>
              <a:rPr kumimoji="0" lang="en-US" altLang="en-US" sz="2400" b="1" i="0" u="none" strike="noStrike" cap="none" normalizeH="0" baseline="0">
                <a:ln>
                  <a:noFill/>
                </a:ln>
                <a:solidFill>
                  <a:srgbClr val="0070C0"/>
                </a:solidFill>
                <a:effectLst/>
                <a:latin typeface="+mj-lt"/>
              </a:rPr>
              <a:t>Structured English Immersion:</a:t>
            </a:r>
            <a:r>
              <a:rPr kumimoji="0" lang="en-US" altLang="en-US" sz="2400" b="0" i="0" u="none" strike="noStrike" cap="none" normalizeH="0" baseline="0">
                <a:ln>
                  <a:noFill/>
                </a:ln>
                <a:solidFill>
                  <a:srgbClr val="0070C0"/>
                </a:solidFill>
                <a:effectLst/>
                <a:latin typeface="+mj-lt"/>
              </a:rPr>
              <a:t> All-English instruction using specialized ESL teaching techniques.</a:t>
            </a:r>
          </a:p>
          <a:p>
            <a:pPr marL="0" marR="0" lvl="0" indent="0" algn="l" defTabSz="914400" rtl="0" eaLnBrk="0" fontAlgn="base" latinLnBrk="0" hangingPunct="0">
              <a:lnSpc>
                <a:spcPct val="200000"/>
              </a:lnSpc>
              <a:spcBef>
                <a:spcPct val="0"/>
              </a:spcBef>
              <a:spcAft>
                <a:spcPct val="0"/>
              </a:spcAft>
              <a:buClrTx/>
              <a:buSzTx/>
              <a:buFontTx/>
              <a:buAutoNum type="arabicPeriod" startAt="5"/>
              <a:tabLst/>
            </a:pPr>
            <a:r>
              <a:rPr kumimoji="0" lang="en-US" altLang="en-US" sz="2400" b="1" i="0" u="none" strike="noStrike" cap="none" normalizeH="0" baseline="0">
                <a:ln>
                  <a:noFill/>
                </a:ln>
                <a:solidFill>
                  <a:srgbClr val="0070C0"/>
                </a:solidFill>
                <a:effectLst/>
                <a:latin typeface="+mj-lt"/>
              </a:rPr>
              <a:t>ESL Pull-out:</a:t>
            </a:r>
            <a:r>
              <a:rPr kumimoji="0" lang="en-US" altLang="en-US" sz="2400" b="0" i="0" u="none" strike="noStrike" cap="none" normalizeH="0" baseline="0">
                <a:ln>
                  <a:noFill/>
                </a:ln>
                <a:solidFill>
                  <a:srgbClr val="0070C0"/>
                </a:solidFill>
                <a:effectLst/>
                <a:latin typeface="+mj-lt"/>
              </a:rPr>
              <a:t> Temporary daily withdrawal from regular classes for specific English lessons.</a:t>
            </a:r>
          </a:p>
          <a:p>
            <a:pPr marL="0" marR="0" lvl="0" indent="0" algn="l" defTabSz="914400" rtl="0" eaLnBrk="0" fontAlgn="base" latinLnBrk="0" hangingPunct="0">
              <a:lnSpc>
                <a:spcPct val="200000"/>
              </a:lnSpc>
              <a:spcBef>
                <a:spcPct val="0"/>
              </a:spcBef>
              <a:spcAft>
                <a:spcPct val="0"/>
              </a:spcAft>
              <a:buClrTx/>
              <a:buSzTx/>
              <a:buFontTx/>
              <a:buNone/>
              <a:tabLst/>
            </a:pPr>
            <a:endParaRPr kumimoji="0" lang="en-US" altLang="en-US" sz="2400" b="0" i="0" u="none" strike="noStrike" cap="none" normalizeH="0" baseline="0">
              <a:ln>
                <a:noFill/>
              </a:ln>
              <a:solidFill>
                <a:srgbClr val="0070C0"/>
              </a:solidFill>
              <a:effectLst/>
              <a:latin typeface="+mj-lt"/>
            </a:endParaRPr>
          </a:p>
        </p:txBody>
      </p:sp>
    </p:spTree>
    <p:extLst>
      <p:ext uri="{BB962C8B-B14F-4D97-AF65-F5344CB8AC3E}">
        <p14:creationId xmlns:p14="http://schemas.microsoft.com/office/powerpoint/2010/main" val="42188318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33AFF-CA8C-5C7D-BD94-1B23440C3DB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249A9CD-56AF-BEBC-66C2-86AE5DEDFBE9}"/>
              </a:ext>
            </a:extLst>
          </p:cNvPr>
          <p:cNvSpPr txBox="1"/>
          <p:nvPr/>
        </p:nvSpPr>
        <p:spPr>
          <a:xfrm>
            <a:off x="1863304" y="1187624"/>
            <a:ext cx="12529392" cy="3170099"/>
          </a:xfrm>
          <a:prstGeom prst="rect">
            <a:avLst/>
          </a:prstGeom>
          <a:noFill/>
        </p:spPr>
        <p:txBody>
          <a:bodyPr wrap="square">
            <a:spAutoFit/>
          </a:bodyPr>
          <a:lstStyle/>
          <a:p>
            <a:endParaRPr lang="en-US" sz="4000" b="1" dirty="0">
              <a:solidFill>
                <a:srgbClr val="0070C0"/>
              </a:solidFill>
            </a:endParaRPr>
          </a:p>
          <a:p>
            <a:r>
              <a:rPr lang="en-US" sz="4000" dirty="0">
                <a:solidFill>
                  <a:srgbClr val="0070C0"/>
                </a:solidFill>
              </a:rPr>
              <a:t>Programs vary: Some help students transition to English quickly (Transitional), while others aim to keep both languages (Maintenance or Dual Language).</a:t>
            </a:r>
            <a:endParaRPr lang="en-US" sz="4000" b="1" dirty="0">
              <a:solidFill>
                <a:srgbClr val="0070C0"/>
              </a:solidFill>
            </a:endParaRPr>
          </a:p>
        </p:txBody>
      </p:sp>
    </p:spTree>
    <p:extLst>
      <p:ext uri="{BB962C8B-B14F-4D97-AF65-F5344CB8AC3E}">
        <p14:creationId xmlns:p14="http://schemas.microsoft.com/office/powerpoint/2010/main" val="9447918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744226-95BA-03C0-68F9-924F7C01EC0A}"/>
              </a:ext>
            </a:extLst>
          </p:cNvPr>
          <p:cNvSpPr txBox="1"/>
          <p:nvPr/>
        </p:nvSpPr>
        <p:spPr>
          <a:xfrm>
            <a:off x="1719288" y="899592"/>
            <a:ext cx="11809312" cy="3403624"/>
          </a:xfrm>
          <a:prstGeom prst="rect">
            <a:avLst/>
          </a:prstGeom>
          <a:noFill/>
        </p:spPr>
        <p:txBody>
          <a:bodyPr wrap="square">
            <a:spAutoFit/>
          </a:bodyPr>
          <a:lstStyle/>
          <a:p>
            <a:pPr>
              <a:lnSpc>
                <a:spcPct val="200000"/>
              </a:lnSpc>
            </a:pPr>
            <a:r>
              <a:rPr lang="en-US" b="1" dirty="0">
                <a:solidFill>
                  <a:srgbClr val="0070C0"/>
                </a:solidFill>
              </a:rPr>
              <a:t>Some people worry that students won't learn English fast enough if they use their native language. However, experts argue that knowing a first language well actually helps you learn a second one better.</a:t>
            </a:r>
          </a:p>
        </p:txBody>
      </p:sp>
      <p:sp>
        <p:nvSpPr>
          <p:cNvPr id="5" name="TextBox 4">
            <a:extLst>
              <a:ext uri="{FF2B5EF4-FFF2-40B4-BE49-F238E27FC236}">
                <a16:creationId xmlns:a16="http://schemas.microsoft.com/office/drawing/2014/main" id="{E3FB135B-299A-5946-90E9-05A72D0B5D19}"/>
              </a:ext>
            </a:extLst>
          </p:cNvPr>
          <p:cNvSpPr txBox="1"/>
          <p:nvPr/>
        </p:nvSpPr>
        <p:spPr>
          <a:xfrm>
            <a:off x="1719288" y="4572953"/>
            <a:ext cx="12097344" cy="3403624"/>
          </a:xfrm>
          <a:prstGeom prst="rect">
            <a:avLst/>
          </a:prstGeom>
          <a:noFill/>
        </p:spPr>
        <p:txBody>
          <a:bodyPr wrap="square">
            <a:spAutoFit/>
          </a:bodyPr>
          <a:lstStyle/>
          <a:p>
            <a:pPr>
              <a:lnSpc>
                <a:spcPct val="200000"/>
              </a:lnSpc>
            </a:pPr>
            <a:r>
              <a:rPr lang="en-US" b="1" dirty="0">
                <a:solidFill>
                  <a:srgbClr val="7030A0"/>
                </a:solidFill>
              </a:rPr>
              <a:t>While some early studies were critical, more recent "meta-analyses" (studies that combine many other studies) show that bilingual education actually has a positive effect on reading skills and student self-esteem.</a:t>
            </a:r>
          </a:p>
        </p:txBody>
      </p:sp>
    </p:spTree>
    <p:extLst>
      <p:ext uri="{BB962C8B-B14F-4D97-AF65-F5344CB8AC3E}">
        <p14:creationId xmlns:p14="http://schemas.microsoft.com/office/powerpoint/2010/main" val="26257418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63D1CA-3800-96AC-D5B2-6D7EF4251580}"/>
              </a:ext>
            </a:extLst>
          </p:cNvPr>
          <p:cNvSpPr txBox="1"/>
          <p:nvPr/>
        </p:nvSpPr>
        <p:spPr>
          <a:xfrm>
            <a:off x="5490901" y="1619674"/>
            <a:ext cx="5274201" cy="1323439"/>
          </a:xfrm>
          <a:prstGeom prst="rect">
            <a:avLst/>
          </a:prstGeom>
          <a:noFill/>
        </p:spPr>
        <p:txBody>
          <a:bodyPr wrap="none" rtlCol="0">
            <a:spAutoFit/>
          </a:bodyPr>
          <a:lstStyle/>
          <a:p>
            <a:r>
              <a:rPr lang="en-US" sz="8000" dirty="0">
                <a:solidFill>
                  <a:srgbClr val="00B050"/>
                </a:solidFill>
                <a:highlight>
                  <a:srgbClr val="FF0000"/>
                </a:highlight>
              </a:rPr>
              <a:t>Thank You</a:t>
            </a:r>
            <a:endParaRPr lang="th-TH" sz="8000" dirty="0">
              <a:solidFill>
                <a:srgbClr val="00B050"/>
              </a:solidFill>
              <a:highlight>
                <a:srgbClr val="FF0000"/>
              </a:highlight>
            </a:endParaRPr>
          </a:p>
        </p:txBody>
      </p:sp>
      <p:pic>
        <p:nvPicPr>
          <p:cNvPr id="4098" name="Picture 2" descr="87,100+ Thank You ภาพถ่ายสต็อก รูปภาพ ...">
            <a:extLst>
              <a:ext uri="{FF2B5EF4-FFF2-40B4-BE49-F238E27FC236}">
                <a16:creationId xmlns:a16="http://schemas.microsoft.com/office/drawing/2014/main" id="{4EE09BD5-8898-B8E3-ED73-025548DF12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754093">
            <a:off x="5333284" y="5050909"/>
            <a:ext cx="5589428" cy="1525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4929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C66F4-D45B-940B-C264-900B842B26B2}"/>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6B5C62B8-B9A7-5121-7CEE-7386433A3B30}"/>
              </a:ext>
            </a:extLst>
          </p:cNvPr>
          <p:cNvSpPr/>
          <p:nvPr/>
        </p:nvSpPr>
        <p:spPr>
          <a:xfrm>
            <a:off x="2223344" y="3635896"/>
            <a:ext cx="12313368" cy="3875100"/>
          </a:xfrm>
          <a:prstGeom prst="rect">
            <a:avLst/>
          </a:prstGeom>
        </p:spPr>
        <p:txBody>
          <a:bodyPr wrap="square">
            <a:spAutoFit/>
          </a:bodyPr>
          <a:lstStyle/>
          <a:p>
            <a:pPr algn="just" fontAlgn="base">
              <a:lnSpc>
                <a:spcPct val="200000"/>
              </a:lnSpc>
            </a:pPr>
            <a:r>
              <a:rPr lang="en-US" sz="3200" b="1" dirty="0">
                <a:solidFill>
                  <a:srgbClr val="0070C0"/>
                </a:solidFill>
              </a:rPr>
              <a:t>Bilingual education </a:t>
            </a:r>
          </a:p>
          <a:p>
            <a:pPr algn="just" fontAlgn="base">
              <a:lnSpc>
                <a:spcPct val="200000"/>
              </a:lnSpc>
            </a:pPr>
            <a:r>
              <a:rPr lang="en-US" sz="3200" b="1" dirty="0">
                <a:solidFill>
                  <a:srgbClr val="0070C0"/>
                </a:solidFill>
              </a:rPr>
              <a:t>-teaching academic content in two languages, in a native and secondary language with varying amounts of each language used in accordance with the program model.</a:t>
            </a:r>
          </a:p>
        </p:txBody>
      </p:sp>
      <p:pic>
        <p:nvPicPr>
          <p:cNvPr id="1026" name="Picture 2">
            <a:extLst>
              <a:ext uri="{FF2B5EF4-FFF2-40B4-BE49-F238E27FC236}">
                <a16:creationId xmlns:a16="http://schemas.microsoft.com/office/drawing/2014/main" id="{EAE8DF6A-A1C6-D60F-CF35-E5A356B6F3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5712" y="1043608"/>
            <a:ext cx="4077196" cy="188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1105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2F4C37-347F-6186-E165-FF59BC61F22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0698A4F-26D7-A942-4704-C30BCE8DCDAE}"/>
              </a:ext>
            </a:extLst>
          </p:cNvPr>
          <p:cNvSpPr txBox="1"/>
          <p:nvPr/>
        </p:nvSpPr>
        <p:spPr>
          <a:xfrm>
            <a:off x="1359248" y="1413085"/>
            <a:ext cx="12097343" cy="6863417"/>
          </a:xfrm>
          <a:prstGeom prst="rect">
            <a:avLst/>
          </a:prstGeom>
          <a:noFill/>
        </p:spPr>
        <p:txBody>
          <a:bodyPr wrap="square" rtlCol="0">
            <a:spAutoFit/>
          </a:bodyPr>
          <a:lstStyle/>
          <a:p>
            <a:pPr fontAlgn="base">
              <a:lnSpc>
                <a:spcPct val="200000"/>
              </a:lnSpc>
            </a:pPr>
            <a:r>
              <a:rPr lang="en-US" sz="3200" b="1" dirty="0">
                <a:solidFill>
                  <a:srgbClr val="00B0F0"/>
                </a:solidFill>
              </a:rPr>
              <a:t>•In the bilingual education system subject content will be delivered in two languages, mostly the native language of the learners and a second language which is closed connected to cultural needs.</a:t>
            </a:r>
          </a:p>
          <a:p>
            <a:pPr fontAlgn="base"/>
            <a:endParaRPr lang="en-US" sz="3200" b="1" dirty="0">
              <a:solidFill>
                <a:srgbClr val="00B0F0"/>
              </a:solidFill>
            </a:endParaRPr>
          </a:p>
          <a:p>
            <a:pPr fontAlgn="base"/>
            <a:endParaRPr lang="en-US" sz="3200" b="1" dirty="0">
              <a:solidFill>
                <a:srgbClr val="00B0F0"/>
              </a:solidFill>
            </a:endParaRPr>
          </a:p>
          <a:p>
            <a:pPr fontAlgn="base"/>
            <a:endParaRPr lang="en-US" sz="3200" b="1" dirty="0">
              <a:solidFill>
                <a:srgbClr val="00B0F0"/>
              </a:solidFill>
            </a:endParaRPr>
          </a:p>
          <a:p>
            <a:pPr fontAlgn="base"/>
            <a:endParaRPr lang="en-US" sz="3200" b="1" dirty="0">
              <a:solidFill>
                <a:srgbClr val="00B0F0"/>
              </a:solidFill>
            </a:endParaRPr>
          </a:p>
          <a:p>
            <a:pPr fontAlgn="base"/>
            <a:r>
              <a:rPr lang="en-US" dirty="0"/>
              <a:t>                                  </a:t>
            </a:r>
          </a:p>
          <a:p>
            <a:endParaRPr lang="th-TH" dirty="0"/>
          </a:p>
        </p:txBody>
      </p:sp>
      <p:pic>
        <p:nvPicPr>
          <p:cNvPr id="2050" name="Picture 2">
            <a:extLst>
              <a:ext uri="{FF2B5EF4-FFF2-40B4-BE49-F238E27FC236}">
                <a16:creationId xmlns:a16="http://schemas.microsoft.com/office/drawing/2014/main" id="{6978999D-D49F-F280-4F49-DE7D94B6363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44224" y="5671333"/>
            <a:ext cx="4320480" cy="2034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9210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47280" y="2555776"/>
            <a:ext cx="12529391" cy="2923877"/>
          </a:xfrm>
          <a:prstGeom prst="rect">
            <a:avLst/>
          </a:prstGeom>
          <a:noFill/>
        </p:spPr>
        <p:txBody>
          <a:bodyPr wrap="square" rtlCol="0">
            <a:spAutoFit/>
          </a:bodyPr>
          <a:lstStyle/>
          <a:p>
            <a:pPr fontAlgn="base"/>
            <a:endParaRPr lang="en-US" sz="3200" b="1" dirty="0">
              <a:solidFill>
                <a:srgbClr val="00B0F0"/>
              </a:solidFill>
            </a:endParaRPr>
          </a:p>
          <a:p>
            <a:pPr fontAlgn="base"/>
            <a:endParaRPr lang="en-US" sz="3200" b="1" dirty="0">
              <a:solidFill>
                <a:srgbClr val="00B0F0"/>
              </a:solidFill>
            </a:endParaRPr>
          </a:p>
          <a:p>
            <a:pPr fontAlgn="base"/>
            <a:r>
              <a:rPr lang="en-US" sz="3200" b="1" dirty="0">
                <a:solidFill>
                  <a:srgbClr val="FF0000"/>
                </a:solidFill>
              </a:rPr>
              <a:t>•Bilingual teaching is the best way to prepare for university education and international business.</a:t>
            </a:r>
          </a:p>
          <a:p>
            <a:pPr fontAlgn="base"/>
            <a:r>
              <a:rPr lang="en-US" dirty="0"/>
              <a:t>                                  </a:t>
            </a:r>
          </a:p>
          <a:p>
            <a:endParaRPr lang="th-TH"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72216" y="5148064"/>
            <a:ext cx="4320480" cy="2034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4344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heel(1)">
                                      <p:cBhvr>
                                        <p:cTn id="7"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27600" y="1763688"/>
            <a:ext cx="11017224" cy="4859985"/>
          </a:xfrm>
          <a:prstGeom prst="rect">
            <a:avLst/>
          </a:prstGeom>
        </p:spPr>
        <p:txBody>
          <a:bodyPr wrap="square">
            <a:spAutoFit/>
          </a:bodyPr>
          <a:lstStyle/>
          <a:p>
            <a:pPr fontAlgn="base">
              <a:lnSpc>
                <a:spcPct val="200000"/>
              </a:lnSpc>
            </a:pPr>
            <a:r>
              <a:rPr lang="en-US" sz="3200" b="1" dirty="0">
                <a:solidFill>
                  <a:srgbClr val="7030A0"/>
                </a:solidFill>
              </a:rPr>
              <a:t>•The sooner a child starts learning a second language, the better it will speak this language. </a:t>
            </a:r>
          </a:p>
          <a:p>
            <a:pPr fontAlgn="base">
              <a:lnSpc>
                <a:spcPct val="200000"/>
              </a:lnSpc>
            </a:pPr>
            <a:r>
              <a:rPr lang="en-US" sz="3200" b="1" dirty="0">
                <a:solidFill>
                  <a:srgbClr val="7030A0"/>
                </a:solidFill>
              </a:rPr>
              <a:t>If this language is English, the most widespread international language of business, medicine, science in general and, the better this child will perform in life.</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3144" y="2339752"/>
            <a:ext cx="3497531"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4484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653F8DB-BDEE-A0DD-5F33-F35907224547}"/>
              </a:ext>
            </a:extLst>
          </p:cNvPr>
          <p:cNvPicPr>
            <a:picLocks noChangeAspect="1"/>
          </p:cNvPicPr>
          <p:nvPr/>
        </p:nvPicPr>
        <p:blipFill>
          <a:blip r:embed="rId2"/>
          <a:srcRect l="34250" t="20975" r="32150" b="14516"/>
          <a:stretch/>
        </p:blipFill>
        <p:spPr>
          <a:xfrm>
            <a:off x="423144" y="2843808"/>
            <a:ext cx="2984900" cy="2343253"/>
          </a:xfrm>
          <a:prstGeom prst="rect">
            <a:avLst/>
          </a:prstGeom>
        </p:spPr>
      </p:pic>
      <p:sp>
        <p:nvSpPr>
          <p:cNvPr id="2" name="Rectangle 1"/>
          <p:cNvSpPr/>
          <p:nvPr/>
        </p:nvSpPr>
        <p:spPr>
          <a:xfrm>
            <a:off x="3159448" y="1475656"/>
            <a:ext cx="11737303" cy="1569660"/>
          </a:xfrm>
          <a:prstGeom prst="rect">
            <a:avLst/>
          </a:prstGeom>
        </p:spPr>
        <p:txBody>
          <a:bodyPr wrap="square">
            <a:spAutoFit/>
          </a:bodyPr>
          <a:lstStyle/>
          <a:p>
            <a:pPr algn="ctr" fontAlgn="base"/>
            <a:r>
              <a:rPr lang="en-US" sz="3200" b="1" dirty="0">
                <a:solidFill>
                  <a:srgbClr val="FF0000"/>
                </a:solidFill>
              </a:rPr>
              <a:t>•If English is used as a language of instruction, taught subjects are at development equally in the native language as well, as research has proved. </a:t>
            </a:r>
          </a:p>
        </p:txBody>
      </p:sp>
      <p:sp>
        <p:nvSpPr>
          <p:cNvPr id="4" name="TextBox 3">
            <a:extLst>
              <a:ext uri="{FF2B5EF4-FFF2-40B4-BE49-F238E27FC236}">
                <a16:creationId xmlns:a16="http://schemas.microsoft.com/office/drawing/2014/main" id="{046C51CC-B157-FD87-5B34-9794C4CD9599}"/>
              </a:ext>
            </a:extLst>
          </p:cNvPr>
          <p:cNvSpPr txBox="1"/>
          <p:nvPr/>
        </p:nvSpPr>
        <p:spPr>
          <a:xfrm>
            <a:off x="5247680" y="4556185"/>
            <a:ext cx="11449272" cy="2923877"/>
          </a:xfrm>
          <a:prstGeom prst="rect">
            <a:avLst/>
          </a:prstGeom>
          <a:noFill/>
        </p:spPr>
        <p:txBody>
          <a:bodyPr wrap="square">
            <a:spAutoFit/>
          </a:bodyPr>
          <a:lstStyle/>
          <a:p>
            <a:pPr>
              <a:lnSpc>
                <a:spcPct val="200000"/>
              </a:lnSpc>
            </a:pPr>
            <a:r>
              <a:rPr lang="en-US" sz="3200" b="1" dirty="0">
                <a:solidFill>
                  <a:srgbClr val="7030A0"/>
                </a:solidFill>
              </a:rPr>
              <a:t>using a foreign language in different contexts, </a:t>
            </a:r>
          </a:p>
          <a:p>
            <a:pPr>
              <a:lnSpc>
                <a:spcPct val="200000"/>
              </a:lnSpc>
            </a:pPr>
            <a:r>
              <a:rPr lang="en-US" sz="3200" b="1" dirty="0">
                <a:solidFill>
                  <a:srgbClr val="7030A0"/>
                </a:solidFill>
              </a:rPr>
              <a:t>e.g. school lessons, </a:t>
            </a:r>
          </a:p>
          <a:p>
            <a:pPr>
              <a:lnSpc>
                <a:spcPct val="200000"/>
              </a:lnSpc>
            </a:pPr>
            <a:r>
              <a:rPr lang="en-US" sz="3200" b="1" dirty="0">
                <a:solidFill>
                  <a:srgbClr val="7030A0"/>
                </a:solidFill>
              </a:rPr>
              <a:t>children become more and more proficient.</a:t>
            </a:r>
            <a:endParaRPr lang="th-TH" sz="3200" b="1" dirty="0">
              <a:solidFill>
                <a:srgbClr val="7030A0"/>
              </a:solidFill>
            </a:endParaRPr>
          </a:p>
        </p:txBody>
      </p:sp>
    </p:spTree>
    <p:extLst>
      <p:ext uri="{BB962C8B-B14F-4D97-AF65-F5344CB8AC3E}">
        <p14:creationId xmlns:p14="http://schemas.microsoft.com/office/powerpoint/2010/main" val="390329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2324E9-9530-20FC-0196-D8CCEA29CFB8}"/>
              </a:ext>
            </a:extLst>
          </p:cNvPr>
          <p:cNvSpPr txBox="1"/>
          <p:nvPr/>
        </p:nvSpPr>
        <p:spPr>
          <a:xfrm>
            <a:off x="3015432" y="1259632"/>
            <a:ext cx="11089232" cy="4859985"/>
          </a:xfrm>
          <a:prstGeom prst="rect">
            <a:avLst/>
          </a:prstGeom>
          <a:noFill/>
        </p:spPr>
        <p:txBody>
          <a:bodyPr wrap="square">
            <a:spAutoFit/>
          </a:bodyPr>
          <a:lstStyle/>
          <a:p>
            <a:pPr fontAlgn="base">
              <a:lnSpc>
                <a:spcPct val="200000"/>
              </a:lnSpc>
            </a:pPr>
            <a:r>
              <a:rPr lang="en-US" sz="3200" b="1" dirty="0">
                <a:solidFill>
                  <a:srgbClr val="7030A0"/>
                </a:solidFill>
              </a:rPr>
              <a:t>•By learning a foreign language students become more aware of their own language. So, students‘ knowledge of certain native language features (e.g., writing letters) will increase, as they have learned about this in another language</a:t>
            </a:r>
          </a:p>
        </p:txBody>
      </p:sp>
    </p:spTree>
    <p:extLst>
      <p:ext uri="{BB962C8B-B14F-4D97-AF65-F5344CB8AC3E}">
        <p14:creationId xmlns:p14="http://schemas.microsoft.com/office/powerpoint/2010/main" val="367699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280</TotalTime>
  <Words>1913</Words>
  <Application>Microsoft Office PowerPoint</Application>
  <PresentationFormat>Custom</PresentationFormat>
  <Paragraphs>116</Paragraphs>
  <Slides>39</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Aptos</vt:lpstr>
      <vt:lpstr>Arial</vt:lpstr>
      <vt:lpstr>Bahnschrift</vt:lpstr>
      <vt:lpstr>Century Gothic</vt:lpstr>
      <vt:lpstr>Wingdings</vt:lpstr>
      <vt:lpstr>Office Theme</vt:lpstr>
      <vt:lpstr> Bilingual Education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History and Background in  USA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Bilingual Education</dc:title>
  <dc:creator>abi</dc:creator>
  <cp:lastModifiedBy>Yu Mon Kyaw</cp:lastModifiedBy>
  <cp:revision>7</cp:revision>
  <dcterms:created xsi:type="dcterms:W3CDTF">2024-12-12T08:43:35Z</dcterms:created>
  <dcterms:modified xsi:type="dcterms:W3CDTF">2025-12-26T01:00:58Z</dcterms:modified>
</cp:coreProperties>
</file>