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1" r:id="rId2"/>
    <p:sldId id="257" r:id="rId3"/>
    <p:sldId id="310" r:id="rId4"/>
    <p:sldId id="279" r:id="rId5"/>
    <p:sldId id="316" r:id="rId6"/>
    <p:sldId id="318" r:id="rId7"/>
    <p:sldId id="319" r:id="rId8"/>
    <p:sldId id="27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94BA462-601D-45B9-A302-542D9A2987E1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2CE0711-92AC-4729-991F-B048702AC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3198C3-BC55-4904-B96B-E78B42979D88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DF7BCC-427B-4229-8EF6-8446E190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13E6-F1CC-49AA-A7E8-2A28842D826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BB49-99CB-4C8E-949F-FF53BFBE6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8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35D9-C484-485D-B09D-3138428639E2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A1915-9D3F-47B1-A2C7-81F0D826D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1B69-49EB-4185-81D1-55BF4469460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60E0E-D1D1-495B-A975-ACD67D328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7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4B01-BBC6-404A-AD2B-FEACEFCA5742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A465-A194-4AB4-94E6-460D8C5F4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538C-CDE6-478A-8B52-147BCEC224C6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9B484-B799-4F56-8389-DBDDC9B05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22EF-5654-4094-A7FE-67F3B27CE6C1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3E52-3E86-4E98-9165-D15C331E0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C265-8FFA-464C-A266-83C23956770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6094-6B68-48FA-9006-774FFA09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EC8E-AC81-46FD-8DED-2DC81ABBEA17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0EA6-2AA4-466E-807C-12D0325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11C0-E13A-4A3A-929D-820C4BA2DAE2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D2853-693B-44E9-90C7-52C9A82A7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FCA1-221E-4EDC-AF39-7A8BBA47BD50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4BE7-F05C-4DBD-B236-B1EF6B8F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035F-F40D-42C7-8A2F-6F6505D4EAC7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8C04-11B8-4C3C-8775-6215F194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C8C8A7E3-F423-4DCD-B357-84E728E2B089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0EB5E05-B00A-45EC-A331-DD6ADC7F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915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FINANCIAL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78B8A-7899-460D-8184-4AA312BFA070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5887"/>
            <a:ext cx="68580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7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Account Receivable Management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4133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8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Character</a:t>
              </a:r>
            </a:p>
          </p:txBody>
        </p:sp>
        <p:sp>
          <p:nvSpPr>
            <p:cNvPr id="4135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7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33600" y="2514600"/>
            <a:ext cx="5119688" cy="660400"/>
            <a:chOff x="1351" y="1584"/>
            <a:chExt cx="3225" cy="416"/>
          </a:xfrm>
        </p:grpSpPr>
        <p:sp>
          <p:nvSpPr>
            <p:cNvPr id="4127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7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Capacity</a:t>
              </a:r>
            </a:p>
          </p:txBody>
        </p:sp>
        <p:sp>
          <p:nvSpPr>
            <p:cNvPr id="4129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1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00400"/>
            <a:ext cx="5130800" cy="660400"/>
            <a:chOff x="1344" y="2064"/>
            <a:chExt cx="3232" cy="416"/>
          </a:xfrm>
        </p:grpSpPr>
        <p:sp>
          <p:nvSpPr>
            <p:cNvPr id="4121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6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Capital</a:t>
              </a:r>
            </a:p>
          </p:txBody>
        </p:sp>
        <p:sp>
          <p:nvSpPr>
            <p:cNvPr id="4123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5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4115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8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Collateral</a:t>
              </a:r>
            </a:p>
          </p:txBody>
        </p:sp>
        <p:sp>
          <p:nvSpPr>
            <p:cNvPr id="4117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9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66938" y="4800600"/>
            <a:ext cx="5110162" cy="660400"/>
            <a:chOff x="1365" y="3024"/>
            <a:chExt cx="3219" cy="416"/>
          </a:xfrm>
        </p:grpSpPr>
        <p:sp>
          <p:nvSpPr>
            <p:cNvPr id="4109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8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Condition</a:t>
              </a:r>
            </a:p>
          </p:txBody>
        </p:sp>
        <p:sp>
          <p:nvSpPr>
            <p:cNvPr id="4111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105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E91F9-EF0F-4DE7-9156-5FEB7620183E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7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3340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Credit Measurement</a:t>
            </a:r>
            <a:endParaRPr lang="en-US" sz="48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5157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0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Credit Period</a:t>
              </a:r>
            </a:p>
          </p:txBody>
        </p:sp>
        <p:sp>
          <p:nvSpPr>
            <p:cNvPr id="5159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61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33600" y="2514600"/>
            <a:ext cx="5119688" cy="660400"/>
            <a:chOff x="1351" y="1584"/>
            <a:chExt cx="3225" cy="416"/>
          </a:xfrm>
        </p:grpSpPr>
        <p:sp>
          <p:nvSpPr>
            <p:cNvPr id="5151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2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Credit Standard</a:t>
              </a:r>
            </a:p>
          </p:txBody>
        </p:sp>
        <p:sp>
          <p:nvSpPr>
            <p:cNvPr id="5153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55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00400"/>
            <a:ext cx="5130800" cy="660400"/>
            <a:chOff x="1344" y="2064"/>
            <a:chExt cx="3232" cy="416"/>
          </a:xfrm>
        </p:grpSpPr>
        <p:sp>
          <p:nvSpPr>
            <p:cNvPr id="5145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45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Collection Policies</a:t>
              </a:r>
            </a:p>
          </p:txBody>
        </p:sp>
        <p:sp>
          <p:nvSpPr>
            <p:cNvPr id="5147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9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5139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7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Discount</a:t>
              </a:r>
            </a:p>
          </p:txBody>
        </p:sp>
        <p:sp>
          <p:nvSpPr>
            <p:cNvPr id="5141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3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66938" y="4800600"/>
            <a:ext cx="5110162" cy="660400"/>
            <a:chOff x="1365" y="3024"/>
            <a:chExt cx="3219" cy="416"/>
          </a:xfrm>
        </p:grpSpPr>
        <p:sp>
          <p:nvSpPr>
            <p:cNvPr id="5133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0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Default Risk</a:t>
              </a:r>
            </a:p>
          </p:txBody>
        </p:sp>
        <p:sp>
          <p:nvSpPr>
            <p:cNvPr id="5135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5129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3429C-7488-40D3-802F-7E0353DF6DCA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31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1722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Credit Policies  Measurement Change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655C9A-64F2-4B6D-B6BF-221157CD878E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6150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6161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5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Marginal Cost (MC)</a:t>
              </a:r>
            </a:p>
          </p:txBody>
        </p:sp>
        <p:sp>
          <p:nvSpPr>
            <p:cNvPr id="6163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65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1219200" y="2667000"/>
            <a:ext cx="5130800" cy="657225"/>
            <a:chOff x="1344" y="1104"/>
            <a:chExt cx="3232" cy="414"/>
          </a:xfrm>
        </p:grpSpPr>
        <p:sp>
          <p:nvSpPr>
            <p:cNvPr id="6155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32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157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9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154" name="Rectangle 43"/>
          <p:cNvSpPr>
            <a:spLocks noChangeArrowheads="1"/>
          </p:cNvSpPr>
          <p:nvPr/>
        </p:nvSpPr>
        <p:spPr bwMode="auto">
          <a:xfrm>
            <a:off x="1752600" y="2743200"/>
            <a:ext cx="2932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Marginal Revenue (MR)</a:t>
            </a:r>
          </a:p>
        </p:txBody>
      </p:sp>
      <p:sp>
        <p:nvSpPr>
          <p:cNvPr id="23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1722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Example : Credit Standard 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DE367-E2A0-4DEE-9830-9B6E3C3CBA34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7174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Marginal revenue</a:t>
            </a:r>
            <a:r>
              <a:rPr lang="th-TH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=  </a:t>
            </a:r>
            <a:r>
              <a:rPr lang="en-US" sz="2000" dirty="0" smtClean="0">
                <a:solidFill>
                  <a:srgbClr val="002060"/>
                </a:solidFill>
              </a:rPr>
              <a:t>profit margin</a:t>
            </a:r>
            <a:r>
              <a:rPr lang="th-TH" sz="2000" dirty="0" smtClean="0">
                <a:solidFill>
                  <a:srgbClr val="002060"/>
                </a:solidFill>
              </a:rPr>
              <a:t>  </a:t>
            </a:r>
            <a:r>
              <a:rPr lang="th-TH" sz="2000" dirty="0" smtClean="0">
                <a:solidFill>
                  <a:srgbClr val="002060"/>
                </a:solidFill>
              </a:rPr>
              <a:t>× </a:t>
            </a:r>
            <a:r>
              <a:rPr lang="en-US" sz="2000" dirty="0" smtClean="0">
                <a:solidFill>
                  <a:srgbClr val="002060"/>
                </a:solidFill>
              </a:rPr>
              <a:t>sale volume add up</a:t>
            </a:r>
            <a:r>
              <a:rPr lang="th-TH" dirty="0" smtClean="0">
                <a:solidFill>
                  <a:srgbClr val="002060"/>
                </a:solidFill>
              </a:rPr>
              <a:t>                   </a:t>
            </a:r>
            <a:r>
              <a:rPr lang="en-US" dirty="0" smtClean="0">
                <a:solidFill>
                  <a:srgbClr val="002060"/>
                </a:solidFill>
              </a:rPr>
              <a:t>=</a:t>
            </a:r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(15 – 12) × (13,500,000 – 12,000,000) / 15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                =  </a:t>
            </a:r>
            <a:r>
              <a:rPr lang="en-US" sz="2000" dirty="0" smtClean="0">
                <a:solidFill>
                  <a:srgbClr val="FF0000"/>
                </a:solidFill>
              </a:rPr>
              <a:t>300,000 </a:t>
            </a:r>
            <a:r>
              <a:rPr lang="en-US" sz="2000" dirty="0" smtClean="0">
                <a:solidFill>
                  <a:srgbClr val="FF0000"/>
                </a:solidFill>
              </a:rPr>
              <a:t>Baht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</a:t>
            </a:r>
            <a:r>
              <a:rPr lang="en-US" sz="2000" dirty="0" smtClean="0">
                <a:solidFill>
                  <a:srgbClr val="002060"/>
                </a:solidFill>
              </a:rPr>
              <a:t>arginal cost </a:t>
            </a:r>
            <a:r>
              <a:rPr lang="th-TH" sz="2000" dirty="0" smtClean="0">
                <a:solidFill>
                  <a:srgbClr val="00206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= </a:t>
            </a:r>
            <a:r>
              <a:rPr lang="en-US" sz="2000" dirty="0" smtClean="0">
                <a:solidFill>
                  <a:srgbClr val="002060"/>
                </a:solidFill>
              </a:rPr>
              <a:t>new account receivable </a:t>
            </a:r>
            <a:r>
              <a:rPr lang="th-TH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– </a:t>
            </a:r>
            <a:r>
              <a:rPr lang="en-US" sz="2000" dirty="0" smtClean="0">
                <a:solidFill>
                  <a:srgbClr val="002060"/>
                </a:solidFill>
              </a:rPr>
              <a:t>before</a:t>
            </a:r>
            <a:endParaRPr lang="th-TH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h-TH" sz="2400" dirty="0" smtClean="0">
                <a:solidFill>
                  <a:srgbClr val="002060"/>
                </a:solidFill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</a:rPr>
              <a:t>   =  </a:t>
            </a:r>
            <a:r>
              <a:rPr lang="en-US" sz="2000" dirty="0" smtClean="0">
                <a:solidFill>
                  <a:srgbClr val="002060"/>
                </a:solidFill>
              </a:rPr>
              <a:t>((13,500,000 × 60) / 360) – ((12,000,000× 30) / 360)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</a:rPr>
              <a:t>=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1800" dirty="0" smtClean="0">
                <a:solidFill>
                  <a:srgbClr val="002060"/>
                </a:solidFill>
              </a:rPr>
              <a:t> 1,250,000</a:t>
            </a:r>
            <a:r>
              <a:rPr lang="th-TH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baht</a:t>
            </a:r>
            <a:endParaRPr lang="th-TH" dirty="0" smtClean="0">
              <a:solidFill>
                <a:srgbClr val="002060"/>
              </a:solidFill>
            </a:endParaRPr>
          </a:p>
          <a:p>
            <a:r>
              <a:rPr lang="th-TH" sz="24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Investment in Acc. Rec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=  </a:t>
            </a:r>
            <a:r>
              <a:rPr lang="en-US" sz="2000" dirty="0" smtClean="0">
                <a:solidFill>
                  <a:srgbClr val="002060"/>
                </a:solidFill>
              </a:rPr>
              <a:t>1,250,000 × (12 / 15)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                      =   </a:t>
            </a:r>
            <a:r>
              <a:rPr lang="en-US" sz="1800" dirty="0" smtClean="0">
                <a:solidFill>
                  <a:srgbClr val="002060"/>
                </a:solidFill>
              </a:rPr>
              <a:t>1,000,000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baht</a:t>
            </a:r>
            <a:endParaRPr lang="th-TH" sz="2000" dirty="0" smtClean="0">
              <a:solidFill>
                <a:srgbClr val="002060"/>
              </a:solidFill>
            </a:endParaRPr>
          </a:p>
          <a:p>
            <a:r>
              <a:rPr lang="th-TH" sz="24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Real Marginal Cost </a:t>
            </a:r>
            <a:r>
              <a:rPr lang="en-US" sz="2400" dirty="0" smtClean="0">
                <a:solidFill>
                  <a:srgbClr val="002060"/>
                </a:solidFill>
              </a:rPr>
              <a:t>=  </a:t>
            </a:r>
            <a:r>
              <a:rPr lang="en-US" sz="2000" dirty="0" smtClean="0">
                <a:solidFill>
                  <a:srgbClr val="002060"/>
                </a:solidFill>
              </a:rPr>
              <a:t>1,000,000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baht</a:t>
            </a:r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th-TH" sz="2000" dirty="0" smtClean="0">
                <a:solidFill>
                  <a:srgbClr val="002060"/>
                </a:solidFill>
              </a:rPr>
              <a:t>×</a:t>
            </a:r>
            <a:r>
              <a:rPr lang="th-TH" sz="24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return on demand </a:t>
            </a:r>
            <a:r>
              <a:rPr lang="th-TH" sz="24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18 %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>=  </a:t>
            </a:r>
            <a:r>
              <a:rPr lang="en-US" sz="2000" dirty="0" smtClean="0">
                <a:solidFill>
                  <a:srgbClr val="FF0000"/>
                </a:solidFill>
              </a:rPr>
              <a:t>180,000 baht</a:t>
            </a:r>
            <a:endParaRPr lang="th-TH" sz="2400" dirty="0" smtClean="0">
              <a:solidFill>
                <a:srgbClr val="FF000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1722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Example : Credit Standard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(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cont.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8C77E5-5AF6-4252-A656-B2BAA1593665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922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C</a:t>
            </a:r>
            <a:r>
              <a:rPr lang="en-US" sz="3600" dirty="0" smtClean="0">
                <a:solidFill>
                  <a:srgbClr val="002060"/>
                </a:solidFill>
              </a:rPr>
              <a:t>ompare </a:t>
            </a:r>
          </a:p>
          <a:p>
            <a:pPr marL="0" indent="0" algn="ctr">
              <a:buNone/>
            </a:pPr>
            <a:endParaRPr lang="th-TH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Marginal Revenue</a:t>
            </a:r>
            <a:r>
              <a:rPr lang="th-TH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= 300,000  </a:t>
            </a:r>
            <a:r>
              <a:rPr lang="en-US" dirty="0" smtClean="0">
                <a:solidFill>
                  <a:srgbClr val="002060"/>
                </a:solidFill>
              </a:rPr>
              <a:t>Baht</a:t>
            </a:r>
            <a:endParaRPr lang="th-TH" dirty="0" smtClean="0">
              <a:solidFill>
                <a:srgbClr val="002060"/>
              </a:solidFill>
            </a:endParaRPr>
          </a:p>
          <a:p>
            <a:endParaRPr lang="th-TH" dirty="0" smtClean="0">
              <a:solidFill>
                <a:srgbClr val="002060"/>
              </a:solidFill>
            </a:endParaRP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Real Marginal Cost</a:t>
            </a:r>
            <a:r>
              <a:rPr lang="th-TH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=  180,000  </a:t>
            </a:r>
            <a:r>
              <a:rPr lang="en-US" dirty="0" smtClean="0">
                <a:solidFill>
                  <a:srgbClr val="002060"/>
                </a:solidFill>
              </a:rPr>
              <a:t>Baht</a:t>
            </a:r>
            <a:r>
              <a:rPr lang="th-TH" dirty="0" smtClean="0">
                <a:solidFill>
                  <a:srgbClr val="002060"/>
                </a:solidFill>
              </a:rPr>
              <a:t>  </a:t>
            </a:r>
            <a:endParaRPr lang="th-TH" dirty="0" smtClean="0">
              <a:solidFill>
                <a:srgbClr val="002060"/>
              </a:solidFill>
            </a:endParaRP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Should to expand the credit term</a:t>
            </a:r>
            <a:endParaRPr lang="th-TH" dirty="0" smtClean="0">
              <a:solidFill>
                <a:srgbClr val="002060"/>
              </a:solidFill>
            </a:endParaRPr>
          </a:p>
          <a:p>
            <a:endParaRPr lang="th-TH" dirty="0" smtClean="0">
              <a:solidFill>
                <a:srgbClr val="00206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1722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Aging Schedule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B04F06-F196-47B8-8B75-D1598CAEDEEE}" type="slidenum">
              <a:rPr lang="en-US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1024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Analyze the period </a:t>
            </a:r>
            <a:r>
              <a:rPr lang="en-US" dirty="0">
                <a:solidFill>
                  <a:srgbClr val="002060"/>
                </a:solidFill>
              </a:rPr>
              <a:t>of account </a:t>
            </a:r>
            <a:r>
              <a:rPr lang="en-US" dirty="0" smtClean="0">
                <a:solidFill>
                  <a:srgbClr val="002060"/>
                </a:solidFill>
              </a:rPr>
              <a:t>receivable</a:t>
            </a: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Solution for </a:t>
            </a:r>
            <a:r>
              <a:rPr lang="en-US" dirty="0" smtClean="0">
                <a:solidFill>
                  <a:srgbClr val="002060"/>
                </a:solidFill>
              </a:rPr>
              <a:t>selected account receivable</a:t>
            </a: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Compare </a:t>
            </a:r>
            <a:r>
              <a:rPr lang="en-US" dirty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002060"/>
                </a:solidFill>
              </a:rPr>
              <a:t>ith other firms</a:t>
            </a:r>
            <a:endParaRPr lang="th-TH" dirty="0" smtClean="0">
              <a:solidFill>
                <a:srgbClr val="002060"/>
              </a:solidFill>
            </a:endParaRP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Reward</a:t>
            </a: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Incentive for discount / quota</a:t>
            </a:r>
            <a:endParaRPr lang="th-TH" dirty="0" smtClean="0">
              <a:solidFill>
                <a:srgbClr val="00206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/>
            <a:r>
              <a:rPr lang="en-US" sz="1900" smtClean="0"/>
              <a:t>www.themegallery.com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E63D89-9552-4B7B-9050-F5A3A6C39278}" type="slidenum">
              <a:rPr lang="en-US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356</TotalTime>
  <Words>308</Words>
  <Application>Microsoft Office PowerPoint</Application>
  <PresentationFormat>นำเสนอทางหน้าจอ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10" baseType="lpstr">
      <vt:lpstr>powerpoint-templates-04</vt:lpstr>
      <vt:lpstr>Image</vt:lpstr>
      <vt:lpstr>FINANCIAL ANALYSIS</vt:lpstr>
      <vt:lpstr>Chapter7 Account Receivable Management</vt:lpstr>
      <vt:lpstr>Credit Measurement</vt:lpstr>
      <vt:lpstr>Credit Policies  Measurement Change</vt:lpstr>
      <vt:lpstr>Example : Credit Standard </vt:lpstr>
      <vt:lpstr>Example : Credit Standard ( cont.)</vt:lpstr>
      <vt:lpstr> Aging Schedule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38</cp:revision>
  <dcterms:created xsi:type="dcterms:W3CDTF">2009-09-08T08:46:51Z</dcterms:created>
  <dcterms:modified xsi:type="dcterms:W3CDTF">2022-11-14T04:34:28Z</dcterms:modified>
</cp:coreProperties>
</file>