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70" r:id="rId14"/>
    <p:sldId id="268" r:id="rId15"/>
    <p:sldId id="269"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2" d="100"/>
          <a:sy n="82" d="100"/>
        </p:scale>
        <p:origin x="72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D82588B-19C2-2EF8-A0F4-3959D04ED6FD}"/>
              </a:ext>
            </a:extLst>
          </p:cNvPr>
          <p:cNvSpPr>
            <a:spLocks noGrp="1"/>
          </p:cNvSpPr>
          <p:nvPr>
            <p:ph type="ctrTitle"/>
          </p:nvPr>
        </p:nvSpPr>
        <p:spPr>
          <a:xfrm>
            <a:off x="1524000" y="1122363"/>
            <a:ext cx="9144000" cy="2387600"/>
          </a:xfrm>
        </p:spPr>
        <p:txBody>
          <a:bodyPr anchor="b"/>
          <a:lstStyle>
            <a:lvl1pPr algn="ctr">
              <a:defRPr sz="6000"/>
            </a:lvl1pPr>
          </a:lstStyle>
          <a:p>
            <a:r>
              <a:rPr lang="th-TH"/>
              <a:t>คลิกเพื่อแก้ไขสไตล์ชื่อเรื่องต้นแบบ</a:t>
            </a:r>
          </a:p>
        </p:txBody>
      </p:sp>
      <p:sp>
        <p:nvSpPr>
          <p:cNvPr id="3" name="ชื่อเรื่องรอง 2">
            <a:extLst>
              <a:ext uri="{FF2B5EF4-FFF2-40B4-BE49-F238E27FC236}">
                <a16:creationId xmlns:a16="http://schemas.microsoft.com/office/drawing/2014/main" id="{6C4D6433-A470-39F2-1B31-0DD473FEB4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p>
        </p:txBody>
      </p:sp>
      <p:sp>
        <p:nvSpPr>
          <p:cNvPr id="4" name="ตัวแทนวันที่ 3">
            <a:extLst>
              <a:ext uri="{FF2B5EF4-FFF2-40B4-BE49-F238E27FC236}">
                <a16:creationId xmlns:a16="http://schemas.microsoft.com/office/drawing/2014/main" id="{286E0988-2CDD-80A1-BE23-887611A9F08F}"/>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5" name="ตัวแทนท้ายกระดาษ 4">
            <a:extLst>
              <a:ext uri="{FF2B5EF4-FFF2-40B4-BE49-F238E27FC236}">
                <a16:creationId xmlns:a16="http://schemas.microsoft.com/office/drawing/2014/main" id="{96B04FE8-3944-BCC3-B5F5-B93922FB5D89}"/>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277AA3F3-0D90-E7BD-33DD-FF028A0839BC}"/>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3452749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A405E016-B2D7-5A7B-F467-A7B9BE9D97DB}"/>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F230A7A0-B9D9-E5CD-C075-23B1CDDA36E7}"/>
              </a:ext>
            </a:extLst>
          </p:cNvPr>
          <p:cNvSpPr>
            <a:spLocks noGrp="1"/>
          </p:cNvSpPr>
          <p:nvPr>
            <p:ph type="body" orient="vert" idx="1"/>
          </p:nvPr>
        </p:nvSpPr>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EA6019E5-F389-DB70-883A-EC398EBEA183}"/>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5" name="ตัวแทนท้ายกระดาษ 4">
            <a:extLst>
              <a:ext uri="{FF2B5EF4-FFF2-40B4-BE49-F238E27FC236}">
                <a16:creationId xmlns:a16="http://schemas.microsoft.com/office/drawing/2014/main" id="{16689408-0128-0D15-C6B3-4B6E78C850E4}"/>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CDDC9802-F450-DCD4-2C95-57B9C489E1F8}"/>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494513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a:extLst>
              <a:ext uri="{FF2B5EF4-FFF2-40B4-BE49-F238E27FC236}">
                <a16:creationId xmlns:a16="http://schemas.microsoft.com/office/drawing/2014/main" id="{5157F800-EB59-4D03-4750-3BFB0F902A12}"/>
              </a:ext>
            </a:extLst>
          </p:cNvPr>
          <p:cNvSpPr>
            <a:spLocks noGrp="1"/>
          </p:cNvSpPr>
          <p:nvPr>
            <p:ph type="title" orient="vert"/>
          </p:nvPr>
        </p:nvSpPr>
        <p:spPr>
          <a:xfrm>
            <a:off x="8724900" y="365125"/>
            <a:ext cx="2628900" cy="5811838"/>
          </a:xfrm>
        </p:spPr>
        <p:txBody>
          <a:bodyPr vert="eaVert"/>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06C1FB19-C0C6-4A15-82D3-C88454403CD9}"/>
              </a:ext>
            </a:extLst>
          </p:cNvPr>
          <p:cNvSpPr>
            <a:spLocks noGrp="1"/>
          </p:cNvSpPr>
          <p:nvPr>
            <p:ph type="body" orient="vert" idx="1"/>
          </p:nvPr>
        </p:nvSpPr>
        <p:spPr>
          <a:xfrm>
            <a:off x="838200" y="365125"/>
            <a:ext cx="7734300" cy="5811838"/>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13BA1AFB-B8CB-E544-0BFA-BBC48999269D}"/>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5" name="ตัวแทนท้ายกระดาษ 4">
            <a:extLst>
              <a:ext uri="{FF2B5EF4-FFF2-40B4-BE49-F238E27FC236}">
                <a16:creationId xmlns:a16="http://schemas.microsoft.com/office/drawing/2014/main" id="{81C785A5-E70E-9AAE-C806-65A95FB4795C}"/>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F9B1B6F8-6EF5-96D3-D06E-5BB1D5AC1045}"/>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116741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0253C2D-F2BD-ECD0-F346-F52CCBC21753}"/>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02615551-08D4-D3B1-84B7-2591B1A66919}"/>
              </a:ext>
            </a:extLst>
          </p:cNvPr>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542AE4B1-C5FA-6345-077A-B884C60D30BC}"/>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5" name="ตัวแทนท้ายกระดาษ 4">
            <a:extLst>
              <a:ext uri="{FF2B5EF4-FFF2-40B4-BE49-F238E27FC236}">
                <a16:creationId xmlns:a16="http://schemas.microsoft.com/office/drawing/2014/main" id="{58572D5C-547D-63C2-BFD6-D6F9D5EAD794}"/>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361FEF90-B34B-9B2E-FA59-D91EEC3CEEC6}"/>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2730587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F6BD838-A920-BF8C-0056-B1099D0BFC17}"/>
              </a:ext>
            </a:extLst>
          </p:cNvPr>
          <p:cNvSpPr>
            <a:spLocks noGrp="1"/>
          </p:cNvSpPr>
          <p:nvPr>
            <p:ph type="title"/>
          </p:nvPr>
        </p:nvSpPr>
        <p:spPr>
          <a:xfrm>
            <a:off x="831850" y="1709738"/>
            <a:ext cx="10515600" cy="2852737"/>
          </a:xfrm>
        </p:spPr>
        <p:txBody>
          <a:bodyPr anchor="b"/>
          <a:lstStyle>
            <a:lvl1pPr>
              <a:defRPr sz="6000"/>
            </a:lvl1p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5AC236D0-92A7-E77A-0A03-8374C22999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คลิกเพื่อแก้ไขสไตล์ของข้อความต้นแบบ</a:t>
            </a:r>
          </a:p>
        </p:txBody>
      </p:sp>
      <p:sp>
        <p:nvSpPr>
          <p:cNvPr id="4" name="ตัวแทนวันที่ 3">
            <a:extLst>
              <a:ext uri="{FF2B5EF4-FFF2-40B4-BE49-F238E27FC236}">
                <a16:creationId xmlns:a16="http://schemas.microsoft.com/office/drawing/2014/main" id="{8D36C017-230E-80D9-340E-493C4028D36A}"/>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5" name="ตัวแทนท้ายกระดาษ 4">
            <a:extLst>
              <a:ext uri="{FF2B5EF4-FFF2-40B4-BE49-F238E27FC236}">
                <a16:creationId xmlns:a16="http://schemas.microsoft.com/office/drawing/2014/main" id="{F9E3BAE7-75CA-E510-065E-DB35F59EA153}"/>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0E5ACD0D-BFA5-3EBF-FAAB-F8B50A28312E}"/>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996047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094F349-DC99-008D-EC56-15AD05F38984}"/>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B866AAC1-C5EA-E44F-111A-3DD1294B33AA}"/>
              </a:ext>
            </a:extLst>
          </p:cNvPr>
          <p:cNvSpPr>
            <a:spLocks noGrp="1"/>
          </p:cNvSpPr>
          <p:nvPr>
            <p:ph sz="half" idx="1"/>
          </p:nvPr>
        </p:nvSpPr>
        <p:spPr>
          <a:xfrm>
            <a:off x="838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เนื้อหา 3">
            <a:extLst>
              <a:ext uri="{FF2B5EF4-FFF2-40B4-BE49-F238E27FC236}">
                <a16:creationId xmlns:a16="http://schemas.microsoft.com/office/drawing/2014/main" id="{19B55761-86B7-DAB9-A4BD-0DAB13BA766B}"/>
              </a:ext>
            </a:extLst>
          </p:cNvPr>
          <p:cNvSpPr>
            <a:spLocks noGrp="1"/>
          </p:cNvSpPr>
          <p:nvPr>
            <p:ph sz="half" idx="2"/>
          </p:nvPr>
        </p:nvSpPr>
        <p:spPr>
          <a:xfrm>
            <a:off x="6172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วันที่ 4">
            <a:extLst>
              <a:ext uri="{FF2B5EF4-FFF2-40B4-BE49-F238E27FC236}">
                <a16:creationId xmlns:a16="http://schemas.microsoft.com/office/drawing/2014/main" id="{7674DA13-B572-9FE9-EFF7-7074D09718C5}"/>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6" name="ตัวแทนท้ายกระดาษ 5">
            <a:extLst>
              <a:ext uri="{FF2B5EF4-FFF2-40B4-BE49-F238E27FC236}">
                <a16:creationId xmlns:a16="http://schemas.microsoft.com/office/drawing/2014/main" id="{40B61D5B-2132-43D2-1FB1-F3754E3A7E7C}"/>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66840BA2-577F-2773-FFEA-AA5734868B37}"/>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3848606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27C4E97-1848-07E2-AE7B-C3CD1F0CCDE3}"/>
              </a:ext>
            </a:extLst>
          </p:cNvPr>
          <p:cNvSpPr>
            <a:spLocks noGrp="1"/>
          </p:cNvSpPr>
          <p:nvPr>
            <p:ph type="title"/>
          </p:nvPr>
        </p:nvSpPr>
        <p:spPr>
          <a:xfrm>
            <a:off x="839788" y="365125"/>
            <a:ext cx="10515600" cy="1325563"/>
          </a:xfrm>
        </p:spPr>
        <p:txBody>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6C706139-74AD-88C0-6D0B-AC799FDE7F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ตัวแทนเนื้อหา 3">
            <a:extLst>
              <a:ext uri="{FF2B5EF4-FFF2-40B4-BE49-F238E27FC236}">
                <a16:creationId xmlns:a16="http://schemas.microsoft.com/office/drawing/2014/main" id="{39256742-2AFD-B067-643F-BD84DAEB9C80}"/>
              </a:ext>
            </a:extLst>
          </p:cNvPr>
          <p:cNvSpPr>
            <a:spLocks noGrp="1"/>
          </p:cNvSpPr>
          <p:nvPr>
            <p:ph sz="half" idx="2"/>
          </p:nvPr>
        </p:nvSpPr>
        <p:spPr>
          <a:xfrm>
            <a:off x="839788" y="2505075"/>
            <a:ext cx="5157787"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ข้อความ 4">
            <a:extLst>
              <a:ext uri="{FF2B5EF4-FFF2-40B4-BE49-F238E27FC236}">
                <a16:creationId xmlns:a16="http://schemas.microsoft.com/office/drawing/2014/main" id="{A151A5AA-4C5E-32F9-925E-00B7AF4E13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ตัวแทนเนื้อหา 5">
            <a:extLst>
              <a:ext uri="{FF2B5EF4-FFF2-40B4-BE49-F238E27FC236}">
                <a16:creationId xmlns:a16="http://schemas.microsoft.com/office/drawing/2014/main" id="{B5644B65-D978-1606-85D8-5FBD38ECA08F}"/>
              </a:ext>
            </a:extLst>
          </p:cNvPr>
          <p:cNvSpPr>
            <a:spLocks noGrp="1"/>
          </p:cNvSpPr>
          <p:nvPr>
            <p:ph sz="quarter" idx="4"/>
          </p:nvPr>
        </p:nvSpPr>
        <p:spPr>
          <a:xfrm>
            <a:off x="6172200" y="2505075"/>
            <a:ext cx="5183188"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แทนวันที่ 6">
            <a:extLst>
              <a:ext uri="{FF2B5EF4-FFF2-40B4-BE49-F238E27FC236}">
                <a16:creationId xmlns:a16="http://schemas.microsoft.com/office/drawing/2014/main" id="{F4380986-BE2D-493A-D025-00F49BA5F81D}"/>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8" name="ตัวแทนท้ายกระดาษ 7">
            <a:extLst>
              <a:ext uri="{FF2B5EF4-FFF2-40B4-BE49-F238E27FC236}">
                <a16:creationId xmlns:a16="http://schemas.microsoft.com/office/drawing/2014/main" id="{6A533D1B-9AB8-DDB2-C8D9-E2451AB598DE}"/>
              </a:ext>
            </a:extLst>
          </p:cNvPr>
          <p:cNvSpPr>
            <a:spLocks noGrp="1"/>
          </p:cNvSpPr>
          <p:nvPr>
            <p:ph type="ftr" sz="quarter" idx="11"/>
          </p:nvPr>
        </p:nvSpPr>
        <p:spPr/>
        <p:txBody>
          <a:bodyPr/>
          <a:lstStyle/>
          <a:p>
            <a:endParaRPr lang="th-TH"/>
          </a:p>
        </p:txBody>
      </p:sp>
      <p:sp>
        <p:nvSpPr>
          <p:cNvPr id="9" name="ตัวแทนหมายเลขสไลด์ 8">
            <a:extLst>
              <a:ext uri="{FF2B5EF4-FFF2-40B4-BE49-F238E27FC236}">
                <a16:creationId xmlns:a16="http://schemas.microsoft.com/office/drawing/2014/main" id="{D8E5D683-310E-7AFC-89FC-2610309B38FB}"/>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3608489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1AA4A20-7400-7784-415C-9425AF90E336}"/>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วันที่ 2">
            <a:extLst>
              <a:ext uri="{FF2B5EF4-FFF2-40B4-BE49-F238E27FC236}">
                <a16:creationId xmlns:a16="http://schemas.microsoft.com/office/drawing/2014/main" id="{DF6A29F8-930B-6330-CDD4-C6F86F77B856}"/>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4" name="ตัวแทนท้ายกระดาษ 3">
            <a:extLst>
              <a:ext uri="{FF2B5EF4-FFF2-40B4-BE49-F238E27FC236}">
                <a16:creationId xmlns:a16="http://schemas.microsoft.com/office/drawing/2014/main" id="{6F465AD5-A5FD-EC1D-9455-46A19ADA4DC6}"/>
              </a:ext>
            </a:extLst>
          </p:cNvPr>
          <p:cNvSpPr>
            <a:spLocks noGrp="1"/>
          </p:cNvSpPr>
          <p:nvPr>
            <p:ph type="ftr" sz="quarter" idx="11"/>
          </p:nvPr>
        </p:nvSpPr>
        <p:spPr/>
        <p:txBody>
          <a:bodyPr/>
          <a:lstStyle/>
          <a:p>
            <a:endParaRPr lang="th-TH"/>
          </a:p>
        </p:txBody>
      </p:sp>
      <p:sp>
        <p:nvSpPr>
          <p:cNvPr id="5" name="ตัวแทนหมายเลขสไลด์ 4">
            <a:extLst>
              <a:ext uri="{FF2B5EF4-FFF2-40B4-BE49-F238E27FC236}">
                <a16:creationId xmlns:a16="http://schemas.microsoft.com/office/drawing/2014/main" id="{8682BE9B-154D-0970-800A-AF2A49A0FD72}"/>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326248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แทนวันที่ 1">
            <a:extLst>
              <a:ext uri="{FF2B5EF4-FFF2-40B4-BE49-F238E27FC236}">
                <a16:creationId xmlns:a16="http://schemas.microsoft.com/office/drawing/2014/main" id="{B58793F3-31C7-2C7C-A039-E35B463C0507}"/>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3" name="ตัวแทนท้ายกระดาษ 2">
            <a:extLst>
              <a:ext uri="{FF2B5EF4-FFF2-40B4-BE49-F238E27FC236}">
                <a16:creationId xmlns:a16="http://schemas.microsoft.com/office/drawing/2014/main" id="{55E56202-0CA2-8912-8ED8-A746FBB13821}"/>
              </a:ext>
            </a:extLst>
          </p:cNvPr>
          <p:cNvSpPr>
            <a:spLocks noGrp="1"/>
          </p:cNvSpPr>
          <p:nvPr>
            <p:ph type="ftr" sz="quarter" idx="11"/>
          </p:nvPr>
        </p:nvSpPr>
        <p:spPr/>
        <p:txBody>
          <a:bodyPr/>
          <a:lstStyle/>
          <a:p>
            <a:endParaRPr lang="th-TH"/>
          </a:p>
        </p:txBody>
      </p:sp>
      <p:sp>
        <p:nvSpPr>
          <p:cNvPr id="4" name="ตัวแทนหมายเลขสไลด์ 3">
            <a:extLst>
              <a:ext uri="{FF2B5EF4-FFF2-40B4-BE49-F238E27FC236}">
                <a16:creationId xmlns:a16="http://schemas.microsoft.com/office/drawing/2014/main" id="{5A365E2E-15B8-2ECE-3ACD-96B1887111AD}"/>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2056863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C6CAC26-325F-1998-F69E-9EB54BB43622}"/>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1A9114EC-8357-97C8-3033-488D8DE7DD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ข้อความ 3">
            <a:extLst>
              <a:ext uri="{FF2B5EF4-FFF2-40B4-BE49-F238E27FC236}">
                <a16:creationId xmlns:a16="http://schemas.microsoft.com/office/drawing/2014/main" id="{F47976EA-A507-8958-BDBD-E0FD40857E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D7963766-7FBA-58CF-2DA5-090BD85F0D5E}"/>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6" name="ตัวแทนท้ายกระดาษ 5">
            <a:extLst>
              <a:ext uri="{FF2B5EF4-FFF2-40B4-BE49-F238E27FC236}">
                <a16:creationId xmlns:a16="http://schemas.microsoft.com/office/drawing/2014/main" id="{5075C30B-18B0-B81B-BBE7-43C333444CAE}"/>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C71E0F3C-6EC3-2271-A3FD-1B5D4FA7BD47}"/>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1220796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65E969F-8E79-3FC3-B1D2-1482DA35F743}"/>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รูปภาพ 2">
            <a:extLst>
              <a:ext uri="{FF2B5EF4-FFF2-40B4-BE49-F238E27FC236}">
                <a16:creationId xmlns:a16="http://schemas.microsoft.com/office/drawing/2014/main" id="{20A65D0E-FA2D-6CD0-3B6C-780B7428B9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แทนข้อความ 3">
            <a:extLst>
              <a:ext uri="{FF2B5EF4-FFF2-40B4-BE49-F238E27FC236}">
                <a16:creationId xmlns:a16="http://schemas.microsoft.com/office/drawing/2014/main" id="{3CD4DFC4-7370-2718-EC7B-09FBBF6F48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2033BAFE-F1DE-21F6-9918-C54AA59E4D36}"/>
              </a:ext>
            </a:extLst>
          </p:cNvPr>
          <p:cNvSpPr>
            <a:spLocks noGrp="1"/>
          </p:cNvSpPr>
          <p:nvPr>
            <p:ph type="dt" sz="half" idx="10"/>
          </p:nvPr>
        </p:nvSpPr>
        <p:spPr/>
        <p:txBody>
          <a:bodyPr/>
          <a:lstStyle/>
          <a:p>
            <a:fld id="{8E43F004-5669-484A-ABB1-0F0703EF8A28}" type="datetimeFigureOut">
              <a:rPr lang="th-TH" smtClean="0"/>
              <a:t>18/08/68</a:t>
            </a:fld>
            <a:endParaRPr lang="th-TH"/>
          </a:p>
        </p:txBody>
      </p:sp>
      <p:sp>
        <p:nvSpPr>
          <p:cNvPr id="6" name="ตัวแทนท้ายกระดาษ 5">
            <a:extLst>
              <a:ext uri="{FF2B5EF4-FFF2-40B4-BE49-F238E27FC236}">
                <a16:creationId xmlns:a16="http://schemas.microsoft.com/office/drawing/2014/main" id="{8D98B7D6-365F-CD68-45D0-FA77A4C404D1}"/>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84E4691C-9CE3-AEC5-161B-4DFADF4B2DFB}"/>
              </a:ext>
            </a:extLst>
          </p:cNvPr>
          <p:cNvSpPr>
            <a:spLocks noGrp="1"/>
          </p:cNvSpPr>
          <p:nvPr>
            <p:ph type="sldNum" sz="quarter" idx="12"/>
          </p:nvPr>
        </p:nvSpPr>
        <p:spPr/>
        <p:txBody>
          <a:bodyPr/>
          <a:lstStyle/>
          <a:p>
            <a:fld id="{27257A62-4540-4D50-AF2C-C82080B609A2}" type="slidenum">
              <a:rPr lang="th-TH" smtClean="0"/>
              <a:t>‹#›</a:t>
            </a:fld>
            <a:endParaRPr lang="th-TH"/>
          </a:p>
        </p:txBody>
      </p:sp>
    </p:spTree>
    <p:extLst>
      <p:ext uri="{BB962C8B-B14F-4D97-AF65-F5344CB8AC3E}">
        <p14:creationId xmlns:p14="http://schemas.microsoft.com/office/powerpoint/2010/main" val="1936468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ชื่อเรื่อง 1">
            <a:extLst>
              <a:ext uri="{FF2B5EF4-FFF2-40B4-BE49-F238E27FC236}">
                <a16:creationId xmlns:a16="http://schemas.microsoft.com/office/drawing/2014/main" id="{A5C51BF5-E313-C17A-878C-1A9D9FC1BE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CBA232F7-334D-1B0E-CA97-895D0C5FA1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1DF46C9B-3654-6954-01BB-BFB0FB9863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43F004-5669-484A-ABB1-0F0703EF8A28}" type="datetimeFigureOut">
              <a:rPr lang="th-TH" smtClean="0"/>
              <a:t>18/08/68</a:t>
            </a:fld>
            <a:endParaRPr lang="th-TH"/>
          </a:p>
        </p:txBody>
      </p:sp>
      <p:sp>
        <p:nvSpPr>
          <p:cNvPr id="5" name="ตัวแทนท้ายกระดาษ 4">
            <a:extLst>
              <a:ext uri="{FF2B5EF4-FFF2-40B4-BE49-F238E27FC236}">
                <a16:creationId xmlns:a16="http://schemas.microsoft.com/office/drawing/2014/main" id="{BFA3A953-0E29-9B61-D7DD-223F52535B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ตัวแทนหมายเลขสไลด์ 5">
            <a:extLst>
              <a:ext uri="{FF2B5EF4-FFF2-40B4-BE49-F238E27FC236}">
                <a16:creationId xmlns:a16="http://schemas.microsoft.com/office/drawing/2014/main" id="{8C224867-C61A-812E-CD25-79703126FD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257A62-4540-4D50-AF2C-C82080B609A2}" type="slidenum">
              <a:rPr lang="th-TH" smtClean="0"/>
              <a:t>‹#›</a:t>
            </a:fld>
            <a:endParaRPr lang="th-TH"/>
          </a:p>
        </p:txBody>
      </p:sp>
    </p:spTree>
    <p:extLst>
      <p:ext uri="{BB962C8B-B14F-4D97-AF65-F5344CB8AC3E}">
        <p14:creationId xmlns:p14="http://schemas.microsoft.com/office/powerpoint/2010/main" val="136839846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A28F9CA-A428-85AF-0E0F-9F26038C899B}"/>
              </a:ext>
            </a:extLst>
          </p:cNvPr>
          <p:cNvSpPr>
            <a:spLocks noGrp="1"/>
          </p:cNvSpPr>
          <p:nvPr>
            <p:ph type="ctrTitle"/>
          </p:nvPr>
        </p:nvSpPr>
        <p:spPr/>
        <p:txBody>
          <a:bodyPr/>
          <a:lstStyle/>
          <a:p>
            <a:r>
              <a:rPr lang="en-US" dirty="0"/>
              <a:t>The Valuation of Long-Term</a:t>
            </a:r>
            <a:br>
              <a:rPr lang="en-US" dirty="0"/>
            </a:br>
            <a:r>
              <a:rPr lang="en-US" dirty="0"/>
              <a:t>Securities</a:t>
            </a:r>
            <a:endParaRPr lang="th-TH" dirty="0"/>
          </a:p>
        </p:txBody>
      </p:sp>
      <p:sp>
        <p:nvSpPr>
          <p:cNvPr id="3" name="ชื่อเรื่องรอง 2">
            <a:extLst>
              <a:ext uri="{FF2B5EF4-FFF2-40B4-BE49-F238E27FC236}">
                <a16:creationId xmlns:a16="http://schemas.microsoft.com/office/drawing/2014/main" id="{87D66D27-F67C-2E01-4601-AAD80DB92BB5}"/>
              </a:ext>
            </a:extLst>
          </p:cNvPr>
          <p:cNvSpPr>
            <a:spLocks noGrp="1"/>
          </p:cNvSpPr>
          <p:nvPr>
            <p:ph type="subTitle" idx="1"/>
          </p:nvPr>
        </p:nvSpPr>
        <p:spPr>
          <a:xfrm>
            <a:off x="1509518" y="586380"/>
            <a:ext cx="8825658" cy="861420"/>
          </a:xfrm>
        </p:spPr>
        <p:txBody>
          <a:bodyPr>
            <a:noAutofit/>
          </a:bodyPr>
          <a:lstStyle/>
          <a:p>
            <a:r>
              <a:rPr lang="en-US" sz="7200" dirty="0"/>
              <a:t>Lesson 5</a:t>
            </a:r>
            <a:endParaRPr lang="th-TH" sz="7200" dirty="0"/>
          </a:p>
        </p:txBody>
      </p:sp>
    </p:spTree>
    <p:extLst>
      <p:ext uri="{BB962C8B-B14F-4D97-AF65-F5344CB8AC3E}">
        <p14:creationId xmlns:p14="http://schemas.microsoft.com/office/powerpoint/2010/main" val="1866327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0B3FC6E2-A7DA-4A61-1CAE-67E8825B52D3}"/>
              </a:ext>
            </a:extLst>
          </p:cNvPr>
          <p:cNvSpPr>
            <a:spLocks noGrp="1"/>
          </p:cNvSpPr>
          <p:nvPr>
            <p:ph type="title"/>
          </p:nvPr>
        </p:nvSpPr>
        <p:spPr/>
        <p:txBody>
          <a:bodyPr/>
          <a:lstStyle/>
          <a:p>
            <a:r>
              <a:rPr lang="en-US" dirty="0"/>
              <a:t>Coupon rate </a:t>
            </a:r>
            <a:endParaRPr lang="th-TH" dirty="0"/>
          </a:p>
        </p:txBody>
      </p:sp>
      <p:sp>
        <p:nvSpPr>
          <p:cNvPr id="3" name="ตัวแทนเนื้อหา 2">
            <a:extLst>
              <a:ext uri="{FF2B5EF4-FFF2-40B4-BE49-F238E27FC236}">
                <a16:creationId xmlns:a16="http://schemas.microsoft.com/office/drawing/2014/main" id="{5AEA0964-B385-5937-9BFB-2A816B54EE3A}"/>
              </a:ext>
            </a:extLst>
          </p:cNvPr>
          <p:cNvSpPr>
            <a:spLocks noGrp="1"/>
          </p:cNvSpPr>
          <p:nvPr>
            <p:ph idx="1"/>
          </p:nvPr>
        </p:nvSpPr>
        <p:spPr>
          <a:xfrm>
            <a:off x="501445" y="1825625"/>
            <a:ext cx="10852355" cy="4351338"/>
          </a:xfrm>
        </p:spPr>
        <p:txBody>
          <a:bodyPr/>
          <a:lstStyle/>
          <a:p>
            <a:r>
              <a:rPr lang="en-US" dirty="0"/>
              <a:t>The stated rate of interest on a bond; the annual interest payment</a:t>
            </a:r>
          </a:p>
          <a:p>
            <a:pPr marL="0" indent="0">
              <a:buNone/>
            </a:pPr>
            <a:r>
              <a:rPr lang="en-US" dirty="0"/>
              <a:t>divided by the bond’s face value</a:t>
            </a:r>
          </a:p>
          <a:p>
            <a:pPr marL="0" indent="0">
              <a:buNone/>
            </a:pPr>
            <a:endParaRPr lang="en-US" dirty="0"/>
          </a:p>
          <a:p>
            <a:pPr marL="0" indent="0">
              <a:buNone/>
            </a:pPr>
            <a:r>
              <a:rPr lang="en-US" dirty="0"/>
              <a:t>nominal annual rate of interest, is stated on the bond’s face.2 If, for example, the coupon rate is 12 percent on a $1,000-face-value</a:t>
            </a:r>
          </a:p>
          <a:p>
            <a:pPr marL="0" indent="0">
              <a:buNone/>
            </a:pPr>
            <a:r>
              <a:rPr lang="en-US" dirty="0"/>
              <a:t>bond, the company pays the holder $120 each year until the bond matures.</a:t>
            </a:r>
            <a:endParaRPr lang="th-TH" dirty="0"/>
          </a:p>
        </p:txBody>
      </p:sp>
    </p:spTree>
    <p:extLst>
      <p:ext uri="{BB962C8B-B14F-4D97-AF65-F5344CB8AC3E}">
        <p14:creationId xmlns:p14="http://schemas.microsoft.com/office/powerpoint/2010/main" val="1501975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CB5A0A3-D612-16CD-5035-659897C68F83}"/>
              </a:ext>
            </a:extLst>
          </p:cNvPr>
          <p:cNvSpPr>
            <a:spLocks noGrp="1"/>
          </p:cNvSpPr>
          <p:nvPr>
            <p:ph type="title"/>
          </p:nvPr>
        </p:nvSpPr>
        <p:spPr/>
        <p:txBody>
          <a:bodyPr/>
          <a:lstStyle/>
          <a:p>
            <a:r>
              <a:rPr lang="en-US" dirty="0"/>
              <a:t>Perpetual Bonds</a:t>
            </a:r>
            <a:endParaRPr lang="th-TH" dirty="0"/>
          </a:p>
        </p:txBody>
      </p:sp>
      <p:sp>
        <p:nvSpPr>
          <p:cNvPr id="3" name="ตัวแทนเนื้อหา 2">
            <a:extLst>
              <a:ext uri="{FF2B5EF4-FFF2-40B4-BE49-F238E27FC236}">
                <a16:creationId xmlns:a16="http://schemas.microsoft.com/office/drawing/2014/main" id="{EE872D6A-2F6B-912A-821F-2115FE32C054}"/>
              </a:ext>
            </a:extLst>
          </p:cNvPr>
          <p:cNvSpPr>
            <a:spLocks noGrp="1"/>
          </p:cNvSpPr>
          <p:nvPr>
            <p:ph idx="1"/>
          </p:nvPr>
        </p:nvSpPr>
        <p:spPr>
          <a:xfrm>
            <a:off x="838200" y="1238865"/>
            <a:ext cx="10515600" cy="4938098"/>
          </a:xfrm>
        </p:spPr>
        <p:txBody>
          <a:bodyPr>
            <a:normAutofit/>
          </a:bodyPr>
          <a:lstStyle/>
          <a:p>
            <a:r>
              <a:rPr lang="en-US" dirty="0"/>
              <a:t>example. This bond carries the obligation of the British government to pay a fixed interest payment in perpetuity. The present value of a perpetual bond would simply be equal to the capitalized value of  an infinite stream of interest payments. If a bond promises a fixed annual payment of I forever, its present (intrinsic) value, V, at the investor’s required rate of return for this debt issue,</a:t>
            </a:r>
            <a:endParaRPr lang="th-TH" dirty="0"/>
          </a:p>
        </p:txBody>
      </p:sp>
    </p:spTree>
    <p:extLst>
      <p:ext uri="{BB962C8B-B14F-4D97-AF65-F5344CB8AC3E}">
        <p14:creationId xmlns:p14="http://schemas.microsoft.com/office/powerpoint/2010/main" val="4116037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265938D2-A256-1316-2989-D889164270A1}"/>
              </a:ext>
            </a:extLst>
          </p:cNvPr>
          <p:cNvSpPr>
            <a:spLocks noGrp="1"/>
          </p:cNvSpPr>
          <p:nvPr>
            <p:ph type="title"/>
          </p:nvPr>
        </p:nvSpPr>
        <p:spPr/>
        <p:txBody>
          <a:bodyPr/>
          <a:lstStyle/>
          <a:p>
            <a:r>
              <a:rPr lang="en-US" dirty="0"/>
              <a:t>Preferred stock</a:t>
            </a:r>
            <a:endParaRPr lang="th-TH" dirty="0"/>
          </a:p>
        </p:txBody>
      </p:sp>
      <p:sp>
        <p:nvSpPr>
          <p:cNvPr id="3" name="ตัวแทนเนื้อหา 2">
            <a:extLst>
              <a:ext uri="{FF2B5EF4-FFF2-40B4-BE49-F238E27FC236}">
                <a16:creationId xmlns:a16="http://schemas.microsoft.com/office/drawing/2014/main" id="{085262CF-0E43-0BF4-46CC-91AE60693972}"/>
              </a:ext>
            </a:extLst>
          </p:cNvPr>
          <p:cNvSpPr>
            <a:spLocks noGrp="1"/>
          </p:cNvSpPr>
          <p:nvPr>
            <p:ph idx="1"/>
          </p:nvPr>
        </p:nvSpPr>
        <p:spPr/>
        <p:txBody>
          <a:bodyPr>
            <a:normAutofit/>
          </a:bodyPr>
          <a:lstStyle/>
          <a:p>
            <a:r>
              <a:rPr lang="en-US" dirty="0"/>
              <a:t>A type of stock that promises a (usually) fixed dividend, but at the discretion of the board of directors. It has preference over common stock in the payment of dividends and claims on assets.</a:t>
            </a:r>
          </a:p>
          <a:p>
            <a:endParaRPr lang="en-US" dirty="0"/>
          </a:p>
          <a:p>
            <a:r>
              <a:rPr lang="en-US" dirty="0"/>
              <a:t> Thus the present value of preferred stock is</a:t>
            </a:r>
          </a:p>
          <a:p>
            <a:pPr marL="0" indent="0">
              <a:buNone/>
            </a:pPr>
            <a:r>
              <a:rPr lang="en-US" dirty="0"/>
              <a:t>V = </a:t>
            </a:r>
            <a:r>
              <a:rPr lang="en-US" dirty="0" err="1"/>
              <a:t>Dp</a:t>
            </a:r>
            <a:r>
              <a:rPr lang="en-US" dirty="0"/>
              <a:t> /k p</a:t>
            </a:r>
          </a:p>
          <a:p>
            <a:pPr marL="0" indent="0">
              <a:buNone/>
            </a:pPr>
            <a:r>
              <a:rPr lang="en-US" dirty="0" err="1"/>
              <a:t>Dp</a:t>
            </a:r>
            <a:r>
              <a:rPr lang="en-US" dirty="0"/>
              <a:t> is the stated annual dividend per share of preferred stock and k p is the appropriate</a:t>
            </a:r>
          </a:p>
          <a:p>
            <a:pPr marL="0" indent="0">
              <a:buNone/>
            </a:pPr>
            <a:r>
              <a:rPr lang="en-US" dirty="0"/>
              <a:t>discount rate</a:t>
            </a:r>
          </a:p>
          <a:p>
            <a:pPr marL="0" indent="0">
              <a:buNone/>
            </a:pPr>
            <a:endParaRPr lang="th-TH" dirty="0"/>
          </a:p>
        </p:txBody>
      </p:sp>
    </p:spTree>
    <p:extLst>
      <p:ext uri="{BB962C8B-B14F-4D97-AF65-F5344CB8AC3E}">
        <p14:creationId xmlns:p14="http://schemas.microsoft.com/office/powerpoint/2010/main" val="2093333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2394160-FCFD-6E0A-C894-AC8D92F2A26B}"/>
              </a:ext>
            </a:extLst>
          </p:cNvPr>
          <p:cNvSpPr>
            <a:spLocks noGrp="1"/>
          </p:cNvSpPr>
          <p:nvPr>
            <p:ph type="title"/>
          </p:nvPr>
        </p:nvSpPr>
        <p:spPr/>
        <p:txBody>
          <a:bodyPr/>
          <a:lstStyle/>
          <a:p>
            <a:r>
              <a:rPr lang="en-US" dirty="0" err="1"/>
              <a:t>Exsample</a:t>
            </a:r>
            <a:endParaRPr lang="th-TH" dirty="0"/>
          </a:p>
        </p:txBody>
      </p:sp>
      <p:sp>
        <p:nvSpPr>
          <p:cNvPr id="3" name="ตัวแทนเนื้อหา 2">
            <a:extLst>
              <a:ext uri="{FF2B5EF4-FFF2-40B4-BE49-F238E27FC236}">
                <a16:creationId xmlns:a16="http://schemas.microsoft.com/office/drawing/2014/main" id="{76AB2343-7B8B-7A57-1E70-058EBFC156F4}"/>
              </a:ext>
            </a:extLst>
          </p:cNvPr>
          <p:cNvSpPr>
            <a:spLocks noGrp="1"/>
          </p:cNvSpPr>
          <p:nvPr>
            <p:ph idx="1"/>
          </p:nvPr>
        </p:nvSpPr>
        <p:spPr/>
        <p:txBody>
          <a:bodyPr/>
          <a:lstStyle/>
          <a:p>
            <a:r>
              <a:rPr lang="en-US" dirty="0"/>
              <a:t>If </a:t>
            </a:r>
            <a:r>
              <a:rPr lang="en-US" dirty="0" err="1"/>
              <a:t>Margana</a:t>
            </a:r>
            <a:r>
              <a:rPr lang="en-US" dirty="0"/>
              <a:t> Cipher Corporation had a 9 percent, $100-par-value preferred stock issue outstanding and your required return was 14 percent on this investment, its value per share to you would be</a:t>
            </a:r>
          </a:p>
          <a:p>
            <a:pPr marL="0" indent="0">
              <a:buNone/>
            </a:pPr>
            <a:r>
              <a:rPr lang="en-US" dirty="0"/>
              <a:t>V = $9/0.14 = $64.29</a:t>
            </a:r>
            <a:endParaRPr lang="th-TH" dirty="0"/>
          </a:p>
        </p:txBody>
      </p:sp>
    </p:spTree>
    <p:extLst>
      <p:ext uri="{BB962C8B-B14F-4D97-AF65-F5344CB8AC3E}">
        <p14:creationId xmlns:p14="http://schemas.microsoft.com/office/powerpoint/2010/main" val="652699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D4623BD-FD32-C38D-4399-B335FB1143BF}"/>
              </a:ext>
            </a:extLst>
          </p:cNvPr>
          <p:cNvSpPr>
            <a:spLocks noGrp="1"/>
          </p:cNvSpPr>
          <p:nvPr>
            <p:ph type="title"/>
          </p:nvPr>
        </p:nvSpPr>
        <p:spPr/>
        <p:txBody>
          <a:bodyPr/>
          <a:lstStyle/>
          <a:p>
            <a:r>
              <a:rPr lang="en-US" dirty="0"/>
              <a:t>Common stock</a:t>
            </a:r>
            <a:endParaRPr lang="th-TH" dirty="0"/>
          </a:p>
        </p:txBody>
      </p:sp>
      <p:sp>
        <p:nvSpPr>
          <p:cNvPr id="3" name="ตัวแทนเนื้อหา 2">
            <a:extLst>
              <a:ext uri="{FF2B5EF4-FFF2-40B4-BE49-F238E27FC236}">
                <a16:creationId xmlns:a16="http://schemas.microsoft.com/office/drawing/2014/main" id="{5B65CDE4-31B6-EBC8-C6FF-0C3DDA184608}"/>
              </a:ext>
            </a:extLst>
          </p:cNvPr>
          <p:cNvSpPr>
            <a:spLocks noGrp="1"/>
          </p:cNvSpPr>
          <p:nvPr>
            <p:ph idx="1"/>
          </p:nvPr>
        </p:nvSpPr>
        <p:spPr>
          <a:xfrm>
            <a:off x="838199" y="1825625"/>
            <a:ext cx="10950677" cy="4351338"/>
          </a:xfrm>
        </p:spPr>
        <p:txBody>
          <a:bodyPr/>
          <a:lstStyle/>
          <a:p>
            <a:r>
              <a:rPr lang="en-US" dirty="0"/>
              <a:t>Securities that represent the ultimate ownership (and risk) position in</a:t>
            </a:r>
          </a:p>
          <a:p>
            <a:pPr marL="0" indent="0">
              <a:buNone/>
            </a:pPr>
            <a:r>
              <a:rPr lang="en-US" dirty="0"/>
              <a:t>a corporation.</a:t>
            </a:r>
          </a:p>
          <a:p>
            <a:pPr marL="0" indent="0">
              <a:buNone/>
            </a:pPr>
            <a:endParaRPr lang="en-US" dirty="0"/>
          </a:p>
          <a:p>
            <a:pPr marL="0" indent="0">
              <a:buNone/>
            </a:pPr>
            <a:r>
              <a:rPr lang="en-US" dirty="0"/>
              <a:t>the valuation of common stock has undergone profound change during the last few decades</a:t>
            </a:r>
            <a:endParaRPr lang="th-TH" dirty="0"/>
          </a:p>
        </p:txBody>
      </p:sp>
    </p:spTree>
    <p:extLst>
      <p:ext uri="{BB962C8B-B14F-4D97-AF65-F5344CB8AC3E}">
        <p14:creationId xmlns:p14="http://schemas.microsoft.com/office/powerpoint/2010/main" val="1581458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6B5693B-61D0-73A9-9D62-3F0EBF837294}"/>
              </a:ext>
            </a:extLst>
          </p:cNvPr>
          <p:cNvSpPr>
            <a:spLocks noGrp="1"/>
          </p:cNvSpPr>
          <p:nvPr>
            <p:ph type="title"/>
          </p:nvPr>
        </p:nvSpPr>
        <p:spPr/>
        <p:txBody>
          <a:bodyPr/>
          <a:lstStyle/>
          <a:p>
            <a:r>
              <a:rPr lang="en-US" dirty="0"/>
              <a:t>Are Dividends the Foundation?</a:t>
            </a:r>
            <a:endParaRPr lang="th-TH" dirty="0"/>
          </a:p>
        </p:txBody>
      </p:sp>
      <p:sp>
        <p:nvSpPr>
          <p:cNvPr id="3" name="ตัวแทนเนื้อหา 2">
            <a:extLst>
              <a:ext uri="{FF2B5EF4-FFF2-40B4-BE49-F238E27FC236}">
                <a16:creationId xmlns:a16="http://schemas.microsoft.com/office/drawing/2014/main" id="{2BDB009B-B1CC-83E5-2719-8DD3902A8EDF}"/>
              </a:ext>
            </a:extLst>
          </p:cNvPr>
          <p:cNvSpPr>
            <a:spLocks noGrp="1"/>
          </p:cNvSpPr>
          <p:nvPr>
            <p:ph idx="1"/>
          </p:nvPr>
        </p:nvSpPr>
        <p:spPr/>
        <p:txBody>
          <a:bodyPr/>
          <a:lstStyle/>
          <a:p>
            <a:r>
              <a:rPr lang="en-US" dirty="0"/>
              <a:t>When valuing bonds and preferred stock, we determined the discounted value of all the cash distributions made by the firm to the investor. In a similar fashion, the value of a share of common stock can be viewed as the discounted value of all expected cash dividends provided by the issuing firm until the end of time.</a:t>
            </a:r>
          </a:p>
          <a:p>
            <a:endParaRPr lang="th-TH" dirty="0"/>
          </a:p>
        </p:txBody>
      </p:sp>
      <p:pic>
        <p:nvPicPr>
          <p:cNvPr id="5" name="รูปภาพ 4">
            <a:extLst>
              <a:ext uri="{FF2B5EF4-FFF2-40B4-BE49-F238E27FC236}">
                <a16:creationId xmlns:a16="http://schemas.microsoft.com/office/drawing/2014/main" id="{30E0A9F4-BC76-58BD-1E2F-B2B3FDD20A12}"/>
              </a:ext>
            </a:extLst>
          </p:cNvPr>
          <p:cNvPicPr>
            <a:picLocks noChangeAspect="1"/>
          </p:cNvPicPr>
          <p:nvPr/>
        </p:nvPicPr>
        <p:blipFill>
          <a:blip r:embed="rId2"/>
          <a:stretch>
            <a:fillRect/>
          </a:stretch>
        </p:blipFill>
        <p:spPr>
          <a:xfrm>
            <a:off x="4221535" y="4221362"/>
            <a:ext cx="4824142" cy="2090538"/>
          </a:xfrm>
          <a:prstGeom prst="rect">
            <a:avLst/>
          </a:prstGeom>
        </p:spPr>
      </p:pic>
    </p:spTree>
    <p:extLst>
      <p:ext uri="{BB962C8B-B14F-4D97-AF65-F5344CB8AC3E}">
        <p14:creationId xmlns:p14="http://schemas.microsoft.com/office/powerpoint/2010/main" val="1459951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933F5A5-373B-6ABD-ED9D-93BD7BA49063}"/>
              </a:ext>
            </a:extLst>
          </p:cNvPr>
          <p:cNvSpPr>
            <a:spLocks noGrp="1"/>
          </p:cNvSpPr>
          <p:nvPr>
            <p:ph type="title"/>
          </p:nvPr>
        </p:nvSpPr>
        <p:spPr/>
        <p:txBody>
          <a:bodyPr/>
          <a:lstStyle/>
          <a:p>
            <a:r>
              <a:rPr lang="en-US" dirty="0"/>
              <a:t>Dividend Discount Models</a:t>
            </a:r>
            <a:endParaRPr lang="th-TH" dirty="0"/>
          </a:p>
        </p:txBody>
      </p:sp>
      <p:sp>
        <p:nvSpPr>
          <p:cNvPr id="3" name="ตัวแทนเนื้อหา 2">
            <a:extLst>
              <a:ext uri="{FF2B5EF4-FFF2-40B4-BE49-F238E27FC236}">
                <a16:creationId xmlns:a16="http://schemas.microsoft.com/office/drawing/2014/main" id="{0A08E2D6-D888-255A-72A6-414CFA4EB1B1}"/>
              </a:ext>
            </a:extLst>
          </p:cNvPr>
          <p:cNvSpPr>
            <a:spLocks noGrp="1"/>
          </p:cNvSpPr>
          <p:nvPr>
            <p:ph idx="1"/>
          </p:nvPr>
        </p:nvSpPr>
        <p:spPr/>
        <p:txBody>
          <a:bodyPr/>
          <a:lstStyle/>
          <a:p>
            <a:r>
              <a:rPr lang="en-US" dirty="0"/>
              <a:t>Dividend discount models are designed to compute the intrinsic value of a share of common stock under specific assumptions as to the expected growth pattern of future dividends and the appropriate discount rate to employ</a:t>
            </a:r>
          </a:p>
          <a:p>
            <a:r>
              <a:rPr lang="en-US" dirty="0"/>
              <a:t>Constant Growth. Future dividends of a company could jump all over the place; but, if dividends are expected to grow at a constant rate, what implications does this hold for our basic stock valuation approach? If this constant rate is g</a:t>
            </a:r>
          </a:p>
          <a:p>
            <a:pPr marL="0" indent="0">
              <a:buNone/>
            </a:pPr>
            <a:endParaRPr lang="th-TH" dirty="0"/>
          </a:p>
        </p:txBody>
      </p:sp>
      <p:pic>
        <p:nvPicPr>
          <p:cNvPr id="5" name="รูปภาพ 4">
            <a:extLst>
              <a:ext uri="{FF2B5EF4-FFF2-40B4-BE49-F238E27FC236}">
                <a16:creationId xmlns:a16="http://schemas.microsoft.com/office/drawing/2014/main" id="{2B22D9A6-83B6-D516-08F9-85DDB89501E1}"/>
              </a:ext>
            </a:extLst>
          </p:cNvPr>
          <p:cNvPicPr>
            <a:picLocks noChangeAspect="1"/>
          </p:cNvPicPr>
          <p:nvPr/>
        </p:nvPicPr>
        <p:blipFill>
          <a:blip r:embed="rId2"/>
          <a:stretch>
            <a:fillRect/>
          </a:stretch>
        </p:blipFill>
        <p:spPr>
          <a:xfrm>
            <a:off x="3097161" y="5374367"/>
            <a:ext cx="6440129" cy="1046097"/>
          </a:xfrm>
          <a:prstGeom prst="rect">
            <a:avLst/>
          </a:prstGeom>
        </p:spPr>
      </p:pic>
    </p:spTree>
    <p:extLst>
      <p:ext uri="{BB962C8B-B14F-4D97-AF65-F5344CB8AC3E}">
        <p14:creationId xmlns:p14="http://schemas.microsoft.com/office/powerpoint/2010/main" val="3797678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B431E3F-BEEA-4ABF-6244-8682349C6724}"/>
              </a:ext>
            </a:extLst>
          </p:cNvPr>
          <p:cNvSpPr>
            <a:spLocks noGrp="1"/>
          </p:cNvSpPr>
          <p:nvPr>
            <p:ph type="title"/>
          </p:nvPr>
        </p:nvSpPr>
        <p:spPr/>
        <p:txBody>
          <a:bodyPr/>
          <a:lstStyle/>
          <a:p>
            <a:endParaRPr lang="th-TH" dirty="0"/>
          </a:p>
        </p:txBody>
      </p:sp>
      <p:sp>
        <p:nvSpPr>
          <p:cNvPr id="3" name="ตัวแทนเนื้อหา 2">
            <a:extLst>
              <a:ext uri="{FF2B5EF4-FFF2-40B4-BE49-F238E27FC236}">
                <a16:creationId xmlns:a16="http://schemas.microsoft.com/office/drawing/2014/main" id="{AE3E06BA-A8AC-25F4-7820-1D670D5AD2B5}"/>
              </a:ext>
            </a:extLst>
          </p:cNvPr>
          <p:cNvSpPr>
            <a:spLocks noGrp="1"/>
          </p:cNvSpPr>
          <p:nvPr>
            <p:ph idx="1"/>
          </p:nvPr>
        </p:nvSpPr>
        <p:spPr/>
        <p:txBody>
          <a:bodyPr/>
          <a:lstStyle/>
          <a:p>
            <a:r>
              <a:rPr lang="en-US" dirty="0"/>
              <a:t>However, assuming that </a:t>
            </a:r>
            <a:r>
              <a:rPr lang="en-US" dirty="0" err="1"/>
              <a:t>ke</a:t>
            </a:r>
            <a:r>
              <a:rPr lang="en-US" dirty="0"/>
              <a:t> is greater than g (a reasonable assumption because a dividend growth rate that is always greater than the capitalization rate would imply an infinite stock value)</a:t>
            </a:r>
          </a:p>
          <a:p>
            <a:endParaRPr lang="en-US" dirty="0"/>
          </a:p>
          <a:p>
            <a:endParaRPr lang="en-US" dirty="0"/>
          </a:p>
          <a:p>
            <a:endParaRPr lang="en-US" dirty="0"/>
          </a:p>
          <a:p>
            <a:endParaRPr lang="th-TH" dirty="0"/>
          </a:p>
        </p:txBody>
      </p:sp>
      <p:pic>
        <p:nvPicPr>
          <p:cNvPr id="7" name="รูปภาพ 6">
            <a:extLst>
              <a:ext uri="{FF2B5EF4-FFF2-40B4-BE49-F238E27FC236}">
                <a16:creationId xmlns:a16="http://schemas.microsoft.com/office/drawing/2014/main" id="{6C6EEA53-A6FE-8A1F-F63A-D30592DF047B}"/>
              </a:ext>
            </a:extLst>
          </p:cNvPr>
          <p:cNvPicPr>
            <a:picLocks noChangeAspect="1"/>
          </p:cNvPicPr>
          <p:nvPr/>
        </p:nvPicPr>
        <p:blipFill>
          <a:blip r:embed="rId2"/>
          <a:stretch>
            <a:fillRect/>
          </a:stretch>
        </p:blipFill>
        <p:spPr>
          <a:xfrm>
            <a:off x="2536724" y="3136490"/>
            <a:ext cx="7472516" cy="2408904"/>
          </a:xfrm>
          <a:prstGeom prst="rect">
            <a:avLst/>
          </a:prstGeom>
        </p:spPr>
      </p:pic>
    </p:spTree>
    <p:extLst>
      <p:ext uri="{BB962C8B-B14F-4D97-AF65-F5344CB8AC3E}">
        <p14:creationId xmlns:p14="http://schemas.microsoft.com/office/powerpoint/2010/main" val="2209168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35716BB-034C-785A-7B8B-CB7E37F31517}"/>
              </a:ext>
            </a:extLst>
          </p:cNvPr>
          <p:cNvSpPr>
            <a:spLocks noGrp="1"/>
          </p:cNvSpPr>
          <p:nvPr>
            <p:ph type="title"/>
          </p:nvPr>
        </p:nvSpPr>
        <p:spPr/>
        <p:txBody>
          <a:bodyPr/>
          <a:lstStyle/>
          <a:p>
            <a:r>
              <a:rPr lang="en-US" dirty="0" err="1"/>
              <a:t>Exsample</a:t>
            </a:r>
            <a:endParaRPr lang="th-TH" dirty="0"/>
          </a:p>
        </p:txBody>
      </p:sp>
      <p:sp>
        <p:nvSpPr>
          <p:cNvPr id="3" name="ตัวแทนเนื้อหา 2">
            <a:extLst>
              <a:ext uri="{FF2B5EF4-FFF2-40B4-BE49-F238E27FC236}">
                <a16:creationId xmlns:a16="http://schemas.microsoft.com/office/drawing/2014/main" id="{6F0C2164-A596-648C-3FE9-A60CA6E81104}"/>
              </a:ext>
            </a:extLst>
          </p:cNvPr>
          <p:cNvSpPr>
            <a:spLocks noGrp="1"/>
          </p:cNvSpPr>
          <p:nvPr>
            <p:ph idx="1"/>
          </p:nvPr>
        </p:nvSpPr>
        <p:spPr/>
        <p:txBody>
          <a:bodyPr/>
          <a:lstStyle/>
          <a:p>
            <a:r>
              <a:rPr lang="en-US" dirty="0"/>
              <a:t>that LKN, Inc.’s dividend per share at t = 1 is expected to be $4, that it is expected to grow at a 6 percent rate forever, and that the appropriate discount rate is 14 percent. The value of one share of LKN stock would be</a:t>
            </a:r>
          </a:p>
          <a:p>
            <a:pPr marL="0" indent="0">
              <a:buNone/>
            </a:pPr>
            <a:endParaRPr lang="en-US" dirty="0"/>
          </a:p>
          <a:p>
            <a:pPr marL="0" indent="0">
              <a:buNone/>
            </a:pPr>
            <a:r>
              <a:rPr lang="en-US" dirty="0"/>
              <a:t>V = $4/(0.14 − 0.06) = $50</a:t>
            </a:r>
            <a:endParaRPr lang="th-TH" dirty="0"/>
          </a:p>
        </p:txBody>
      </p:sp>
    </p:spTree>
    <p:extLst>
      <p:ext uri="{BB962C8B-B14F-4D97-AF65-F5344CB8AC3E}">
        <p14:creationId xmlns:p14="http://schemas.microsoft.com/office/powerpoint/2010/main" val="3787723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73495BF-B0A5-F41B-25DD-3FED55F30AA4}"/>
              </a:ext>
            </a:extLst>
          </p:cNvPr>
          <p:cNvSpPr>
            <a:spLocks noGrp="1"/>
          </p:cNvSpPr>
          <p:nvPr>
            <p:ph type="title"/>
          </p:nvPr>
        </p:nvSpPr>
        <p:spPr/>
        <p:txBody>
          <a:bodyPr/>
          <a:lstStyle/>
          <a:p>
            <a:r>
              <a:rPr lang="en-US" dirty="0"/>
              <a:t>Rates of Return (or Yields)</a:t>
            </a:r>
            <a:endParaRPr lang="th-TH" dirty="0"/>
          </a:p>
        </p:txBody>
      </p:sp>
      <p:sp>
        <p:nvSpPr>
          <p:cNvPr id="3" name="ตัวแทนเนื้อหา 2">
            <a:extLst>
              <a:ext uri="{FF2B5EF4-FFF2-40B4-BE49-F238E27FC236}">
                <a16:creationId xmlns:a16="http://schemas.microsoft.com/office/drawing/2014/main" id="{3305D0FB-6A36-B35F-B000-EBE983AA5DAA}"/>
              </a:ext>
            </a:extLst>
          </p:cNvPr>
          <p:cNvSpPr>
            <a:spLocks noGrp="1"/>
          </p:cNvSpPr>
          <p:nvPr>
            <p:ph idx="1"/>
          </p:nvPr>
        </p:nvSpPr>
        <p:spPr/>
        <p:txBody>
          <a:bodyPr>
            <a:normAutofit lnSpcReduction="10000"/>
          </a:bodyPr>
          <a:lstStyle/>
          <a:p>
            <a:r>
              <a:rPr lang="en-US" dirty="0"/>
              <a:t>the valuation of any long-term financial instrument involves a capitalization of that security’s income stream by a discount rate (or required rate of return)</a:t>
            </a:r>
          </a:p>
          <a:p>
            <a:r>
              <a:rPr lang="en-US" dirty="0"/>
              <a:t>we can then solve for the market required rate of return. This rate, which sets the discounted value of the expected cash inflows equal to the security’s current market price, is also referred to as the security’s (market) yield. Depending on the security being analyzed, the expected cash inflows may be interest payments, repayment of principal, or dividend payments. It is important to recognize that only when the intrinsic value of a security to an investor equals the security’s market value (price) would the investor’s required rate of return equal the security’s (market) yield</a:t>
            </a:r>
            <a:endParaRPr lang="th-TH" dirty="0"/>
          </a:p>
        </p:txBody>
      </p:sp>
    </p:spTree>
    <p:extLst>
      <p:ext uri="{BB962C8B-B14F-4D97-AF65-F5344CB8AC3E}">
        <p14:creationId xmlns:p14="http://schemas.microsoft.com/office/powerpoint/2010/main" val="2725119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16BDBDC-FD10-AA75-344A-215AD2F43526}"/>
              </a:ext>
            </a:extLst>
          </p:cNvPr>
          <p:cNvSpPr>
            <a:spLocks noGrp="1"/>
          </p:cNvSpPr>
          <p:nvPr>
            <p:ph type="title"/>
          </p:nvPr>
        </p:nvSpPr>
        <p:spPr/>
        <p:txBody>
          <a:bodyPr/>
          <a:lstStyle/>
          <a:p>
            <a:r>
              <a:rPr lang="en-US" dirty="0"/>
              <a:t>Objectives</a:t>
            </a:r>
            <a:endParaRPr lang="th-TH" dirty="0"/>
          </a:p>
        </p:txBody>
      </p:sp>
      <p:sp>
        <p:nvSpPr>
          <p:cNvPr id="3" name="ตัวแทนเนื้อหา 2">
            <a:extLst>
              <a:ext uri="{FF2B5EF4-FFF2-40B4-BE49-F238E27FC236}">
                <a16:creationId xmlns:a16="http://schemas.microsoft.com/office/drawing/2014/main" id="{74EB7697-705C-980B-9F45-CDA476C078DE}"/>
              </a:ext>
            </a:extLst>
          </p:cNvPr>
          <p:cNvSpPr>
            <a:spLocks noGrp="1"/>
          </p:cNvSpPr>
          <p:nvPr>
            <p:ph idx="1"/>
          </p:nvPr>
        </p:nvSpPr>
        <p:spPr/>
        <p:txBody>
          <a:bodyPr>
            <a:normAutofit/>
          </a:bodyPr>
          <a:lstStyle/>
          <a:p>
            <a:r>
              <a:rPr lang="en-US" dirty="0"/>
              <a:t>Distinguish among the various terms used to express value, including liquidation value, going-concern value, book value, market </a:t>
            </a:r>
            <a:r>
              <a:rPr lang="en-US" dirty="0" err="1"/>
              <a:t>value,and</a:t>
            </a:r>
            <a:r>
              <a:rPr lang="en-US" dirty="0"/>
              <a:t> intrinsic value.</a:t>
            </a:r>
          </a:p>
          <a:p>
            <a:r>
              <a:rPr lang="en-US" dirty="0"/>
              <a:t> Value bonds, preferred stocks, and common stocks.</a:t>
            </a:r>
          </a:p>
          <a:p>
            <a:r>
              <a:rPr lang="en-US" dirty="0"/>
              <a:t>Calculate the rates of return (or yields) of </a:t>
            </a:r>
            <a:r>
              <a:rPr lang="en-US" dirty="0" err="1"/>
              <a:t>different</a:t>
            </a:r>
            <a:r>
              <a:rPr lang="en-US" dirty="0"/>
              <a:t> types of long-term securities.</a:t>
            </a:r>
          </a:p>
          <a:p>
            <a:r>
              <a:rPr lang="en-US" dirty="0"/>
              <a:t>List and explain a number of observations regarding the behavior of bond prices</a:t>
            </a:r>
            <a:endParaRPr lang="th-TH" dirty="0"/>
          </a:p>
        </p:txBody>
      </p:sp>
    </p:spTree>
    <p:extLst>
      <p:ext uri="{BB962C8B-B14F-4D97-AF65-F5344CB8AC3E}">
        <p14:creationId xmlns:p14="http://schemas.microsoft.com/office/powerpoint/2010/main" val="32031114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C03098D-4014-7FB2-F988-EF4766C6C775}"/>
              </a:ext>
            </a:extLst>
          </p:cNvPr>
          <p:cNvSpPr>
            <a:spLocks noGrp="1"/>
          </p:cNvSpPr>
          <p:nvPr>
            <p:ph type="title"/>
          </p:nvPr>
        </p:nvSpPr>
        <p:spPr/>
        <p:txBody>
          <a:bodyPr/>
          <a:lstStyle/>
          <a:p>
            <a:r>
              <a:rPr lang="en-US" dirty="0"/>
              <a:t>Yield to maturity (YTM)</a:t>
            </a:r>
            <a:endParaRPr lang="th-TH" dirty="0"/>
          </a:p>
        </p:txBody>
      </p:sp>
      <p:sp>
        <p:nvSpPr>
          <p:cNvPr id="3" name="ตัวแทนเนื้อหา 2">
            <a:extLst>
              <a:ext uri="{FF2B5EF4-FFF2-40B4-BE49-F238E27FC236}">
                <a16:creationId xmlns:a16="http://schemas.microsoft.com/office/drawing/2014/main" id="{FF84892C-B1A1-3BC4-1428-BE9F1D6B9787}"/>
              </a:ext>
            </a:extLst>
          </p:cNvPr>
          <p:cNvSpPr>
            <a:spLocks noGrp="1"/>
          </p:cNvSpPr>
          <p:nvPr>
            <p:ph idx="1"/>
          </p:nvPr>
        </p:nvSpPr>
        <p:spPr/>
        <p:txBody>
          <a:bodyPr/>
          <a:lstStyle/>
          <a:p>
            <a:r>
              <a:rPr lang="en-US" dirty="0"/>
              <a:t>The expected rate of return on a bond if bought at its current market price and held to maturity.</a:t>
            </a:r>
          </a:p>
          <a:p>
            <a:endParaRPr lang="en-US" dirty="0"/>
          </a:p>
          <a:p>
            <a:r>
              <a:rPr lang="en-US" dirty="0"/>
              <a:t>it is also known as the bond’s internal rate of return (IRR). s the discount rate that equates the present value of all expected interest payments and the payment of principal (face value) at maturity with the bond’s current market price. For an example, let’s return to Eq. (4.4), the valuation equation for an interest-bearing bond with a finite maturity. Replacing intrinsic value (V) with current market price (P0) gives us</a:t>
            </a:r>
            <a:endParaRPr lang="th-TH" dirty="0"/>
          </a:p>
        </p:txBody>
      </p:sp>
    </p:spTree>
    <p:extLst>
      <p:ext uri="{BB962C8B-B14F-4D97-AF65-F5344CB8AC3E}">
        <p14:creationId xmlns:p14="http://schemas.microsoft.com/office/powerpoint/2010/main" val="2290498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C186F22-CDC4-DCB1-BDCC-857899674EF7}"/>
              </a:ext>
            </a:extLst>
          </p:cNvPr>
          <p:cNvSpPr>
            <a:spLocks noGrp="1"/>
          </p:cNvSpPr>
          <p:nvPr>
            <p:ph type="title"/>
          </p:nvPr>
        </p:nvSpPr>
        <p:spPr>
          <a:xfrm>
            <a:off x="1029325" y="1666443"/>
            <a:ext cx="10515600" cy="1325563"/>
          </a:xfrm>
        </p:spPr>
        <p:txBody>
          <a:bodyPr>
            <a:normAutofit fontScale="90000"/>
          </a:bodyPr>
          <a:lstStyle/>
          <a:p>
            <a:r>
              <a:rPr lang="en-US" dirty="0"/>
              <a:t>If we now substitute actual values for I, MV, and P0, we can solve for </a:t>
            </a:r>
            <a:r>
              <a:rPr lang="en-US" dirty="0" err="1"/>
              <a:t>kd</a:t>
            </a:r>
            <a:r>
              <a:rPr lang="en-US" dirty="0"/>
              <a:t>, which in this case would be the bond’s yield to maturity. However, the precise calculation for yield to maturity is rather complex and requires bond value tables, or a sophisticated handheld calculator, or a computer</a:t>
            </a:r>
            <a:endParaRPr lang="th-TH" dirty="0"/>
          </a:p>
        </p:txBody>
      </p:sp>
      <p:pic>
        <p:nvPicPr>
          <p:cNvPr id="5" name="ตัวแทนเนื้อหา 4">
            <a:extLst>
              <a:ext uri="{FF2B5EF4-FFF2-40B4-BE49-F238E27FC236}">
                <a16:creationId xmlns:a16="http://schemas.microsoft.com/office/drawing/2014/main" id="{A5A246DD-3F2D-2806-0AD9-E395B71A90D9}"/>
              </a:ext>
            </a:extLst>
          </p:cNvPr>
          <p:cNvPicPr>
            <a:picLocks noGrp="1" noChangeAspect="1"/>
          </p:cNvPicPr>
          <p:nvPr>
            <p:ph idx="1"/>
          </p:nvPr>
        </p:nvPicPr>
        <p:blipFill>
          <a:blip r:embed="rId2"/>
          <a:stretch>
            <a:fillRect/>
          </a:stretch>
        </p:blipFill>
        <p:spPr>
          <a:xfrm>
            <a:off x="2883159" y="4457461"/>
            <a:ext cx="6634065" cy="1812710"/>
          </a:xfrm>
        </p:spPr>
      </p:pic>
    </p:spTree>
    <p:extLst>
      <p:ext uri="{BB962C8B-B14F-4D97-AF65-F5344CB8AC3E}">
        <p14:creationId xmlns:p14="http://schemas.microsoft.com/office/powerpoint/2010/main" val="12512656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1AEB15E-58BA-374A-3757-782B127E794C}"/>
              </a:ext>
            </a:extLst>
          </p:cNvPr>
          <p:cNvSpPr>
            <a:spLocks noGrp="1"/>
          </p:cNvSpPr>
          <p:nvPr>
            <p:ph type="title"/>
          </p:nvPr>
        </p:nvSpPr>
        <p:spPr/>
        <p:txBody>
          <a:bodyPr/>
          <a:lstStyle/>
          <a:p>
            <a:r>
              <a:rPr lang="en-US" dirty="0"/>
              <a:t>Interpolate</a:t>
            </a:r>
            <a:endParaRPr lang="th-TH" dirty="0"/>
          </a:p>
        </p:txBody>
      </p:sp>
      <p:sp>
        <p:nvSpPr>
          <p:cNvPr id="3" name="ตัวแทนเนื้อหา 2">
            <a:extLst>
              <a:ext uri="{FF2B5EF4-FFF2-40B4-BE49-F238E27FC236}">
                <a16:creationId xmlns:a16="http://schemas.microsoft.com/office/drawing/2014/main" id="{1FA34E14-DF6F-C793-EE77-1CB8E190B719}"/>
              </a:ext>
            </a:extLst>
          </p:cNvPr>
          <p:cNvSpPr>
            <a:spLocks noGrp="1"/>
          </p:cNvSpPr>
          <p:nvPr>
            <p:ph idx="1"/>
          </p:nvPr>
        </p:nvSpPr>
        <p:spPr>
          <a:xfrm>
            <a:off x="838200" y="1386348"/>
            <a:ext cx="10515600" cy="4790615"/>
          </a:xfrm>
        </p:spPr>
        <p:txBody>
          <a:bodyPr>
            <a:normAutofit fontScale="92500" lnSpcReduction="10000"/>
          </a:bodyPr>
          <a:lstStyle/>
          <a:p>
            <a:r>
              <a:rPr lang="en-US" dirty="0"/>
              <a:t>Estimate an unknown number that lies somewhere between two known numbers</a:t>
            </a:r>
          </a:p>
          <a:p>
            <a:pPr marL="0" indent="0">
              <a:buNone/>
            </a:pPr>
            <a:r>
              <a:rPr lang="en-US" dirty="0" err="1"/>
              <a:t>Exsample</a:t>
            </a:r>
            <a:endParaRPr lang="en-US" dirty="0"/>
          </a:p>
          <a:p>
            <a:pPr marL="0" indent="0">
              <a:buNone/>
            </a:pPr>
            <a:r>
              <a:rPr lang="en-US" dirty="0"/>
              <a:t>If all we have to work with are present value tables, we can still determine an approximation of the yield to maturity by making use of a trial-and-error procedure. To illustrate, consider a $1,000-par-value bond with the following characteristics: a current market price of $761, 12 years until maturity, and an 8 percent coupon rate (with interest paid annually). We want to determine the discount rate that sets the present value of the bond’s expected future cash-flow stream equal to the bond’s current market price. Suppose that we start with a 10 percent discount rate and calculate the present value of the bond’s expected future cash flows. For the appropriate present value interest factors, we make use of Tables II and IV</a:t>
            </a:r>
            <a:endParaRPr lang="th-TH" dirty="0"/>
          </a:p>
        </p:txBody>
      </p:sp>
    </p:spTree>
    <p:extLst>
      <p:ext uri="{BB962C8B-B14F-4D97-AF65-F5344CB8AC3E}">
        <p14:creationId xmlns:p14="http://schemas.microsoft.com/office/powerpoint/2010/main" val="2242151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A3E0CFF-E3C1-06FE-CA59-02534C5D7870}"/>
              </a:ext>
            </a:extLst>
          </p:cNvPr>
          <p:cNvSpPr>
            <a:spLocks noGrp="1"/>
          </p:cNvSpPr>
          <p:nvPr>
            <p:ph type="title"/>
          </p:nvPr>
        </p:nvSpPr>
        <p:spPr/>
        <p:txBody>
          <a:bodyPr/>
          <a:lstStyle/>
          <a:p>
            <a:r>
              <a:rPr lang="en-US" dirty="0"/>
              <a:t>solve</a:t>
            </a:r>
            <a:endParaRPr lang="th-TH" dirty="0"/>
          </a:p>
        </p:txBody>
      </p:sp>
      <p:pic>
        <p:nvPicPr>
          <p:cNvPr id="5" name="ตัวแทนเนื้อหา 4">
            <a:extLst>
              <a:ext uri="{FF2B5EF4-FFF2-40B4-BE49-F238E27FC236}">
                <a16:creationId xmlns:a16="http://schemas.microsoft.com/office/drawing/2014/main" id="{A06B3CE2-95D7-2479-45B7-0EE3FD80FED4}"/>
              </a:ext>
            </a:extLst>
          </p:cNvPr>
          <p:cNvPicPr>
            <a:picLocks noGrp="1" noChangeAspect="1"/>
          </p:cNvPicPr>
          <p:nvPr>
            <p:ph idx="1"/>
          </p:nvPr>
        </p:nvPicPr>
        <p:blipFill>
          <a:blip r:embed="rId2"/>
          <a:stretch>
            <a:fillRect/>
          </a:stretch>
        </p:blipFill>
        <p:spPr>
          <a:xfrm>
            <a:off x="1510532" y="2180734"/>
            <a:ext cx="7180250" cy="1722672"/>
          </a:xfrm>
        </p:spPr>
      </p:pic>
      <p:pic>
        <p:nvPicPr>
          <p:cNvPr id="7" name="รูปภาพ 6">
            <a:extLst>
              <a:ext uri="{FF2B5EF4-FFF2-40B4-BE49-F238E27FC236}">
                <a16:creationId xmlns:a16="http://schemas.microsoft.com/office/drawing/2014/main" id="{636236E3-0017-57C0-597B-E7CEAF2F79F9}"/>
              </a:ext>
            </a:extLst>
          </p:cNvPr>
          <p:cNvPicPr>
            <a:picLocks noChangeAspect="1"/>
          </p:cNvPicPr>
          <p:nvPr/>
        </p:nvPicPr>
        <p:blipFill>
          <a:blip r:embed="rId3"/>
          <a:stretch>
            <a:fillRect/>
          </a:stretch>
        </p:blipFill>
        <p:spPr>
          <a:xfrm>
            <a:off x="1639286" y="4123489"/>
            <a:ext cx="7180250" cy="2119995"/>
          </a:xfrm>
          <a:prstGeom prst="rect">
            <a:avLst/>
          </a:prstGeom>
        </p:spPr>
      </p:pic>
    </p:spTree>
    <p:extLst>
      <p:ext uri="{BB962C8B-B14F-4D97-AF65-F5344CB8AC3E}">
        <p14:creationId xmlns:p14="http://schemas.microsoft.com/office/powerpoint/2010/main" val="1567125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2D56002-F79E-7E15-354E-E82436D60D65}"/>
              </a:ext>
            </a:extLst>
          </p:cNvPr>
          <p:cNvSpPr>
            <a:spLocks noGrp="1"/>
          </p:cNvSpPr>
          <p:nvPr>
            <p:ph type="title"/>
          </p:nvPr>
        </p:nvSpPr>
        <p:spPr/>
        <p:txBody>
          <a:bodyPr/>
          <a:lstStyle/>
          <a:p>
            <a:r>
              <a:rPr lang="en-US" dirty="0"/>
              <a:t>Behavior of Bond Prices.</a:t>
            </a:r>
            <a:endParaRPr lang="th-TH" dirty="0"/>
          </a:p>
        </p:txBody>
      </p:sp>
      <p:sp>
        <p:nvSpPr>
          <p:cNvPr id="3" name="ตัวแทนเนื้อหา 2">
            <a:extLst>
              <a:ext uri="{FF2B5EF4-FFF2-40B4-BE49-F238E27FC236}">
                <a16:creationId xmlns:a16="http://schemas.microsoft.com/office/drawing/2014/main" id="{DEECB608-F4DA-2008-A7EE-56261F7C1707}"/>
              </a:ext>
            </a:extLst>
          </p:cNvPr>
          <p:cNvSpPr>
            <a:spLocks noGrp="1"/>
          </p:cNvSpPr>
          <p:nvPr>
            <p:ph idx="1"/>
          </p:nvPr>
        </p:nvSpPr>
        <p:spPr/>
        <p:txBody>
          <a:bodyPr/>
          <a:lstStyle/>
          <a:p>
            <a:r>
              <a:rPr lang="en-US" dirty="0"/>
              <a:t>Bond discount The amount by which the face value of a bond exceeds its current price</a:t>
            </a:r>
          </a:p>
          <a:p>
            <a:r>
              <a:rPr lang="en-US" dirty="0"/>
              <a:t>Bond premium The amount by which the current price of a bond exceeds its face value</a:t>
            </a:r>
          </a:p>
          <a:p>
            <a:r>
              <a:rPr lang="en-US" dirty="0"/>
              <a:t>Interest-rate (or yield) risk The variation in the market price of a security caused by changes in interest rates.</a:t>
            </a:r>
          </a:p>
          <a:p>
            <a:r>
              <a:rPr lang="en-US" dirty="0"/>
              <a:t>Price–yield relationship for two bonds where each price–yield curve represents a set of prices for that bond for different assumed market required rates of return (market yields)</a:t>
            </a:r>
            <a:endParaRPr lang="th-TH" dirty="0"/>
          </a:p>
        </p:txBody>
      </p:sp>
    </p:spTree>
    <p:extLst>
      <p:ext uri="{BB962C8B-B14F-4D97-AF65-F5344CB8AC3E}">
        <p14:creationId xmlns:p14="http://schemas.microsoft.com/office/powerpoint/2010/main" val="27532806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2A355C71-EE3C-B078-6D03-191087C6A5DC}"/>
              </a:ext>
            </a:extLst>
          </p:cNvPr>
          <p:cNvSpPr>
            <a:spLocks noGrp="1"/>
          </p:cNvSpPr>
          <p:nvPr>
            <p:ph type="title"/>
          </p:nvPr>
        </p:nvSpPr>
        <p:spPr/>
        <p:txBody>
          <a:bodyPr/>
          <a:lstStyle/>
          <a:p>
            <a:endParaRPr lang="th-TH"/>
          </a:p>
        </p:txBody>
      </p:sp>
      <p:pic>
        <p:nvPicPr>
          <p:cNvPr id="5" name="ตัวแทนเนื้อหา 4">
            <a:extLst>
              <a:ext uri="{FF2B5EF4-FFF2-40B4-BE49-F238E27FC236}">
                <a16:creationId xmlns:a16="http://schemas.microsoft.com/office/drawing/2014/main" id="{3B5EBD75-6C11-525C-2467-D5D4C2BB950B}"/>
              </a:ext>
            </a:extLst>
          </p:cNvPr>
          <p:cNvPicPr>
            <a:picLocks noGrp="1" noChangeAspect="1"/>
          </p:cNvPicPr>
          <p:nvPr>
            <p:ph idx="1"/>
          </p:nvPr>
        </p:nvPicPr>
        <p:blipFill>
          <a:blip r:embed="rId2"/>
          <a:stretch>
            <a:fillRect/>
          </a:stretch>
        </p:blipFill>
        <p:spPr>
          <a:xfrm>
            <a:off x="3137079" y="1690688"/>
            <a:ext cx="5917842" cy="4277854"/>
          </a:xfrm>
        </p:spPr>
      </p:pic>
    </p:spTree>
    <p:extLst>
      <p:ext uri="{BB962C8B-B14F-4D97-AF65-F5344CB8AC3E}">
        <p14:creationId xmlns:p14="http://schemas.microsoft.com/office/powerpoint/2010/main" val="35392955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0D3B3C60-50DD-2FC2-EEE6-B4AB4CFE88CB}"/>
              </a:ext>
            </a:extLst>
          </p:cNvPr>
          <p:cNvSpPr>
            <a:spLocks noGrp="1"/>
          </p:cNvSpPr>
          <p:nvPr>
            <p:ph type="title"/>
          </p:nvPr>
        </p:nvSpPr>
        <p:spPr/>
        <p:txBody>
          <a:bodyPr/>
          <a:lstStyle/>
          <a:p>
            <a:r>
              <a:rPr lang="en-US" dirty="0"/>
              <a:t>Questions</a:t>
            </a:r>
            <a:endParaRPr lang="th-TH" dirty="0"/>
          </a:p>
        </p:txBody>
      </p:sp>
      <p:sp>
        <p:nvSpPr>
          <p:cNvPr id="3" name="ตัวแทนเนื้อหา 2">
            <a:extLst>
              <a:ext uri="{FF2B5EF4-FFF2-40B4-BE49-F238E27FC236}">
                <a16:creationId xmlns:a16="http://schemas.microsoft.com/office/drawing/2014/main" id="{F4DA8936-CD88-118C-832A-7154C6AB585D}"/>
              </a:ext>
            </a:extLst>
          </p:cNvPr>
          <p:cNvSpPr>
            <a:spLocks noGrp="1"/>
          </p:cNvSpPr>
          <p:nvPr>
            <p:ph idx="1"/>
          </p:nvPr>
        </p:nvSpPr>
        <p:spPr>
          <a:xfrm>
            <a:off x="393290" y="1248696"/>
            <a:ext cx="11267768" cy="5609303"/>
          </a:xfrm>
        </p:spPr>
        <p:txBody>
          <a:bodyPr>
            <a:normAutofit fontScale="92500" lnSpcReduction="20000"/>
          </a:bodyPr>
          <a:lstStyle/>
          <a:p>
            <a:pPr marL="0" indent="0">
              <a:buNone/>
            </a:pPr>
            <a:r>
              <a:rPr lang="en-US" dirty="0"/>
              <a:t>1.What connection, if any, does a firm’s market value have with its liquidation and/or going concern value? </a:t>
            </a:r>
          </a:p>
          <a:p>
            <a:pPr marL="0" indent="0">
              <a:buNone/>
            </a:pPr>
            <a:r>
              <a:rPr lang="en-US" dirty="0"/>
              <a:t>2. Could a security’s intrinsic value to an investor ever differ from the security’s market value? If so, under what circumstances? </a:t>
            </a:r>
          </a:p>
          <a:p>
            <a:pPr marL="0" indent="0">
              <a:buNone/>
            </a:pPr>
            <a:r>
              <a:rPr lang="en-US" dirty="0"/>
              <a:t>3. In what sense is the treatment of bonds and preferred stock the same when it comes to valuation?</a:t>
            </a:r>
          </a:p>
          <a:p>
            <a:pPr marL="0" indent="0">
              <a:buNone/>
            </a:pPr>
            <a:r>
              <a:rPr lang="en-US" dirty="0"/>
              <a:t> 4. Why do bonds with long maturities fluctuate more in price than do bonds with short maturities, given the same change in yield to maturity? </a:t>
            </a:r>
          </a:p>
          <a:p>
            <a:pPr marL="0" indent="0">
              <a:buNone/>
            </a:pPr>
            <a:r>
              <a:rPr lang="en-US" dirty="0"/>
              <a:t>5. A 20-year bond has a coupon rate of 8 percent, and another bond of the same maturity has a coupon rate of 15 percent. If the bonds are alike in all other respects, which will have the greater relative market price decline if interest rates increase sharply? Why? </a:t>
            </a:r>
          </a:p>
          <a:p>
            <a:pPr marL="0" indent="0">
              <a:buNone/>
            </a:pPr>
            <a:r>
              <a:rPr lang="en-US" dirty="0"/>
              <a:t>6. Why are dividends the basis for the valuation of common stock?</a:t>
            </a:r>
          </a:p>
          <a:p>
            <a:pPr marL="0" indent="0">
              <a:buNone/>
            </a:pPr>
            <a:r>
              <a:rPr lang="en-US" dirty="0"/>
              <a:t>7. Suppose that the controlling stock of IBM Corporation was placed in a perpetual trust with an irrevocable clause that cash or liquidating dividends would never be paid out of this trust. Earnings per share continued to grow. What would be the value of the company to the stockholders? Why?</a:t>
            </a:r>
            <a:endParaRPr lang="th-TH" dirty="0"/>
          </a:p>
        </p:txBody>
      </p:sp>
    </p:spTree>
    <p:extLst>
      <p:ext uri="{BB962C8B-B14F-4D97-AF65-F5344CB8AC3E}">
        <p14:creationId xmlns:p14="http://schemas.microsoft.com/office/powerpoint/2010/main" val="516575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A2356BD-506D-D56C-D7DE-9DFF5C04A662}"/>
              </a:ext>
            </a:extLst>
          </p:cNvPr>
          <p:cNvSpPr>
            <a:spLocks noGrp="1"/>
          </p:cNvSpPr>
          <p:nvPr>
            <p:ph type="title"/>
          </p:nvPr>
        </p:nvSpPr>
        <p:spPr/>
        <p:txBody>
          <a:bodyPr/>
          <a:lstStyle/>
          <a:p>
            <a:r>
              <a:rPr lang="en-US" dirty="0"/>
              <a:t>Distinctions Among Valuation Concepts</a:t>
            </a:r>
            <a:endParaRPr lang="th-TH" dirty="0"/>
          </a:p>
        </p:txBody>
      </p:sp>
      <p:sp>
        <p:nvSpPr>
          <p:cNvPr id="3" name="ตัวแทนเนื้อหา 2">
            <a:extLst>
              <a:ext uri="{FF2B5EF4-FFF2-40B4-BE49-F238E27FC236}">
                <a16:creationId xmlns:a16="http://schemas.microsoft.com/office/drawing/2014/main" id="{D145396B-D6A4-8D15-EAF3-7AF508E08EEC}"/>
              </a:ext>
            </a:extLst>
          </p:cNvPr>
          <p:cNvSpPr>
            <a:spLocks noGrp="1"/>
          </p:cNvSpPr>
          <p:nvPr>
            <p:ph idx="1"/>
          </p:nvPr>
        </p:nvSpPr>
        <p:spPr/>
        <p:txBody>
          <a:bodyPr/>
          <a:lstStyle/>
          <a:p>
            <a:r>
              <a:rPr lang="en-US" dirty="0"/>
              <a:t>The term value can mean different things to different people. There fore we need to be precise in how we both use and interpret this term. Let’s look briefly at the differences that exist among some of the major concepts of value.</a:t>
            </a:r>
            <a:endParaRPr lang="th-TH" dirty="0"/>
          </a:p>
        </p:txBody>
      </p:sp>
    </p:spTree>
    <p:extLst>
      <p:ext uri="{BB962C8B-B14F-4D97-AF65-F5344CB8AC3E}">
        <p14:creationId xmlns:p14="http://schemas.microsoft.com/office/powerpoint/2010/main" val="3909462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8F000D3-A9B2-787C-0E56-DAD4D5A31D1A}"/>
              </a:ext>
            </a:extLst>
          </p:cNvPr>
          <p:cNvSpPr>
            <a:spLocks noGrp="1"/>
          </p:cNvSpPr>
          <p:nvPr>
            <p:ph type="title"/>
          </p:nvPr>
        </p:nvSpPr>
        <p:spPr/>
        <p:txBody>
          <a:bodyPr/>
          <a:lstStyle/>
          <a:p>
            <a:r>
              <a:rPr lang="en-US" dirty="0"/>
              <a:t>Liquidation Value versus Going-Concern Value</a:t>
            </a:r>
            <a:endParaRPr lang="th-TH" dirty="0"/>
          </a:p>
        </p:txBody>
      </p:sp>
      <p:sp>
        <p:nvSpPr>
          <p:cNvPr id="3" name="ตัวแทนเนื้อหา 2">
            <a:extLst>
              <a:ext uri="{FF2B5EF4-FFF2-40B4-BE49-F238E27FC236}">
                <a16:creationId xmlns:a16="http://schemas.microsoft.com/office/drawing/2014/main" id="{FEFBD9EE-B86A-6634-B2BF-10B580580EF0}"/>
              </a:ext>
            </a:extLst>
          </p:cNvPr>
          <p:cNvSpPr>
            <a:spLocks noGrp="1"/>
          </p:cNvSpPr>
          <p:nvPr>
            <p:ph idx="1"/>
          </p:nvPr>
        </p:nvSpPr>
        <p:spPr/>
        <p:txBody>
          <a:bodyPr/>
          <a:lstStyle/>
          <a:p>
            <a:r>
              <a:rPr lang="en-US" dirty="0"/>
              <a:t>Liquidation value is the amount of money that could be realized if an asset or a group of assets (e.g., a firm) is sold separately from its operating organization. This value is in marked contrast to the going-concern value of a firm, which is the amount the firm could be sold for as a continuing operating business. These two values are rarely equal, and sometimes a company is actually worth more dead than alive</a:t>
            </a:r>
            <a:endParaRPr lang="th-TH" dirty="0"/>
          </a:p>
        </p:txBody>
      </p:sp>
    </p:spTree>
    <p:extLst>
      <p:ext uri="{BB962C8B-B14F-4D97-AF65-F5344CB8AC3E}">
        <p14:creationId xmlns:p14="http://schemas.microsoft.com/office/powerpoint/2010/main" val="33042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3DA2E2E6-4F93-A42C-1178-EAAD937608C6}"/>
              </a:ext>
            </a:extLst>
          </p:cNvPr>
          <p:cNvSpPr>
            <a:spLocks noGrp="1"/>
          </p:cNvSpPr>
          <p:nvPr>
            <p:ph type="title"/>
          </p:nvPr>
        </p:nvSpPr>
        <p:spPr/>
        <p:txBody>
          <a:bodyPr/>
          <a:lstStyle/>
          <a:p>
            <a:r>
              <a:rPr lang="en-US" dirty="0"/>
              <a:t>Book Value versus Market Value</a:t>
            </a:r>
            <a:endParaRPr lang="th-TH" dirty="0"/>
          </a:p>
        </p:txBody>
      </p:sp>
      <p:sp>
        <p:nvSpPr>
          <p:cNvPr id="3" name="ตัวแทนเนื้อหา 2">
            <a:extLst>
              <a:ext uri="{FF2B5EF4-FFF2-40B4-BE49-F238E27FC236}">
                <a16:creationId xmlns:a16="http://schemas.microsoft.com/office/drawing/2014/main" id="{CC56A078-D69E-3DAA-3501-5E3FCE85D961}"/>
              </a:ext>
            </a:extLst>
          </p:cNvPr>
          <p:cNvSpPr>
            <a:spLocks noGrp="1"/>
          </p:cNvSpPr>
          <p:nvPr>
            <p:ph idx="1"/>
          </p:nvPr>
        </p:nvSpPr>
        <p:spPr/>
        <p:txBody>
          <a:bodyPr/>
          <a:lstStyle/>
          <a:p>
            <a:r>
              <a:rPr lang="en-US" dirty="0"/>
              <a:t>The book value of an asset is the accounting value of the asset – the asset’s cost minus its accumulated depreciation. The book value of a firm, on the other hand, is equal to the dollar difference between the firm’s total assets and its liabilities and preferred stock as listed on its balance sheet. Because book value is based on historical values, it may bear little relationship to an asset’s or firm’s market value</a:t>
            </a:r>
            <a:endParaRPr lang="th-TH" dirty="0"/>
          </a:p>
        </p:txBody>
      </p:sp>
    </p:spTree>
    <p:extLst>
      <p:ext uri="{BB962C8B-B14F-4D97-AF65-F5344CB8AC3E}">
        <p14:creationId xmlns:p14="http://schemas.microsoft.com/office/powerpoint/2010/main" val="3376960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9971D26-F065-4894-3041-A293FCC031CD}"/>
              </a:ext>
            </a:extLst>
          </p:cNvPr>
          <p:cNvSpPr>
            <a:spLocks noGrp="1"/>
          </p:cNvSpPr>
          <p:nvPr>
            <p:ph type="title"/>
          </p:nvPr>
        </p:nvSpPr>
        <p:spPr/>
        <p:txBody>
          <a:bodyPr/>
          <a:lstStyle/>
          <a:p>
            <a:r>
              <a:rPr lang="en-US" dirty="0"/>
              <a:t>Market value</a:t>
            </a:r>
            <a:endParaRPr lang="th-TH" dirty="0"/>
          </a:p>
        </p:txBody>
      </p:sp>
      <p:sp>
        <p:nvSpPr>
          <p:cNvPr id="3" name="ตัวแทนเนื้อหา 2">
            <a:extLst>
              <a:ext uri="{FF2B5EF4-FFF2-40B4-BE49-F238E27FC236}">
                <a16:creationId xmlns:a16="http://schemas.microsoft.com/office/drawing/2014/main" id="{5D75BD65-2677-1671-5C1E-A26CA40EFEDC}"/>
              </a:ext>
            </a:extLst>
          </p:cNvPr>
          <p:cNvSpPr>
            <a:spLocks noGrp="1"/>
          </p:cNvSpPr>
          <p:nvPr>
            <p:ph idx="1"/>
          </p:nvPr>
        </p:nvSpPr>
        <p:spPr/>
        <p:txBody>
          <a:bodyPr/>
          <a:lstStyle/>
          <a:p>
            <a:r>
              <a:rPr lang="en-US" dirty="0"/>
              <a:t>the market value of an asset is simply the market price at which the asset (or a similar asset) trades in an open marketplace. For a firm, market value is often viewed as being the higher of the firm’s liquidation or going-concern value</a:t>
            </a:r>
            <a:endParaRPr lang="th-TH" dirty="0"/>
          </a:p>
        </p:txBody>
      </p:sp>
    </p:spTree>
    <p:extLst>
      <p:ext uri="{BB962C8B-B14F-4D97-AF65-F5344CB8AC3E}">
        <p14:creationId xmlns:p14="http://schemas.microsoft.com/office/powerpoint/2010/main" val="1144319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06F7014-8C8F-C17A-130D-2C5734303414}"/>
              </a:ext>
            </a:extLst>
          </p:cNvPr>
          <p:cNvSpPr>
            <a:spLocks noGrp="1"/>
          </p:cNvSpPr>
          <p:nvPr>
            <p:ph type="title"/>
          </p:nvPr>
        </p:nvSpPr>
        <p:spPr/>
        <p:txBody>
          <a:bodyPr/>
          <a:lstStyle/>
          <a:p>
            <a:r>
              <a:rPr lang="en-US" dirty="0"/>
              <a:t>Market Value versus Intrinsic Value</a:t>
            </a:r>
            <a:endParaRPr lang="th-TH" dirty="0"/>
          </a:p>
        </p:txBody>
      </p:sp>
      <p:sp>
        <p:nvSpPr>
          <p:cNvPr id="3" name="ตัวแทนเนื้อหา 2">
            <a:extLst>
              <a:ext uri="{FF2B5EF4-FFF2-40B4-BE49-F238E27FC236}">
                <a16:creationId xmlns:a16="http://schemas.microsoft.com/office/drawing/2014/main" id="{EDE70847-7823-6D48-A032-A9CC4FE7ACC4}"/>
              </a:ext>
            </a:extLst>
          </p:cNvPr>
          <p:cNvSpPr>
            <a:spLocks noGrp="1"/>
          </p:cNvSpPr>
          <p:nvPr>
            <p:ph idx="1"/>
          </p:nvPr>
        </p:nvSpPr>
        <p:spPr>
          <a:xfrm>
            <a:off x="838200" y="1376516"/>
            <a:ext cx="10515600" cy="5329084"/>
          </a:xfrm>
        </p:spPr>
        <p:txBody>
          <a:bodyPr>
            <a:normAutofit/>
          </a:bodyPr>
          <a:lstStyle/>
          <a:p>
            <a:r>
              <a:rPr lang="en-US" dirty="0"/>
              <a:t>Market value The market price at which an asset trades.</a:t>
            </a:r>
          </a:p>
          <a:p>
            <a:r>
              <a:rPr lang="en-US" dirty="0"/>
              <a:t>Intrinsic value The price a security “ought to </a:t>
            </a:r>
            <a:r>
              <a:rPr lang="en-US" dirty="0" err="1"/>
              <a:t>have”based</a:t>
            </a:r>
            <a:r>
              <a:rPr lang="en-US" dirty="0"/>
              <a:t> on all factors</a:t>
            </a:r>
          </a:p>
          <a:p>
            <a:pPr marL="0" indent="0">
              <a:buNone/>
            </a:pPr>
            <a:r>
              <a:rPr lang="en-US" dirty="0"/>
              <a:t>bearing on valuation.</a:t>
            </a:r>
            <a:endParaRPr lang="th-TH" dirty="0"/>
          </a:p>
        </p:txBody>
      </p:sp>
    </p:spTree>
    <p:extLst>
      <p:ext uri="{BB962C8B-B14F-4D97-AF65-F5344CB8AC3E}">
        <p14:creationId xmlns:p14="http://schemas.microsoft.com/office/powerpoint/2010/main" val="4072055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8351453-3A4F-957F-AE41-9797E4F8F131}"/>
              </a:ext>
            </a:extLst>
          </p:cNvPr>
          <p:cNvSpPr>
            <a:spLocks noGrp="1"/>
          </p:cNvSpPr>
          <p:nvPr>
            <p:ph type="title"/>
          </p:nvPr>
        </p:nvSpPr>
        <p:spPr/>
        <p:txBody>
          <a:bodyPr/>
          <a:lstStyle/>
          <a:p>
            <a:r>
              <a:rPr lang="en-US" dirty="0"/>
              <a:t>Bond</a:t>
            </a:r>
            <a:endParaRPr lang="th-TH" dirty="0"/>
          </a:p>
        </p:txBody>
      </p:sp>
      <p:sp>
        <p:nvSpPr>
          <p:cNvPr id="3" name="ตัวแทนเนื้อหา 2">
            <a:extLst>
              <a:ext uri="{FF2B5EF4-FFF2-40B4-BE49-F238E27FC236}">
                <a16:creationId xmlns:a16="http://schemas.microsoft.com/office/drawing/2014/main" id="{6CFB777D-16C3-6813-8F74-B7DB867453C5}"/>
              </a:ext>
            </a:extLst>
          </p:cNvPr>
          <p:cNvSpPr>
            <a:spLocks noGrp="1"/>
          </p:cNvSpPr>
          <p:nvPr>
            <p:ph idx="1"/>
          </p:nvPr>
        </p:nvSpPr>
        <p:spPr/>
        <p:txBody>
          <a:bodyPr/>
          <a:lstStyle/>
          <a:p>
            <a:r>
              <a:rPr lang="en-US" dirty="0"/>
              <a:t>A long-term debt instrument issued by a corporation or government</a:t>
            </a:r>
          </a:p>
          <a:p>
            <a:r>
              <a:rPr lang="en-US" dirty="0"/>
              <a:t>A bond is a security that pays a stated amount of interest to the investor, period after period, until it is finally retired by the issuing company. Before we can fully understand the valuation of such a security, certain terms must be discussed</a:t>
            </a:r>
            <a:endParaRPr lang="th-TH" dirty="0"/>
          </a:p>
        </p:txBody>
      </p:sp>
    </p:spTree>
    <p:extLst>
      <p:ext uri="{BB962C8B-B14F-4D97-AF65-F5344CB8AC3E}">
        <p14:creationId xmlns:p14="http://schemas.microsoft.com/office/powerpoint/2010/main" val="3249920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521382D-7DA6-E491-13C9-EE236FBE04A8}"/>
              </a:ext>
            </a:extLst>
          </p:cNvPr>
          <p:cNvSpPr>
            <a:spLocks noGrp="1"/>
          </p:cNvSpPr>
          <p:nvPr>
            <p:ph type="title"/>
          </p:nvPr>
        </p:nvSpPr>
        <p:spPr/>
        <p:txBody>
          <a:bodyPr/>
          <a:lstStyle/>
          <a:p>
            <a:r>
              <a:rPr lang="en-US" dirty="0"/>
              <a:t>Face value</a:t>
            </a:r>
            <a:endParaRPr lang="th-TH" dirty="0"/>
          </a:p>
        </p:txBody>
      </p:sp>
      <p:sp>
        <p:nvSpPr>
          <p:cNvPr id="3" name="ตัวแทนเนื้อหา 2">
            <a:extLst>
              <a:ext uri="{FF2B5EF4-FFF2-40B4-BE49-F238E27FC236}">
                <a16:creationId xmlns:a16="http://schemas.microsoft.com/office/drawing/2014/main" id="{FE38C5F3-5CD8-5E3A-1DDF-EBA0CAB9564E}"/>
              </a:ext>
            </a:extLst>
          </p:cNvPr>
          <p:cNvSpPr>
            <a:spLocks noGrp="1"/>
          </p:cNvSpPr>
          <p:nvPr>
            <p:ph idx="1"/>
          </p:nvPr>
        </p:nvSpPr>
        <p:spPr>
          <a:xfrm>
            <a:off x="838199" y="1825625"/>
            <a:ext cx="10950677" cy="4351338"/>
          </a:xfrm>
        </p:spPr>
        <p:txBody>
          <a:bodyPr/>
          <a:lstStyle/>
          <a:p>
            <a:r>
              <a:rPr lang="en-US" dirty="0"/>
              <a:t>The stated value of an asset. In the case of a bond, the face value is</a:t>
            </a:r>
          </a:p>
          <a:p>
            <a:pPr marL="0" indent="0">
              <a:buNone/>
            </a:pPr>
            <a:r>
              <a:rPr lang="en-US" dirty="0"/>
              <a:t>usually $1,000.</a:t>
            </a:r>
          </a:p>
          <a:p>
            <a:pPr marL="0" indent="0">
              <a:buNone/>
            </a:pPr>
            <a:r>
              <a:rPr lang="en-US" u="sng" dirty="0" err="1"/>
              <a:t>Exsample</a:t>
            </a:r>
            <a:endParaRPr lang="en-US" u="sng" dirty="0"/>
          </a:p>
          <a:p>
            <a:pPr marL="0" indent="0">
              <a:buNone/>
            </a:pPr>
            <a:r>
              <a:rPr lang="en-US" dirty="0"/>
              <a:t>This value is usually $1,000 per bond in the United States. The bond almost always has a stated maturity, which is the time when the company is obligated to pay the bondholder the face value of the instrument. Finally</a:t>
            </a:r>
            <a:endParaRPr lang="th-TH" dirty="0"/>
          </a:p>
        </p:txBody>
      </p:sp>
    </p:spTree>
    <p:extLst>
      <p:ext uri="{BB962C8B-B14F-4D97-AF65-F5344CB8AC3E}">
        <p14:creationId xmlns:p14="http://schemas.microsoft.com/office/powerpoint/2010/main" val="2673021298"/>
      </p:ext>
    </p:extLst>
  </p:cSld>
  <p:clrMapOvr>
    <a:masterClrMapping/>
  </p:clrMapOvr>
</p:sld>
</file>

<file path=ppt/theme/theme1.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724</TotalTime>
  <Words>1824</Words>
  <Application>Microsoft Office PowerPoint</Application>
  <PresentationFormat>แบบจอกว้าง</PresentationFormat>
  <Paragraphs>88</Paragraphs>
  <Slides>26</Slides>
  <Notes>0</Notes>
  <HiddenSlides>0</HiddenSlides>
  <MMClips>0</MMClips>
  <ScaleCrop>false</ScaleCrop>
  <HeadingPairs>
    <vt:vector size="6" baseType="variant">
      <vt:variant>
        <vt:lpstr>ฟอนต์ที่ถูกใช้</vt:lpstr>
      </vt:variant>
      <vt:variant>
        <vt:i4>3</vt:i4>
      </vt:variant>
      <vt:variant>
        <vt:lpstr>ธีม</vt:lpstr>
      </vt:variant>
      <vt:variant>
        <vt:i4>1</vt:i4>
      </vt:variant>
      <vt:variant>
        <vt:lpstr>ชื่อเรื่องสไลด์</vt:lpstr>
      </vt:variant>
      <vt:variant>
        <vt:i4>26</vt:i4>
      </vt:variant>
    </vt:vector>
  </HeadingPairs>
  <TitlesOfParts>
    <vt:vector size="30" baseType="lpstr">
      <vt:lpstr>Arial</vt:lpstr>
      <vt:lpstr>Calibri</vt:lpstr>
      <vt:lpstr>Calibri Light</vt:lpstr>
      <vt:lpstr>ธีมของ Office</vt:lpstr>
      <vt:lpstr>The Valuation of Long-Term Securities</vt:lpstr>
      <vt:lpstr>Objectives</vt:lpstr>
      <vt:lpstr>Distinctions Among Valuation Concepts</vt:lpstr>
      <vt:lpstr>Liquidation Value versus Going-Concern Value</vt:lpstr>
      <vt:lpstr>Book Value versus Market Value</vt:lpstr>
      <vt:lpstr>Market value</vt:lpstr>
      <vt:lpstr>Market Value versus Intrinsic Value</vt:lpstr>
      <vt:lpstr>Bond</vt:lpstr>
      <vt:lpstr>Face value</vt:lpstr>
      <vt:lpstr>Coupon rate </vt:lpstr>
      <vt:lpstr>Perpetual Bonds</vt:lpstr>
      <vt:lpstr>Preferred stock</vt:lpstr>
      <vt:lpstr>Exsample</vt:lpstr>
      <vt:lpstr>Common stock</vt:lpstr>
      <vt:lpstr>Are Dividends the Foundation?</vt:lpstr>
      <vt:lpstr>Dividend Discount Models</vt:lpstr>
      <vt:lpstr>งานนำเสนอ PowerPoint</vt:lpstr>
      <vt:lpstr>Exsample</vt:lpstr>
      <vt:lpstr>Rates of Return (or Yields)</vt:lpstr>
      <vt:lpstr>Yield to maturity (YTM)</vt:lpstr>
      <vt:lpstr>If we now substitute actual values for I, MV, and P0, we can solve for kd, which in this case would be the bond’s yield to maturity. However, the precise calculation for yield to maturity is rather complex and requires bond value tables, or a sophisticated handheld calculator, or a computer</vt:lpstr>
      <vt:lpstr>Interpolate</vt:lpstr>
      <vt:lpstr>solve</vt:lpstr>
      <vt:lpstr>Behavior of Bond Prices.</vt:lpstr>
      <vt:lpstr>งานนำเสนอ PowerPoint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Valuation of Long-Term Securities</dc:title>
  <dc:creator>wcom</dc:creator>
  <cp:lastModifiedBy>wcom</cp:lastModifiedBy>
  <cp:revision>7</cp:revision>
  <dcterms:created xsi:type="dcterms:W3CDTF">2024-05-31T02:11:36Z</dcterms:created>
  <dcterms:modified xsi:type="dcterms:W3CDTF">2025-08-18T07:55:12Z</dcterms:modified>
</cp:coreProperties>
</file>