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nter Light" panose="020B0604020202020204" charset="0"/>
      <p:regular r:id="rId17"/>
    </p:embeddedFont>
    <p:embeddedFont>
      <p:font typeface="Montserrat Mediu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0" d="100"/>
          <a:sy n="50" d="100"/>
        </p:scale>
        <p:origin x="5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4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ประสาทวิทยาศาสตร์และการศึกษาปฐมวัย: เปิดโลกสมองเด็กเล็ก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เข้าใจพัฒนาการสมองของเด็กในช่วงปฐมวัยเป็นกุญแจสำคัญในการสร้างรากฐานการเรียนรู้ที่แข็งแกร่งตลอดชีวิต ประสาทวิทยาศาสตร์เผยให้เห็นว่าสมองของเด็กเล็กมีความยืดหยุ่นและพร้อมเรียนรู้อย่างน่าอัศจรรย์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2817" y="639008"/>
            <a:ext cx="7878366" cy="2260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850"/>
              </a:lnSpc>
              <a:buNone/>
            </a:pPr>
            <a:r>
              <a:rPr lang="en-US" sz="7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สมองเด็กเล็กคือกุญแจสู่อนาคต</a:t>
            </a:r>
            <a:endParaRPr lang="en-US" sz="71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7" y="3206234"/>
            <a:ext cx="180737" cy="225981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17" y="3454479"/>
            <a:ext cx="3848814" cy="2286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32817" y="3590568"/>
            <a:ext cx="2260163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รากฐานที่แข็งแกร่ง</a:t>
            </a:r>
            <a:endParaRPr lang="en-US" sz="1750" dirty="0"/>
          </a:p>
        </p:txBody>
      </p:sp>
      <p:sp>
        <p:nvSpPr>
          <p:cNvPr id="9" name="Text 3"/>
          <p:cNvSpPr/>
          <p:nvPr/>
        </p:nvSpPr>
        <p:spPr>
          <a:xfrm>
            <a:off x="632817" y="3981450"/>
            <a:ext cx="3848814" cy="867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เข้าใจและส่งเสริมการพัฒนาสมองและการเรียนรู้วิทยาศาสตร์ในช่วงปฐมวัยช่วยวางรากฐานที่มั่นคงสำหรับความสำเร็จทางการเรียนรู้ตลอดชีวิต</a:t>
            </a:r>
            <a:endParaRPr lang="en-US" sz="14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368" y="3206234"/>
            <a:ext cx="180737" cy="225981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368" y="3454479"/>
            <a:ext cx="3848814" cy="2286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4662368" y="3590568"/>
            <a:ext cx="2475667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ความร่วมมือจากทุกภาคส่วน</a:t>
            </a:r>
            <a:endParaRPr lang="en-US" sz="1750" dirty="0"/>
          </a:p>
        </p:txBody>
      </p:sp>
      <p:sp>
        <p:nvSpPr>
          <p:cNvPr id="13" name="Text 5"/>
          <p:cNvSpPr/>
          <p:nvPr/>
        </p:nvSpPr>
        <p:spPr>
          <a:xfrm>
            <a:off x="4662368" y="3981450"/>
            <a:ext cx="3848814" cy="867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ผู้ปกครอง ครู นักวิจัย และผู้กำหนดนโยบายต้องร่วมมือกันสร้างสภาพแวดล้อมที่กระตุ้นและสนับสนุนการเรียนรู้ของเด็ก</a:t>
            </a:r>
            <a:endParaRPr lang="en-US" sz="140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17" y="5165646"/>
            <a:ext cx="180737" cy="2259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817" y="5431988"/>
            <a:ext cx="7878366" cy="22860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32817" y="5586055"/>
            <a:ext cx="2260163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ศักยภาพไร้ขีดจำกัด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632817" y="5976938"/>
            <a:ext cx="7878366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เมื่อเราให้โอกาสและการสนับสนุนที่เหมาะสม เด็กทุกคนสามารถเป็น "นักวิทยาศาสตร์ตัวน้อย" ที่เต็มเปี่ยมด้วยความอยากรู้อยากเห็นและพร้อมสร้างสรรค์อนาคต</a:t>
            </a:r>
            <a:endParaRPr lang="en-US" sz="1400" dirty="0"/>
          </a:p>
        </p:txBody>
      </p:sp>
      <p:sp>
        <p:nvSpPr>
          <p:cNvPr id="18" name="Text 8"/>
          <p:cNvSpPr/>
          <p:nvPr/>
        </p:nvSpPr>
        <p:spPr>
          <a:xfrm>
            <a:off x="903923" y="7097792"/>
            <a:ext cx="7607260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"การลงทุนในวัยปฐมวัยคือการลงทุนที่คุ้มค่าที่สุดสำหรับอนาคตของสังคม"</a:t>
            </a:r>
            <a:endParaRPr lang="en-US" sz="1400" dirty="0"/>
          </a:p>
        </p:txBody>
      </p:sp>
      <p:sp>
        <p:nvSpPr>
          <p:cNvPr id="19" name="Shape 9"/>
          <p:cNvSpPr/>
          <p:nvPr/>
        </p:nvSpPr>
        <p:spPr>
          <a:xfrm>
            <a:off x="632817" y="6858357"/>
            <a:ext cx="22860" cy="696039"/>
          </a:xfrm>
          <a:prstGeom prst="rect">
            <a:avLst/>
          </a:prstGeom>
          <a:solidFill>
            <a:srgbClr val="C6C9DC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1558349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สมองเด็กเล็ก: โรงงานสร้างเครือข่ายประสาทที่รวดเร็วที่สุด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การพัฒนาที่น่าทึ่ง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74280" y="2319338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สมองของเด็กทารกในช่วงแรกเกิดถึง 3 ปีแรกกำลังสร้างการเชื่อมต่อระหว่างเซลล์ประสาท (synapses) มากกว่า 1 ล้านการเชื่อมต่อต่อวินาที ซึ่งเป็นช่วงที่รวดเร็วและสำคัญที่สุดในชีวิต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494603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การกระตุ้นที่เหมาะสม ทั้งจากการเล่น การสื่อสาร และสภาพแวดล้อมที่อบอุ่น ช่วยเสริมสร้างเครือข่ายสมองให้แข็งแรง ยั่งยืน และพร้อมสำหรับการเรียนรู้ในระดับที่สูงขึ้น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4408"/>
            <a:ext cx="71966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เด็กคือ "นักวิทยาศาสตร์ตัวน้อย"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6815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2371249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90" y="2520077"/>
            <a:ext cx="306110" cy="3826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2785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ความอยากรู้อยากเห็น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376892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เด็กทารกและเด็กเล็กมีความอยากรู้อยากเห็นตามธรรมชาติ พวกเขาสำรวจโลกรอบตัวด้วยประสาทสัมผัสทั้งหมด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136815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96" y="2371249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562" y="2520077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32785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การทดลองอย่างต่อเนื่อง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376892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เด็กเล็กทดลองกับสิ่งต่างๆ รอบตัวอย่างต่อเนื่อง เปรียบเสมือนนักวิทยาศาสตร์ที่ทำการทดลองซ้ำแล้วซ้ำอีก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136815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2371249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734" y="2520077"/>
            <a:ext cx="306110" cy="38266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32785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การค้นพบความรู้ใหม่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376892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พวกเขาเรียนรู้จากการลองผิดลองถูก สร้างความเข้าใจเกี่ยวกับโลกธรรมชาติและกฎเกณฑ์ต่างๆ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93790" y="5347216"/>
            <a:ext cx="13042821" cy="1907858"/>
          </a:xfrm>
          <a:prstGeom prst="roundRect">
            <a:avLst>
              <a:gd name="adj" fmla="val 10700"/>
            </a:avLst>
          </a:prstGeom>
          <a:solidFill>
            <a:srgbClr val="D0D2E2"/>
          </a:solidFill>
          <a:ln/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04" y="5656898"/>
            <a:ext cx="354330" cy="28348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1601748" y="5630704"/>
            <a:ext cx="3973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ตัวอย่างจริง: Jasper อายุ 15 เดือน</a:t>
            </a:r>
            <a:endParaRPr lang="en-US" sz="2200" dirty="0"/>
          </a:p>
        </p:txBody>
      </p:sp>
      <p:sp>
        <p:nvSpPr>
          <p:cNvPr id="21" name="Text 12"/>
          <p:cNvSpPr/>
          <p:nvPr/>
        </p:nvSpPr>
        <p:spPr>
          <a:xfrm>
            <a:off x="1601748" y="6211848"/>
            <a:ext cx="1200804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Jasper ทดลองกับลูกบอลหลายชนิด - ลูกบอลยาง ลูกบอลพลาสติก และลูกบอลผ้า เขาทิ้งลูกบอลแต่ละลูกซ้ำแล้วซ้ำอีกเพื่อศึกษาว่าลูกบอลชนิดไหนเด้งสูงที่สุด ผ่านกระบวนการทดลองซ้ำ เขากำลังเรียนรู้เกี่ยวกับคุณสมบัติของวัสดุและแรงโน้มถ่วง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428" y="572453"/>
            <a:ext cx="6003488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กระบวนการทางวิทยาศาสตร์ในเด็กเล็ก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8" y="1400532"/>
            <a:ext cx="807839" cy="9694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4835" y="1562100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สังเกต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534835" y="1911429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เด็กใช้ประสาทสัมผัสสำรวจสิ่งรอบตัว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28" y="2369939"/>
            <a:ext cx="807839" cy="969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4835" y="2531507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ตั้งคำถาม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534835" y="2880836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เกิดความสงสัยและอยากรู้ว่าเกิดอะไรขึ้น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28" y="3339346"/>
            <a:ext cx="807839" cy="9694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4835" y="3500914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ตั้งสมมติฐาน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1534835" y="3850243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คาดเดาว่าจะเกิดอะไรขึ้น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8" y="4308753"/>
            <a:ext cx="807839" cy="9694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34835" y="4470321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ทดลอง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534835" y="4819650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ลงมือทำเพื่อทดสอบความคิด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28" y="5278160"/>
            <a:ext cx="807839" cy="96940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534835" y="5439728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วิเคราะห์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1534835" y="5789057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สังเกตผลที่ได้และเปรียบเทียบ</a:t>
            </a:r>
            <a:endParaRPr lang="en-US" sz="12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28" y="6247567"/>
            <a:ext cx="807839" cy="96940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534835" y="6409134"/>
            <a:ext cx="201965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สื่อสาร</a:t>
            </a:r>
            <a:endParaRPr lang="en-US" sz="1550" dirty="0"/>
          </a:p>
        </p:txBody>
      </p:sp>
      <p:sp>
        <p:nvSpPr>
          <p:cNvPr id="20" name="Text 12"/>
          <p:cNvSpPr/>
          <p:nvPr/>
        </p:nvSpPr>
        <p:spPr>
          <a:xfrm>
            <a:off x="1534835" y="6758464"/>
            <a:ext cx="1253013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แบ่งปันสิ่งที่ค้นพบ</a:t>
            </a:r>
            <a:endParaRPr lang="en-US" sz="1250" dirty="0"/>
          </a:p>
        </p:txBody>
      </p:sp>
      <p:sp>
        <p:nvSpPr>
          <p:cNvPr id="21" name="Text 13"/>
          <p:cNvSpPr/>
          <p:nvPr/>
        </p:nvSpPr>
        <p:spPr>
          <a:xfrm>
            <a:off x="565428" y="7398663"/>
            <a:ext cx="13499544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เด็กเล็กสามารถทำซ้ำวงจรนี้และปรับเปลี่ยนสมมติฐานได้อย่างต่อเนื่อง ซึ่งแสดงให้เห็นถึงทักษะการคิดเชิงวิทยาศาสตร์ที่พัฒนาตั้งแต่วัยเยาว์ กระบวนการนี้เป็นพื้นฐานสำคัญของการเรียนรู้ตลอดชีวิต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655" y="525304"/>
            <a:ext cx="7910393" cy="597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การเรียนรู้ STEAM ในวัยทารกและเด็กเล็ก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2314218" y="2087166"/>
            <a:ext cx="23881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Scienceวิทยาศาสตร์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668655" y="2798683"/>
            <a:ext cx="403371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การสำรวจธรรมชาติและสิ่งรอบตัว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57" y="1504474"/>
            <a:ext cx="4652486" cy="465248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839" y="2694920"/>
            <a:ext cx="285869" cy="3573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28027" y="1675686"/>
            <a:ext cx="23881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Technologyเทคโนโลยี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928027" y="2387203"/>
            <a:ext cx="403371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การใช้เครื่องมือและอุปกรณ์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957" y="1504474"/>
            <a:ext cx="4652486" cy="465248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424" y="2103299"/>
            <a:ext cx="285869" cy="3573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23515" y="3321963"/>
            <a:ext cx="23881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Engineeringวิศวกรรม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0023515" y="4033480"/>
            <a:ext cx="3938230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การสร้างและแก้ปัญหา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957" y="1504474"/>
            <a:ext cx="4652486" cy="465248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0564" y="3652064"/>
            <a:ext cx="285869" cy="3573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28027" y="4968359"/>
            <a:ext cx="23881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Artsศิลปะ</a:t>
            </a:r>
            <a:endParaRPr lang="en-US" sz="1850" dirty="0"/>
          </a:p>
        </p:txBody>
      </p:sp>
      <p:sp>
        <p:nvSpPr>
          <p:cNvPr id="16" name="Text 8"/>
          <p:cNvSpPr/>
          <p:nvPr/>
        </p:nvSpPr>
        <p:spPr>
          <a:xfrm>
            <a:off x="9928027" y="5679877"/>
            <a:ext cx="403371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การสร้างสรรค์และแสดงออก</a:t>
            </a:r>
            <a:endParaRPr lang="en-US" sz="15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957" y="1504474"/>
            <a:ext cx="4652486" cy="465248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5424" y="5200710"/>
            <a:ext cx="285869" cy="3573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314218" y="4556760"/>
            <a:ext cx="23881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Mathematicsคณิตศาสตร์</a:t>
            </a:r>
            <a:endParaRPr lang="en-US" sz="1850" dirty="0"/>
          </a:p>
        </p:txBody>
      </p:sp>
      <p:sp>
        <p:nvSpPr>
          <p:cNvPr id="20" name="Text 10"/>
          <p:cNvSpPr/>
          <p:nvPr/>
        </p:nvSpPr>
        <p:spPr>
          <a:xfrm>
            <a:off x="668655" y="5268278"/>
            <a:ext cx="403371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การนับและเปรียบเทียบ</a:t>
            </a:r>
            <a:endParaRPr lang="en-US" sz="15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8957" y="1504474"/>
            <a:ext cx="4652486" cy="4652486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4839" y="4609088"/>
            <a:ext cx="285869" cy="357307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668655" y="6562844"/>
            <a:ext cx="238815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ตัวอย่าง: เด็ก 9 เดือน</a:t>
            </a:r>
            <a:endParaRPr lang="en-US" sz="1850" dirty="0"/>
          </a:p>
        </p:txBody>
      </p:sp>
      <p:sp>
        <p:nvSpPr>
          <p:cNvPr id="24" name="Text 12"/>
          <p:cNvSpPr/>
          <p:nvPr/>
        </p:nvSpPr>
        <p:spPr>
          <a:xfrm>
            <a:off x="668655" y="7052310"/>
            <a:ext cx="6413540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เด็กทารกสนใจแสงที่สะท้อนจากกระจก ลองเคลื่อนไหวมือและสังเกตการเปลี่ยนแปลงของแสง - กำลังเรียนรู้เกี่ยวกับคุณสมบัติของแสงและการสะท้อน</a:t>
            </a:r>
            <a:endParaRPr lang="en-US" sz="1500" dirty="0"/>
          </a:p>
        </p:txBody>
      </p:sp>
      <p:sp>
        <p:nvSpPr>
          <p:cNvPr id="25" name="Text 13"/>
          <p:cNvSpPr/>
          <p:nvPr/>
        </p:nvSpPr>
        <p:spPr>
          <a:xfrm>
            <a:off x="7555825" y="6562844"/>
            <a:ext cx="238815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ตัวอย่าง: เด็ก 2 ขวบ</a:t>
            </a:r>
            <a:endParaRPr lang="en-US" sz="1850" dirty="0"/>
          </a:p>
        </p:txBody>
      </p:sp>
      <p:sp>
        <p:nvSpPr>
          <p:cNvPr id="26" name="Text 14"/>
          <p:cNvSpPr/>
          <p:nvPr/>
        </p:nvSpPr>
        <p:spPr>
          <a:xfrm>
            <a:off x="7555825" y="7052310"/>
            <a:ext cx="6413540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เด็กวัย 2 ขวบเล่นกับกล่องกระดาษขนาดต่างๆ วางซ้อนกัน เรียงต่อกัน และสังเกตว่ากล่องไหนตกลงมาเร็วกว่า - กำลังเรียนรู้เกี่ยวกับแรงโน้มถ่วงและสมดุล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444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3858" y="485180"/>
            <a:ext cx="7909084" cy="1102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บทบาทของผู้ใหญ่ในการส่งเสริมการเรียนรู้สมองและวิทยาศาสตร์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103858" y="1852493"/>
            <a:ext cx="7909084" cy="1344454"/>
          </a:xfrm>
          <a:prstGeom prst="roundRect">
            <a:avLst>
              <a:gd name="adj" fmla="val 11811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26718" y="1875353"/>
            <a:ext cx="705683" cy="1298734"/>
          </a:xfrm>
          <a:prstGeom prst="roundRect">
            <a:avLst>
              <a:gd name="adj" fmla="val 18614"/>
            </a:avLst>
          </a:prstGeom>
          <a:solidFill>
            <a:srgbClr val="EFF0F6"/>
          </a:solidFill>
          <a:ln/>
        </p:spPr>
      </p:sp>
      <p:sp>
        <p:nvSpPr>
          <p:cNvPr id="6" name="Text 3"/>
          <p:cNvSpPr/>
          <p:nvPr/>
        </p:nvSpPr>
        <p:spPr>
          <a:xfrm>
            <a:off x="6343412" y="2359343"/>
            <a:ext cx="26455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008733" y="2051685"/>
            <a:ext cx="220539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จัดสภาพแวดล้อม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008733" y="2433161"/>
            <a:ext cx="6981349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สร้างพื้นที่เรียนรู้ที่ปลอดภัย มีวัสดุที่หลากหลาย และกระตุ้นความสนใจของเด็ก ให้เด็กได้สัมผัสและทดลองด้วยตนเอง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103858" y="3373279"/>
            <a:ext cx="7909084" cy="1344454"/>
          </a:xfrm>
          <a:prstGeom prst="roundRect">
            <a:avLst>
              <a:gd name="adj" fmla="val 11811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26718" y="3396139"/>
            <a:ext cx="705683" cy="1298734"/>
          </a:xfrm>
          <a:prstGeom prst="roundRect">
            <a:avLst>
              <a:gd name="adj" fmla="val 18614"/>
            </a:avLst>
          </a:prstGeom>
          <a:solidFill>
            <a:srgbClr val="EFF0F6"/>
          </a:solidFill>
          <a:ln/>
        </p:spPr>
      </p:sp>
      <p:sp>
        <p:nvSpPr>
          <p:cNvPr id="11" name="Text 8"/>
          <p:cNvSpPr/>
          <p:nvPr/>
        </p:nvSpPr>
        <p:spPr>
          <a:xfrm>
            <a:off x="6343412" y="3880128"/>
            <a:ext cx="26455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008733" y="3572470"/>
            <a:ext cx="220539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กระตุ้นความสนใจ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008733" y="3953947"/>
            <a:ext cx="6981349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นำเสนอสิ่งใหม่ๆ ที่น่าสนใจ ตั้งคำถามเปิด และให้เด็กได้สำรวจตามความสนใจของตนเอง เช่น "นี่คืออะไรนะ" "จะเกิดอะไรขึ้นถ้าเรา..."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6103858" y="4894064"/>
            <a:ext cx="7909084" cy="1344454"/>
          </a:xfrm>
          <a:prstGeom prst="roundRect">
            <a:avLst>
              <a:gd name="adj" fmla="val 11811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126718" y="4916924"/>
            <a:ext cx="705683" cy="1298734"/>
          </a:xfrm>
          <a:prstGeom prst="roundRect">
            <a:avLst>
              <a:gd name="adj" fmla="val 18614"/>
            </a:avLst>
          </a:prstGeom>
          <a:solidFill>
            <a:srgbClr val="EFF0F6"/>
          </a:solidFill>
          <a:ln/>
        </p:spPr>
      </p:sp>
      <p:sp>
        <p:nvSpPr>
          <p:cNvPr id="16" name="Text 13"/>
          <p:cNvSpPr/>
          <p:nvPr/>
        </p:nvSpPr>
        <p:spPr>
          <a:xfrm>
            <a:off x="6343412" y="5400913"/>
            <a:ext cx="26455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050" dirty="0"/>
          </a:p>
        </p:txBody>
      </p:sp>
      <p:sp>
        <p:nvSpPr>
          <p:cNvPr id="17" name="Text 14"/>
          <p:cNvSpPr/>
          <p:nvPr/>
        </p:nvSpPr>
        <p:spPr>
          <a:xfrm>
            <a:off x="7008733" y="5093256"/>
            <a:ext cx="220539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สนับสนุนการตั้งคำถาม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7008733" y="5474732"/>
            <a:ext cx="6981349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รับฟังคำถามของเด็กอย่างตั้งใจ ให้คุณค่ากับความอยากรู้ และช่วยเด็กหาคำตอบด้วยการทดลองและสำรวจร่วมกัน แทนการบอกคำตอบโดยตรง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03858" y="6414849"/>
            <a:ext cx="7909084" cy="1344454"/>
          </a:xfrm>
          <a:prstGeom prst="roundRect">
            <a:avLst>
              <a:gd name="adj" fmla="val 11811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126718" y="6437709"/>
            <a:ext cx="705683" cy="1298734"/>
          </a:xfrm>
          <a:prstGeom prst="roundRect">
            <a:avLst>
              <a:gd name="adj" fmla="val 18614"/>
            </a:avLst>
          </a:prstGeom>
          <a:solidFill>
            <a:srgbClr val="EFF0F6"/>
          </a:solidFill>
          <a:ln/>
        </p:spPr>
      </p:sp>
      <p:sp>
        <p:nvSpPr>
          <p:cNvPr id="21" name="Text 18"/>
          <p:cNvSpPr/>
          <p:nvPr/>
        </p:nvSpPr>
        <p:spPr>
          <a:xfrm>
            <a:off x="6343412" y="6921698"/>
            <a:ext cx="26455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2050" dirty="0"/>
          </a:p>
        </p:txBody>
      </p:sp>
      <p:sp>
        <p:nvSpPr>
          <p:cNvPr id="22" name="Text 19"/>
          <p:cNvSpPr/>
          <p:nvPr/>
        </p:nvSpPr>
        <p:spPr>
          <a:xfrm>
            <a:off x="7008733" y="6614041"/>
            <a:ext cx="221563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พูดคุยและสะท้อนความคิด</a:t>
            </a:r>
            <a:endParaRPr lang="en-US" sz="1700" dirty="0"/>
          </a:p>
        </p:txBody>
      </p:sp>
      <p:sp>
        <p:nvSpPr>
          <p:cNvPr id="23" name="Text 20"/>
          <p:cNvSpPr/>
          <p:nvPr/>
        </p:nvSpPr>
        <p:spPr>
          <a:xfrm>
            <a:off x="7008733" y="6995517"/>
            <a:ext cx="6981349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ใช้ภาษาที่เหมาะสมกับวัย อธิบายสิ่งที่เกิดขึ้น และช่วยเด็กเชื่อมโยงประสบการณ์ใหม่กับความรู้เดิม เพื่อพัฒนาทักษะการคิดเชิงวิทยาศาสตร์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504" y="476488"/>
            <a:ext cx="8237696" cy="541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การสอนโปรแกรมมิ่งและคิดเชิงคำนวณในเด็กเล็ก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04" y="1472803"/>
            <a:ext cx="5113258" cy="51132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50054" y="1451134"/>
            <a:ext cx="4063484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วิธี Unplugged: เรียนรู้โดยไม่ใช้ดิจิทัล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150054" y="1949172"/>
            <a:ext cx="7881342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การสอนแนวคิดการเขียนโปรแกรมและการคิดเชิงคำนวณสามารถทำได้โดยไม่ต้องใช้คอมพิวเตอร์หรือแท็บเล็ต ผ่านกิจกรรมที่เด็กสามารถจับต้องและเล่นได้จริง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150054" y="2659380"/>
            <a:ext cx="7881342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เกมเรียงลำดับขั้นตอน เช่น การแต่งตัวหรือทำแซนด์วิช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150054" y="2997160"/>
            <a:ext cx="7881342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การสร้างรูปแบบซ้ำๆ ด้วยบล็อกหรือสี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50054" y="3334941"/>
            <a:ext cx="7881342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เกมหุ่นยนต์ที่เด็กต้องสั่งการเพื่อนให้เดินไปยังจุดหมาย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150054" y="3672721"/>
            <a:ext cx="7881342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การแก้ปัญหาด้วยการแยกย่อยเป็นขั้นตอนเล็กๆ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06504" y="6975872"/>
            <a:ext cx="4356973" cy="1561267"/>
          </a:xfrm>
          <a:prstGeom prst="roundRect">
            <a:avLst>
              <a:gd name="adj" fmla="val 999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87360" y="7156728"/>
            <a:ext cx="3504486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ความรู้เนื้อหา (Content Knowledge)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87360" y="7531298"/>
            <a:ext cx="3995261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ครูต้องเข้าใจแนวคิดพื้นฐานของการเขียนโปรแกรม เช่น ลำดับ การทำซ้ำ และเงื่อนไข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5136713" y="6975872"/>
            <a:ext cx="4356973" cy="1561267"/>
          </a:xfrm>
          <a:prstGeom prst="roundRect">
            <a:avLst>
              <a:gd name="adj" fmla="val 999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317569" y="7156728"/>
            <a:ext cx="3995261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ความรู้วิธีสอน (Pedagogical Knowledge)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5317569" y="7801928"/>
            <a:ext cx="3995261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ครูต้องรู้วิธีนำเสนอแนวคิดซับซ้อนให้เหมาะกับวัยและระดับพัฒนาการของเด็กปฐมวัย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9666923" y="6975872"/>
            <a:ext cx="4356973" cy="1561267"/>
          </a:xfrm>
          <a:prstGeom prst="roundRect">
            <a:avLst>
              <a:gd name="adj" fmla="val 999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847778" y="7156728"/>
            <a:ext cx="2166104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การบูรณาการความรู้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9847778" y="7531298"/>
            <a:ext cx="3995261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การผสมผสานความรู้ทั้งสองด้านช่วยให้ครูออกแบบกิจกรรมที่มีประสิทธิภาพและสนุกสนาน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8697"/>
            <a:ext cx="111059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ตัวอย่างกิจกรรมวิทยาศาสตร์ที่เหมาะสมกับเด็กเล็ก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479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เล่นน้ำและทราย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38337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เด็กเรียนรู้คุณสมบัติของวัสดุที่แตกต่างกัน เช่น น้ำไหลได้ ทรายเทได้ การวัดปริมาตร และการเปลี่ยนสถานะ ช่วยพัฒนาทักษะการสังเกตและการทดลอง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3479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สร้างหอคอยบล็อก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3838337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การวางบล็อกซ้อนกันช่วยให้เด็กเข้าใจเรื่องแรงโน้มถ่วง สมดุล และความมั่นคง เด็กเรียนรู้ผ่านการลองผิดลองถูกว่ารูปทรงและการเรียงแบบไหนทำให้หอคอยแข็งแรง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3479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สำรวจแสงและเงา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3838337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ใช้ไฟฉายส่องวัตถุต่างๆ สังเกตเงาที่เกิดขึ้น เปรียบเทียบขนาดและรูปร่างของเงา เด็กเรียนรู้เกี่ยวกับคุณสมบัติของแสง การเคลื่อนที่ และความสัมพันธ์ระหว่างวัตถุกับแสง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54509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กิจกรรมเหล่านี้ไม่เพียงสนุกสนานเท่านั้น แต่ยังช่วยพัฒนาทักษะการคิดเชิงวิทยาศาสตร์ ความอยากรู้อยากเห็น และความมั่นใจในการสำรวจโลกรอบตัวของเด็กอีกด้วย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122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5424" y="2567940"/>
            <a:ext cx="7153751" cy="478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ความท้าทายและโอกาสในวงการการศึกษาปฐมวัย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35424" y="3428286"/>
            <a:ext cx="22946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ความท้าทายที่พบ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535424" y="3887033"/>
            <a:ext cx="6593205" cy="1232892"/>
          </a:xfrm>
          <a:prstGeom prst="roundRect">
            <a:avLst>
              <a:gd name="adj" fmla="val 8900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64" y="3887033"/>
            <a:ext cx="91440" cy="12328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79740" y="4062770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ความมั่นใจของครู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779740" y="4454604"/>
            <a:ext cx="6173153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ครูปฐมวัยหลายคนยังรู้สึกไม่มั่นใจในการสอนเนื้อหาวิทยาศาสตร์และเทคโนโลยี เนื่องจากขาดพื้นฐานความรู้หรือประสบการณ์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35424" y="5272802"/>
            <a:ext cx="6593205" cy="988100"/>
          </a:xfrm>
          <a:prstGeom prst="roundRect">
            <a:avLst>
              <a:gd name="adj" fmla="val 11105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64" y="5272802"/>
            <a:ext cx="91440" cy="9881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9740" y="5448538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ทรัพยากรที่จำกัด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779740" y="5840373"/>
            <a:ext cx="617315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โรงเรียนปฐมวัยบางแห่งมีงบประมาณและวัสดุอุปกรณ์ไม่เพียงพอสำหรับการจัดกิจกรรมวิทยาศาสตร์</a:t>
            </a:r>
            <a:endParaRPr lang="en-US" sz="1200" dirty="0"/>
          </a:p>
        </p:txBody>
      </p:sp>
      <p:sp>
        <p:nvSpPr>
          <p:cNvPr id="13" name="Shape 8"/>
          <p:cNvSpPr/>
          <p:nvPr/>
        </p:nvSpPr>
        <p:spPr>
          <a:xfrm>
            <a:off x="535424" y="6413778"/>
            <a:ext cx="6593205" cy="988100"/>
          </a:xfrm>
          <a:prstGeom prst="roundRect">
            <a:avLst>
              <a:gd name="adj" fmla="val 11105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64" y="6413778"/>
            <a:ext cx="91440" cy="9881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79740" y="6589514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การฝึกอบรมที่ไม่เพียงพอ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779740" y="6981349"/>
            <a:ext cx="617315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หลักสูตรการพัฒนาครูมักไม่เน้นเนื้อหา STEAM และวิธีการสอนที่เหมาะสมกับเด็กปฐมวัย</a:t>
            </a:r>
            <a:endParaRPr lang="en-US" sz="1200" dirty="0"/>
          </a:p>
        </p:txBody>
      </p:sp>
      <p:sp>
        <p:nvSpPr>
          <p:cNvPr id="17" name="Text 11"/>
          <p:cNvSpPr/>
          <p:nvPr/>
        </p:nvSpPr>
        <p:spPr>
          <a:xfrm>
            <a:off x="7509391" y="3428286"/>
            <a:ext cx="22946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โอกาสในการพัฒนา</a:t>
            </a:r>
            <a:endParaRPr lang="en-US" sz="1800" dirty="0"/>
          </a:p>
        </p:txBody>
      </p:sp>
      <p:sp>
        <p:nvSpPr>
          <p:cNvPr id="18" name="Shape 12"/>
          <p:cNvSpPr/>
          <p:nvPr/>
        </p:nvSpPr>
        <p:spPr>
          <a:xfrm>
            <a:off x="7509391" y="3887033"/>
            <a:ext cx="344210" cy="344210"/>
          </a:xfrm>
          <a:prstGeom prst="roundRect">
            <a:avLst>
              <a:gd name="adj" fmla="val 40001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9" name="Text 13"/>
          <p:cNvSpPr/>
          <p:nvPr/>
        </p:nvSpPr>
        <p:spPr>
          <a:xfrm>
            <a:off x="7566720" y="3915668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800" dirty="0"/>
          </a:p>
        </p:txBody>
      </p:sp>
      <p:sp>
        <p:nvSpPr>
          <p:cNvPr id="20" name="Text 14"/>
          <p:cNvSpPr/>
          <p:nvPr/>
        </p:nvSpPr>
        <p:spPr>
          <a:xfrm>
            <a:off x="8006477" y="3939540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พัฒนาหลักสูตรครู</a:t>
            </a:r>
            <a:endParaRPr lang="en-US" sz="1500" dirty="0"/>
          </a:p>
        </p:txBody>
      </p:sp>
      <p:sp>
        <p:nvSpPr>
          <p:cNvPr id="21" name="Text 15"/>
          <p:cNvSpPr/>
          <p:nvPr/>
        </p:nvSpPr>
        <p:spPr>
          <a:xfrm>
            <a:off x="8006477" y="4331375"/>
            <a:ext cx="609611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สร้างโปรแกรมฝึกอบรมที่เน้นทั้งความรู้เนื้อหาและวิธีการสอนที่เหมาะสมกับวัยปฐมวัย</a:t>
            </a:r>
            <a:endParaRPr lang="en-US" sz="1200" dirty="0"/>
          </a:p>
        </p:txBody>
      </p:sp>
      <p:sp>
        <p:nvSpPr>
          <p:cNvPr id="22" name="Shape 16"/>
          <p:cNvSpPr/>
          <p:nvPr/>
        </p:nvSpPr>
        <p:spPr>
          <a:xfrm>
            <a:off x="7509391" y="4882039"/>
            <a:ext cx="344210" cy="344210"/>
          </a:xfrm>
          <a:prstGeom prst="roundRect">
            <a:avLst>
              <a:gd name="adj" fmla="val 40001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7566720" y="4910673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1800" dirty="0"/>
          </a:p>
        </p:txBody>
      </p:sp>
      <p:sp>
        <p:nvSpPr>
          <p:cNvPr id="24" name="Text 18"/>
          <p:cNvSpPr/>
          <p:nvPr/>
        </p:nvSpPr>
        <p:spPr>
          <a:xfrm>
            <a:off x="8006477" y="4934545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ใช้วัสดุในชีวิตประจำวัน</a:t>
            </a:r>
            <a:endParaRPr lang="en-US" sz="1500" dirty="0"/>
          </a:p>
        </p:txBody>
      </p:sp>
      <p:sp>
        <p:nvSpPr>
          <p:cNvPr id="25" name="Text 19"/>
          <p:cNvSpPr/>
          <p:nvPr/>
        </p:nvSpPr>
        <p:spPr>
          <a:xfrm>
            <a:off x="8006477" y="5326380"/>
            <a:ext cx="6096119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ส่งเสริมการใช้วัสดุท้องถิ่นและสิ่งของรอบตัวในการจัดกิจกรรม ลดความจำเป็นในการใช้อุปกรณ์ราคาแพง</a:t>
            </a:r>
            <a:endParaRPr lang="en-US" sz="1200" dirty="0"/>
          </a:p>
        </p:txBody>
      </p:sp>
      <p:sp>
        <p:nvSpPr>
          <p:cNvPr id="26" name="Shape 20"/>
          <p:cNvSpPr/>
          <p:nvPr/>
        </p:nvSpPr>
        <p:spPr>
          <a:xfrm>
            <a:off x="7509391" y="6121837"/>
            <a:ext cx="344210" cy="344210"/>
          </a:xfrm>
          <a:prstGeom prst="roundRect">
            <a:avLst>
              <a:gd name="adj" fmla="val 40001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7" name="Text 21"/>
          <p:cNvSpPr/>
          <p:nvPr/>
        </p:nvSpPr>
        <p:spPr>
          <a:xfrm>
            <a:off x="7566720" y="6150471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1800" dirty="0"/>
          </a:p>
        </p:txBody>
      </p:sp>
      <p:sp>
        <p:nvSpPr>
          <p:cNvPr id="28" name="Text 22"/>
          <p:cNvSpPr/>
          <p:nvPr/>
        </p:nvSpPr>
        <p:spPr>
          <a:xfrm>
            <a:off x="8006477" y="6174343"/>
            <a:ext cx="191226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สร้างชุมชนการเรียนรู้</a:t>
            </a:r>
            <a:endParaRPr lang="en-US" sz="1500" dirty="0"/>
          </a:p>
        </p:txBody>
      </p:sp>
      <p:sp>
        <p:nvSpPr>
          <p:cNvPr id="29" name="Text 23"/>
          <p:cNvSpPr/>
          <p:nvPr/>
        </p:nvSpPr>
        <p:spPr>
          <a:xfrm>
            <a:off x="8006477" y="6566178"/>
            <a:ext cx="609611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สนับสนุนให้ครูแลกเปลี่ยนประสบการณ์ แบ่งปันแนวคิด และเรียนรู้ร่วมกัน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1188</Words>
  <Application>Microsoft Office PowerPoint</Application>
  <PresentationFormat>Custom</PresentationFormat>
  <Paragraphs>114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Montserrat Medium</vt:lpstr>
      <vt:lpstr>Arial</vt:lpstr>
      <vt:lpstr>Calibri</vt:lpstr>
      <vt:lpstr>Inter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TheBammm</dc:creator>
  <cp:lastModifiedBy>nuntiya noichun</cp:lastModifiedBy>
  <cp:revision>1</cp:revision>
  <dcterms:created xsi:type="dcterms:W3CDTF">2025-10-05T16:17:23Z</dcterms:created>
  <dcterms:modified xsi:type="dcterms:W3CDTF">2025-10-05T16:18:49Z</dcterms:modified>
</cp:coreProperties>
</file>