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1" r:id="rId4"/>
    <p:sldId id="315" r:id="rId5"/>
    <p:sldId id="316" r:id="rId6"/>
    <p:sldId id="257" r:id="rId7"/>
    <p:sldId id="297" r:id="rId8"/>
    <p:sldId id="300" r:id="rId9"/>
    <p:sldId id="301" r:id="rId10"/>
    <p:sldId id="302" r:id="rId11"/>
    <p:sldId id="308" r:id="rId12"/>
    <p:sldId id="309" r:id="rId13"/>
    <p:sldId id="272" r:id="rId14"/>
    <p:sldId id="310" r:id="rId15"/>
    <p:sldId id="311" r:id="rId16"/>
    <p:sldId id="312" r:id="rId17"/>
    <p:sldId id="313" r:id="rId18"/>
    <p:sldId id="314" r:id="rId19"/>
    <p:sldId id="317" r:id="rId20"/>
    <p:sldId id="31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0C2BD6-6FC1-473A-912C-43E29E553ED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81DD70-8465-4ABF-88B3-D1AA653DB6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การบริโภคและปัญหาสิ่งแวดล้อม 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บทที่ 2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12568"/>
            <a:ext cx="381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9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ผลกระทบที่สำคัญของการบริโภคที่มีต่อสิ่งแวดล้อม </a:t>
            </a:r>
            <a:endParaRPr lang="en-US" sz="4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Autofit/>
          </a:bodyPr>
          <a:lstStyle/>
          <a:p>
            <a:pPr algn="thaiDist"/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การเปลี่ยนแปลงสภาพอากาศ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Climate Change) : 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การปล่อยก๊าซเรือนกระจก: การเผาเชื้อเพลิงฟอสซิล การตัดไม้ทำลายป่า และกิจกรรมทางอุตสาหกรรมทำให้ความเข้มข้นของก๊าซเรือนกระจก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GHG)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CO2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และมีเทน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CH4)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กักเก็บความร้อนในชั้นบรรยากาศ และนำไปสู่ภาวะโลกร้อน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เหตุการณ์สภาพอากาศสุดขั้ว: อุณหภูมิโลกที่เพิ่มขึ้นทำให้เกิดเหตุการณ์สภาพอากาศที่รุนแรงและบ่อยขึ้น เช่น พายุเฮอริเคน ความแห้งแล้ง และน้ำท่วม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ระดับน้ำทะเลเพิ่มขึ้น: การละลายของน้ำแข็งขั้วโลกและธารน้ำแข็งส่งผลให้ระดับน้ำทะเลเพิ่มสูงขึ้น คุกคามชุมชนชายฝั่งและระบบนิเวศ</a:t>
            </a:r>
          </a:p>
        </p:txBody>
      </p:sp>
    </p:spTree>
    <p:extLst>
      <p:ext uri="{BB962C8B-B14F-4D97-AF65-F5344CB8AC3E}">
        <p14:creationId xmlns:p14="http://schemas.microsoft.com/office/powerpoint/2010/main" val="371478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ผลกระทบที่สำคัญของการบริโภคที่มีต่อสิ่งแวดล้อม </a:t>
            </a:r>
            <a:endParaRPr lang="en-US" sz="4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12776"/>
            <a:ext cx="7772400" cy="5293568"/>
          </a:xfrm>
        </p:spPr>
        <p:txBody>
          <a:bodyPr>
            <a:noAutofit/>
          </a:bodyPr>
          <a:lstStyle/>
          <a:p>
            <a:pPr algn="thaiDist"/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การสูญเสียความหลากหลายทางชีวภาพ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biodiversity loss) : 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การทำลายที่อยู่อาศัย: การขยายตัวของเมือง เกษตรกรรม และการพัฒนาโครงสร้างพื้นฐานทำลายแหล่งที่อยู่อาศัยตามธรรมชาติ ซึ่งนำไปสู่การสูญพันธุ์ของสายพันธุ์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การเอารัดเอาเปรียบมากเกินไป: การประมงมากเกินไป การล่าสัตว์เพื่อบริโภคหรือจำหน่าย และการตัดไม้ทำให้ประชากรสัตว์ป่าหมดสิ้นและทำลายระบบนิเวศ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สายพันธุ์ที่รุกราน: การแนะนำสายพันธุ์ที่ไม่ใช่พันธุ์พื้นเมืองผ่านการค้าและการเดินทางสามารถเอาชนะและแทนที่สายพันธุ์พื้นเมืองได้ (สูญพันธุ์)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84" y="5311296"/>
            <a:ext cx="2810872" cy="157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9" y="5318202"/>
            <a:ext cx="2411759" cy="151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18201"/>
            <a:ext cx="2736304" cy="151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5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ผลกระทบที่สำคัญของการบริโภคที่มีต่อสิ่งแวดล้อม </a:t>
            </a:r>
            <a:endParaRPr lang="en-US" sz="4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978080" cy="5293568"/>
          </a:xfrm>
        </p:spPr>
        <p:txBody>
          <a:bodyPr>
            <a:noAutofit/>
          </a:bodyPr>
          <a:lstStyle/>
          <a:p>
            <a:pPr algn="thaiDist"/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การสร้างขยะ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Waste Generation) : </a:t>
            </a: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ขยะมูลฝอย: การบริโภคที่เพิ่มขึ้นนำไปสู่ปริมาณของเสียที่สูงขึ้น ต้องบริหารระบบการจัดการขยะและการฝังกลบที่มากเกินไป 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ขยะอิเล็กทรอนิกส์: ความก้าวหน้าทางเทคโนโลยีอย่างรวดเร็วและวงจรชีวิตผลิตภัณฑ์สั้น ส่งผลให้มีขยะอิเล็กทรอนิกส์จำนวนมากขึ้นซึ่งประกอบด้วยวัสดุอันตราย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ขยะอาหาร: อาหารจำนวนมากถูกทิ้งในขั้นตอนต่างๆ ของห่วงโซ่อุปทาน ซึ่งส่งผลให้ทรัพยากรไม่มีประสิทธิภาพและปล่อยก๊าซมีเทนจากการฝังกลบ</a:t>
            </a:r>
          </a:p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การบั่นทอนสุขภาพและความสุขของแต่ละบุคคล (ตัวผู้บริโภคทางตรง)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การบริโภคนิยมที่มากกว่าความจำเป็นนอกจากจะส่งผลต่อสิ่งแวดล้อมยังส่งผลโดยตรงต่อร่างกายมนุษย์ เช่น โรคอ้วน โรคเบาหวาน การเสพติดแอลกอฮอล์ หรือผลกระทบอื่นๆ จากการผลิตเพื่อการบริโภค เช่น ยาปฏิชีวนะในการเลี้ยงสัตว์  </a:t>
            </a:r>
          </a:p>
          <a:p>
            <a:pPr algn="thaiDist"/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05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ผลกระทบที่สำคัญของการบริโภคที่มีต่อสิ่งแวดล้อม </a:t>
            </a:r>
            <a:endParaRPr lang="en-US" sz="4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Autofit/>
          </a:bodyPr>
          <a:lstStyle/>
          <a:p>
            <a:pPr lvl="1"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การบริโภคมาถึงจุดที่ผู้คนซื้อสินค้าอย่างต่อเนื่องโดยไม่สนใจรายละเอียด เช่น ต้องการสินค้าจริงหรือไม่ ที่มาของผลิตภัณฑ์ ความทนทานของผลิตภัณฑ์คืออะไร  ผลกระทบที่อาจเกิดขึ้นของผลิตภัณฑ์ต่อสิ่งแวดล้อมที่พวกเขาอาศัยอยู่  ความต้องการบริโภคของเรานั้นไร้ขีดจำกัด ตั้งแต่เครื่องดื่มแอลกอฮอล์ไปจนถึงรถยนต์ อาหารบรรจุหีบห่อ และวันหยุดพักผ่อนที่หรูหรา </a:t>
            </a:r>
          </a:p>
          <a:p>
            <a:pPr lvl="1"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การบริโภคนิยมมีความเกี่ยวข้องกับเสรีภาพ และการเชื่อมโยงและอัตลักษณ์ทางวัฒนธรรมในจินตนาการถูกสร้างขึ้นในหมู่ผู้บริโภคโดยการโฆษณา  ผลกระทบของโฆษณาจนถึงระดับที่ทำให้ผู้บริโภครู้สึกทางจิตใจว่าผลิตภัณฑ์ที่พวกเขาใช้นั้นล้าสมัยในขณะที่ในความเป็นจริงผลิตภัณฑ์นั้นยังไม่เสื่อมสภาพ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186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การจัดการกับปัญหาสิ่งแวดล้อมที่ขับเคลื่อนโดยการบริโภค</a:t>
            </a:r>
            <a:endParaRPr lang="en-US" sz="3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การบริโภคอย่างยั่งยืน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Sustainable Consumption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):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ลด ใช้ซ้ำ รีไซเคิล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Reduce, Reuse, Recycle)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: ส่งเสริมแนวทางปฏิบัติที่จะลดของเสียให้เหลือน้อยที่สุด และส่งเสริมการใช้ซ้ำและการรีไซเคิลวัสดุ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การใช้พลังงานอย่างมีประสิทธิภาพ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Energy Efficiency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การใช้อุปกรณ์ประหยัดพลังงานและลดการใช้พลังงานเพื่อลดการปล่อยก๊าซเรือนกระจก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การขนส่งที่ยั่งยืน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Sustainable Transportation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ส่งเสริมการขนส่งสาธารณะ การปั่นจักรยาน การเดิน และยานพาหนะไฟฟ้า เพื่อลดมลพิษทางอากาศและการปล่อยก๊าซเรือนกระจก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760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การจัดการกับปัญหาสิ่งแวดล้อมที่ขับเคลื่อนโดยการบริโภค</a:t>
            </a:r>
            <a:endParaRPr lang="en-US" sz="3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การผลิตที่ยั่งยืน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Sustainable Production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: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การผลิตสีเขียว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Green Manufacturing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การใช้กระบวนการผลิตที่สะอาดขึ้นและใช้วัสดุที่ยั่งยืน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เศรษฐกิจแบบหมุนเวียน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Circular Economy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การออกแบบผลิตภัณฑ์ให้มีอายุการใช้งานยาวนาน ซ่อมแซมได้ และรีไซเคิลได้เพื่อสร้างระบบแบบวงปิด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บรรจุภัณฑ์ที่เป็นมิตรต่อสิ่งแวดล้อม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Eco-friendly Packaging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การลดของเสียจากบรรจุภัณฑ์โดยใช้บรรจุภัณฑ์ที่ย่อยสลายได้ทางชีวภาพ รีไซเคิลได้ หรือบรรจุภัณฑ์ให้น้อยที่สุด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015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การจัดการกับปัญหาสิ่งแวดล้อมที่ขับเคลื่อนโดยการบริโภค</a:t>
            </a:r>
            <a:endParaRPr lang="en-US" sz="3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นโยบายและระเบียบปฏิบัติ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Policy and Regulation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: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มาตรฐานด้านสิ่งแวดล้อม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Environmental Standards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): การดำเนินการและการบังคับใช้กฎระเบียบที่จำกัดมลภาวะและส่งเสริมแนวทางปฏิบัติที่ยั่งยืน เช่น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ISO14001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สิ่งจูงใจ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Incentives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): ให้เงินอุดหนุนและการลดหย่อนภาษีสำหรับพลังงานหมุนเวียน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เทคโนโลยีประหยัดพลังงาน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การเกษตรแบบยั่งยืน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การซื้อขายคาร์บอนเครดิต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ความตระหนักรู้ของสาธารณะ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Public Awareness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ให้ความรู้แก่ผู้บริโภคและธุรกิจเกี่ยวกับผลกระทบต่อสิ่งแวดล้อมจากการกระทำ และส่งเสริมทางเลือกที่ยั่งยืน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ผ่านกิจกรรมรณรงค์และโครงการชุมชน)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652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การจัดการกับปัญหาสิ่งแวดล้อมที่ขับเคลื่อนโดยการบริโภค</a:t>
            </a:r>
            <a:endParaRPr lang="en-US" sz="3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นวัตกรรมและเทคโนโลยี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Innovation and Technology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: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พลังงานทดแทน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Renewable Energy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การลงทุนในพลังงานแสงอาทิตย์ ลม พลังน้ำ และแหล่งพลังงานหมุนเวียนอื่นๆ เพื่อลดการพึ่งพาเชื้อเพลิงฟอสซิล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เกษตรกรรมที่ยั่งยืน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Sustainable Agriculture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การนำแนวปฏิบัติต่างๆ เช่น การทำฟาร์มที่แม่นยำ การทำเกษตรอินทรีย์ และวนเกษตรมาใช้ เพื่อลดผลกระทบต่อสิ่งแวดล้อม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การจัดการของเสีย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Waste Management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พัฒนาเทคโนโลยีรีไซเคิลขั้นสูงและโซลูชั่นการเปลี่ยนของเสียเป็นพลังงานเพื่อจัดการของเสียอย่างมีประสิทธิภาพ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681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การจัดการกับปัญหาสิ่งแวดล้อมที่ขับเคลื่อนโดยการบริโภค</a:t>
            </a:r>
            <a:endParaRPr lang="en-US" sz="3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การกระทำส่วนบุคคล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Individual Actions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: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การบริโภคนิยมอย่างมีสติ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Conscious Consumerism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การตัดสินใจอย่างรอบรู้เกี่ยวกับผลิตภัณฑ์และบริการที่เราซื้อ โดยคำนึงถึงผลกระทบต่อสิ่งแวดล้อม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การเปลี่ยนแปลงวิถีชีวิต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Lifestyle Changes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ปรับใช้วิถีชีวิตที่ยั่งยืนมากขึ้นโดยการลดการบริโภค อนุรักษ์พลังงาน และลดของเสียให้เหลือน้อยที่สุด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การสนับสนุนและการมีส่วนร่วม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Advocacy and Engagement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: มีส่วนร่วมในการสนับสนุนด้านสิ่งแวดล้อม สนับสนุนธุรกิจที่เป็นมิตรต่อสิ่งแวดล้อม และมีส่วนร่วมในความคิดริเริ่มด้านความยั่งยืนของชุมชน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70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การซื้อขายคาร์บอนเครดิต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20888"/>
            <a:ext cx="382916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8612" y="649449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https://petromat.org/home/carbon-credit/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49" y="1821311"/>
            <a:ext cx="5423351" cy="407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03039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https://www.youtube.com/watch?v=oIm56bQYc4Q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590078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TH SarabunPSK" pitchFamily="34" charset="-34"/>
                <a:cs typeface="TH SarabunPSK" pitchFamily="34" charset="-34"/>
              </a:rPr>
              <a:t>T-VER (Thailand Voluntary Emission Reduction Program)</a:t>
            </a:r>
          </a:p>
        </p:txBody>
      </p:sp>
    </p:spTree>
    <p:extLst>
      <p:ext uri="{BB962C8B-B14F-4D97-AF65-F5344CB8AC3E}">
        <p14:creationId xmlns:p14="http://schemas.microsoft.com/office/powerpoint/2010/main" val="365325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บทนำ : การบริโภค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การบริโภคที่มากขึ้นมักจะสอดคล้องกับการเติบโตทางเศรษฐกิจที่มากขึ้น  แต่การผลิตและการบริโภคที่มากเกินไป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Overproduction and overconsumption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) ดึงเอาทรัพยากรธรรมชาติไปใช้ประโยชน์มากขึ้น เช่น ป่าไม้ ปลา ดิน แร่ธาตุ และน้ำ เป็นต้น ซึ่งทำให้เกิดการสูญเสียทรัพยากร และสร้างผลพลอยได้ที่เป็นพิษทำลายระบบนิเวศ เช่น เกิดมลภาวะเป็นพิษ การเปลี่ยนแปลงสภาพภูมิอากาศ และการสูญเสียความหลากหลายทางชีวภาพ ซึ่งส่งผลกระทบต่อความยั่งยืน</a:t>
            </a:r>
          </a:p>
        </p:txBody>
      </p:sp>
    </p:spTree>
    <p:extLst>
      <p:ext uri="{BB962C8B-B14F-4D97-AF65-F5344CB8AC3E}">
        <p14:creationId xmlns:p14="http://schemas.microsoft.com/office/powerpoint/2010/main" val="150673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A0D8-6CAE-412F-8811-DD1D93AD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4028-9A33-4506-A409-55A944D906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ข้อกำหนดให้ปล่อยคาร์บอนได้ไม่เกิน 5 </a:t>
            </a:r>
          </a:p>
          <a:p>
            <a:r>
              <a:rPr lang="en-US" dirty="0"/>
              <a:t>A </a:t>
            </a:r>
            <a:r>
              <a:rPr lang="th-TH" dirty="0"/>
              <a:t>ปล่อย 3</a:t>
            </a:r>
          </a:p>
          <a:p>
            <a:r>
              <a:rPr lang="en-US" dirty="0"/>
              <a:t>B </a:t>
            </a:r>
            <a:r>
              <a:rPr lang="th-TH" dirty="0"/>
              <a:t>ปล่อย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บทนำ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การบริโภค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การเติบโตทางเศรษฐกิจที่มากขึ้นทั่วโลก โดยเฉพาะอย่างยิ่งระบบทุนนิยม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capitalism)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ที่มีฐานสำคัญจากระบบผลิต (</a:t>
            </a:r>
            <a:r>
              <a:rPr lang="en-US" sz="2800" dirty="0" err="1">
                <a:latin typeface="TH SarabunPSK" pitchFamily="34" charset="-34"/>
                <a:cs typeface="TH SarabunPSK" pitchFamily="34" charset="-34"/>
              </a:rPr>
              <a:t>productivism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ส่วนใหญ่จะตามมาด้วยการใช้เชื้อเพลิงฟอสซิล การทำเหมือง และการพัฒนาที่ดินที่เพิ่มขึ้น ซึ่งมีผลกระทบในทางลบ หรือเป็นปัญหาต่อสิ่งแวดล้อม</a:t>
            </a: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ระบบทุนนิยมส่งผลให้ทรัพยากรของโลกถูกใช้ร่วมกันอย่าง</a:t>
            </a:r>
            <a:r>
              <a:rPr lang="th-TH" sz="2800" b="1" u="sng" dirty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เท่าเทียมกัน บางประเทศเป็นแหล่งผลิตที่มีการใช้ทรัพยากร บางประเทศเป็นแหล่งทิ้งขยะจากประเทศอื่นๆที่อาจจะพัฒนากว่า (เช่นสินค้ามือ 2 จากประเทศที่พัฒนาแล้วอาจจะถูกนำมาจำหน่ายยังประเทศพัฒนาน้อย และอื่นๆ ) </a:t>
            </a:r>
          </a:p>
          <a:p>
            <a:pPr algn="thaiDist"/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7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7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27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185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บทนำ : การบริโภค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ระดับการพัฒนาประเทศส่งผลกระทบด้านสิ่งแวดล้อม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ประเทศที่พัฒนาน้อยมีแนวโน้มที่จะมีกิจกรรมทางอุตสาหกรรมในระดับต่ำ ส่งผลให้เกิดความเสียหายต่อสิ่งแวดล้อมในระดับต่ำ 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เทศที่พัฒนาแล้วส่วนใหญ่ได้ค้นพบวิธีในการปรับปรุงเทคโนโลยีและประสิทธิภาพการใช้พลังงานเพื่อลดผลกระทบต่อสิ่งแวดล้อม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ประเทศที่กำลังพัฒนา ยังคงรักษาระดับการผลิตไว้ในระดับสูง และกำลังประสบปัญหาการใช้ทรัพยากรอย่างมาก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325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บทนำ : การบริโภค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รูปแบบของการบริโภคของมนุษย์เปลี่ยนไปมาก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ผลิตภัณฑ์จำนวนมากมีการเปลี่ยนแปลงอย่างรวดเร็วด้วยอัตราการหมุนเวียนในการบริโภคที่สูงขึ้น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เช่น ผลิตภัณฑ์แฟชั่น คอมพิวเตอร์และอุปกรณ์สื่อสาร (สมาร์ทโฟน เท็บแล็ต) รวมทั้งสินค้า "คงทน" หลายอย่าง เช่น เครื่องใช้ไฟฟ้าและอาคาร ตลอดจนรถยนต์ มีอายุการใช้งานสั้นลง</a:t>
            </a:r>
          </a:p>
          <a:p>
            <a:pPr algn="thaiDist"/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r="48289" b="20273"/>
          <a:stretch/>
        </p:blipFill>
        <p:spPr bwMode="auto">
          <a:xfrm>
            <a:off x="5449868" y="3554730"/>
            <a:ext cx="3694132" cy="33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09320"/>
            <a:ext cx="5054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https://www.investopedia.com/terms/p/product-life-cycle.asp</a:t>
            </a:r>
          </a:p>
        </p:txBody>
      </p:sp>
    </p:spTree>
    <p:extLst>
      <p:ext uri="{BB962C8B-B14F-4D97-AF65-F5344CB8AC3E}">
        <p14:creationId xmlns:p14="http://schemas.microsoft.com/office/powerpoint/2010/main" val="88309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บทนำ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การบริโภคกับการตลาดเพื่อสิ่งแวดล้อม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การตลาดเพื่อสิ่งแวดล้อมที่เพิ่มขึ้นเรื่อยๆ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ทั่วโลก เป็นผลมาจากการรับรู้ของผู้คนเกี่ยวกับภัยคุกคามที่ต้องเผชิญซึ่งท้าทายสุขภาพ สภาพแวดล้อมทางสังคม และอนาคตที่ปลอดภัยและมั่นคง </a:t>
            </a:r>
          </a:p>
          <a:p>
            <a:pPr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ตลาดเพื่อสิ่งแวดล้อมเป็นอีกหนึ่งกลยุทธ์ทางการตลาดที่เป็นนวัตกรรมใหม่ในการดึงดูดส่วนแบ่งการตลาดเมื่อเผชิญกับการแข่งขันที่รุนแรงทั้งในระดับประเทศและระดับนานาชาติ</a:t>
            </a:r>
          </a:p>
          <a:p>
            <a:pPr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ตลาดเพื่อสิ่งแวดล้อมเป็นการคุ้มครองผู้บริโภคในฐานะที่เป็นแรงขับเคลื่อนทางสังคมและการเคลื่อนไหวเริ่มต้นขึ้นโดยคำนึงถึงการปกป้องและส่งเสริมผลประโยชน์ของผู้บริโภค ผ่านด้านคุณภาพและราคาของผลิตภัณฑ์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03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ผลกระทบที่สำคัญของการบริโภคที่มีต่อสิ่งแวดล้อม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88" y="3140968"/>
            <a:ext cx="1728192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การบริโภค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1988840"/>
            <a:ext cx="4176464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ปัญหาสิ่งแวดล้อม</a:t>
            </a:r>
          </a:p>
          <a:p>
            <a:pPr marL="182563" indent="-182563">
              <a:buFontTx/>
              <a:buChar char="-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การสูญสิ้นของทรัพยากร</a:t>
            </a:r>
          </a:p>
          <a:p>
            <a:pPr marL="182563" indent="-182563">
              <a:buFontTx/>
              <a:buChar char="-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ระดับมลพิษ</a:t>
            </a:r>
          </a:p>
          <a:p>
            <a:pPr marL="182563" indent="-182563">
              <a:buFontTx/>
              <a:buChar char="-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การเปลี่ยนแปลงสภาพภูมิอากาศ</a:t>
            </a:r>
          </a:p>
          <a:p>
            <a:pPr marL="182563" indent="-182563">
              <a:buFontTx/>
              <a:buChar char="-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การสูญเสียความหลากหลายทางชีวภาพ</a:t>
            </a:r>
          </a:p>
          <a:p>
            <a:pPr marL="182563" indent="-182563">
              <a:buFontTx/>
              <a:buChar char="-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การสร้างขยะ</a:t>
            </a:r>
          </a:p>
          <a:p>
            <a:pPr marL="571500" indent="-571500">
              <a:buFontTx/>
              <a:buChar char="-"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Tx/>
              <a:buChar char="-"/>
            </a:pP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Straight Arrow Connector 8"/>
          <p:cNvCxnSpPr>
            <a:cxnSpLocks/>
            <a:stCxn id="4" idx="3"/>
            <a:endCxn id="5" idx="1"/>
          </p:cNvCxnSpPr>
          <p:nvPr/>
        </p:nvCxnSpPr>
        <p:spPr>
          <a:xfrm flipV="1">
            <a:off x="2771880" y="3465004"/>
            <a:ext cx="136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55976" y="5661248"/>
            <a:ext cx="39604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สุขภาพและความสุขของผู้บริโภค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6228184" y="49411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2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ผลกระทบที่สำคัญของการบริโภคที่มีต่อสิ่งแวดล้อม </a:t>
            </a:r>
            <a:endParaRPr lang="en-US" sz="4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การสูญสิ้นของทรัพยากร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Resource Depletion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)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กิจกรรมทางธุรกิจแสวงหาผลประโยชน์จากทรัพยากรทำให้ทรัพยากรเริ่มลดน้อยลง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เชื้อเพลิงฟอสซิล: การพึ่งพาพลังงานจาก น้ำมัน ถ่านหิน และก๊าซธรรมชาติมากเกินไปส่งผลให้ทรัพยากรที่ไม่หมุนเวียนเหล่านี้หมดไป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น้ำ: การใช้น้ำมากเกินไปในการเกษตร อุตสาหกรรม และครัวเรือนทำให้ใช้แหล่งน้ำจืดที่มากเกินไป ทำให้ขาดแคลนน้ำ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ป่าไม้: การตัดไม้ทำลายป่าเพื่อเกษตรกรรม การดำรงชีพ หรือการพัฒนาเมืองทำให้ลดความหลากหลายทางชีวภาพและขัดขวางระบบนิเวศ</a:t>
            </a:r>
          </a:p>
          <a:p>
            <a:pPr lvl="1"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แร่ธาตุ: การทำเหมืองโลหะและแร่ธาตุอื่นๆ จะทำให้ปริมาณสำรองทางธรรมชาติมีจำกัด และทำให้เกิดความเสื่อมโทรมของสิ่งแวดล้อม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629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ผลกระทบที่สำคัญของการบริโภคที่มีต่อสิ่งแวดล้อม </a:t>
            </a:r>
            <a:endParaRPr lang="en-US" sz="4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Autofit/>
          </a:bodyPr>
          <a:lstStyle/>
          <a:p>
            <a:pPr marL="274320" lvl="1" indent="-274320" algn="thaiDist">
              <a:spcBef>
                <a:spcPts val="580"/>
              </a:spcBef>
              <a:buClr>
                <a:schemeClr val="accent1"/>
              </a:buClr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ระดับมลพิษ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Pollutions) :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กระบวนการของอุตสาหกรรม การเกษตร การบริโภคในบ้านเรือน ล้วน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ปล่อยของเสียที่เป็นอันตราย</a:t>
            </a:r>
            <a:endParaRPr lang="en-US" sz="2700" dirty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มลพิษทางอากาศ: การปล่อยมลพิษจากโรงงาน ยานพาหนะ และการผลิตพลังงานจะปล่อยมลพิษที่เป็นอันตราย เช่น คาร์บอนไดออกไซด์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CO2)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ซัลเฟอร์ไดออกไซด์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SO2)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และไนโตรเจนออกไซด์ (</a:t>
            </a:r>
            <a:r>
              <a:rPr lang="en-US" sz="2700" dirty="0" err="1">
                <a:latin typeface="TH SarabunPSK" pitchFamily="34" charset="-34"/>
                <a:cs typeface="TH SarabunPSK" pitchFamily="34" charset="-34"/>
              </a:rPr>
              <a:t>NOx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เป็นต้น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ซึ่งก่อให้เกิดหมอกควันและโรคทางเดินหายใจ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มลพิษทางน้ำ: ของเสียทางอุตสาหกรรม การไหลบ่าทางการเกษตร (ยาฆ่าแมลงและปุ๋ย) และการกำจัดของเสียที่ไม่เหมาะสมทำให้เกิดการปนเปื้อนในแหล่งน้ำ ส่งผลกระทบต่อสิ่งมีชีวิตในน้ำและสุขภาพของมนุษย์</a:t>
            </a:r>
          </a:p>
          <a:p>
            <a:pPr lvl="1" algn="thaiDist"/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มลพิษในดิน: การใช้สารเคมีในการเกษตรและการกำจัดของเสียที่ไม่เหมาะสมนำไปสู่การเสื่อมโทรมของดิน ส่งผลกระทบต่อผลผลิตพืชผลและสุขภาพของระบบนิเวศ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5264"/>
            <a:ext cx="10694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4314"/>
            <a:ext cx="985140" cy="11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1473"/>
            <a:ext cx="1062786" cy="11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4" y="2680818"/>
            <a:ext cx="1068420" cy="99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13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E9F9C9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2647</TotalTime>
  <Words>1968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EucrosiaUPC</vt:lpstr>
      <vt:lpstr>Franklin Gothic Book</vt:lpstr>
      <vt:lpstr>Perpetua</vt:lpstr>
      <vt:lpstr>TH SarabunPSK</vt:lpstr>
      <vt:lpstr>Wingdings</vt:lpstr>
      <vt:lpstr>Wingdings 2</vt:lpstr>
      <vt:lpstr>Equity</vt:lpstr>
      <vt:lpstr>บทที่ 2</vt:lpstr>
      <vt:lpstr>บทนำ : การบริโภค</vt:lpstr>
      <vt:lpstr>บทนำ : การบริโภค</vt:lpstr>
      <vt:lpstr>บทนำ : การบริโภค</vt:lpstr>
      <vt:lpstr>บทนำ : การบริโภค</vt:lpstr>
      <vt:lpstr>บทนำ : การบริโภคกับการตลาดเพื่อสิ่งแวดล้อม</vt:lpstr>
      <vt:lpstr>ผลกระทบที่สำคัญของการบริโภคที่มีต่อสิ่งแวดล้อม </vt:lpstr>
      <vt:lpstr>ผลกระทบที่สำคัญของการบริโภคที่มีต่อสิ่งแวดล้อม </vt:lpstr>
      <vt:lpstr>ผลกระทบที่สำคัญของการบริโภคที่มีต่อสิ่งแวดล้อม </vt:lpstr>
      <vt:lpstr>ผลกระทบที่สำคัญของการบริโภคที่มีต่อสิ่งแวดล้อม </vt:lpstr>
      <vt:lpstr>ผลกระทบที่สำคัญของการบริโภคที่มีต่อสิ่งแวดล้อม </vt:lpstr>
      <vt:lpstr>ผลกระทบที่สำคัญของการบริโภคที่มีต่อสิ่งแวดล้อม </vt:lpstr>
      <vt:lpstr>ผลกระทบที่สำคัญของการบริโภคที่มีต่อสิ่งแวดล้อม </vt:lpstr>
      <vt:lpstr>การจัดการกับปัญหาสิ่งแวดล้อมที่ขับเคลื่อนโดยการบริโภค</vt:lpstr>
      <vt:lpstr>การจัดการกับปัญหาสิ่งแวดล้อมที่ขับเคลื่อนโดยการบริโภค</vt:lpstr>
      <vt:lpstr>การจัดการกับปัญหาสิ่งแวดล้อมที่ขับเคลื่อนโดยการบริโภค</vt:lpstr>
      <vt:lpstr>การจัดการกับปัญหาสิ่งแวดล้อมที่ขับเคลื่อนโดยการบริโภค</vt:lpstr>
      <vt:lpstr>การจัดการกับปัญหาสิ่งแวดล้อมที่ขับเคลื่อนโดยการบริโภค</vt:lpstr>
      <vt:lpstr>การซื้อขายคาร์บอนเครดิต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</dc:title>
  <dc:creator>FMS00</dc:creator>
  <cp:lastModifiedBy>PC05</cp:lastModifiedBy>
  <cp:revision>176</cp:revision>
  <dcterms:created xsi:type="dcterms:W3CDTF">2022-07-16T04:18:17Z</dcterms:created>
  <dcterms:modified xsi:type="dcterms:W3CDTF">2025-07-29T05:44:49Z</dcterms:modified>
</cp:coreProperties>
</file>