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2" r:id="rId4"/>
    <p:sldId id="263" r:id="rId5"/>
    <p:sldId id="264" r:id="rId6"/>
    <p:sldId id="260" r:id="rId7"/>
    <p:sldId id="258" r:id="rId8"/>
    <p:sldId id="259" r:id="rId9"/>
    <p:sldId id="265" r:id="rId10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68" autoAdjust="0"/>
    <p:restoredTop sz="94660" autoAdjust="0"/>
  </p:normalViewPr>
  <p:slideViewPr>
    <p:cSldViewPr>
      <p:cViewPr varScale="1">
        <p:scale>
          <a:sx n="108" d="100"/>
          <a:sy n="108" d="100"/>
        </p:scale>
        <p:origin x="196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คลิกเพื่อแก้ไขลักษณะชื่อเรื่องรองต้นแบบ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6EA7-0A26-4E10-9D77-E5BD8D31699B}" type="datetimeFigureOut">
              <a:rPr lang="th-TH" smtClean="0"/>
              <a:pPr/>
              <a:t>02/09/68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837DF-4828-4735-9979-3009282FE2F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6EA7-0A26-4E10-9D77-E5BD8D31699B}" type="datetimeFigureOut">
              <a:rPr lang="th-TH" smtClean="0"/>
              <a:pPr/>
              <a:t>02/09/68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837DF-4828-4735-9979-3009282FE2F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6EA7-0A26-4E10-9D77-E5BD8D31699B}" type="datetimeFigureOut">
              <a:rPr lang="th-TH" smtClean="0"/>
              <a:pPr/>
              <a:t>02/09/68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837DF-4828-4735-9979-3009282FE2F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6EA7-0A26-4E10-9D77-E5BD8D31699B}" type="datetimeFigureOut">
              <a:rPr lang="th-TH" smtClean="0"/>
              <a:pPr/>
              <a:t>02/09/68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837DF-4828-4735-9979-3009282FE2F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6EA7-0A26-4E10-9D77-E5BD8D31699B}" type="datetimeFigureOut">
              <a:rPr lang="th-TH" smtClean="0"/>
              <a:pPr/>
              <a:t>02/09/68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837DF-4828-4735-9979-3009282FE2F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6EA7-0A26-4E10-9D77-E5BD8D31699B}" type="datetimeFigureOut">
              <a:rPr lang="th-TH" smtClean="0"/>
              <a:pPr/>
              <a:t>02/09/68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837DF-4828-4735-9979-3009282FE2F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6EA7-0A26-4E10-9D77-E5BD8D31699B}" type="datetimeFigureOut">
              <a:rPr lang="th-TH" smtClean="0"/>
              <a:pPr/>
              <a:t>02/09/68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837DF-4828-4735-9979-3009282FE2F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6EA7-0A26-4E10-9D77-E5BD8D31699B}" type="datetimeFigureOut">
              <a:rPr lang="th-TH" smtClean="0"/>
              <a:pPr/>
              <a:t>02/09/68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837DF-4828-4735-9979-3009282FE2F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6EA7-0A26-4E10-9D77-E5BD8D31699B}" type="datetimeFigureOut">
              <a:rPr lang="th-TH" smtClean="0"/>
              <a:pPr/>
              <a:t>02/09/68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837DF-4828-4735-9979-3009282FE2F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6EA7-0A26-4E10-9D77-E5BD8D31699B}" type="datetimeFigureOut">
              <a:rPr lang="th-TH" smtClean="0"/>
              <a:pPr/>
              <a:t>02/09/68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837DF-4828-4735-9979-3009282FE2F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/>
              <a:t>คลิกไอคอนเพื่อเพิ่มรูปภาพ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6EA7-0A26-4E10-9D77-E5BD8D31699B}" type="datetimeFigureOut">
              <a:rPr lang="th-TH" smtClean="0"/>
              <a:pPr/>
              <a:t>02/09/68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837DF-4828-4735-9979-3009282FE2F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4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C6EA7-0A26-4E10-9D77-E5BD8D31699B}" type="datetimeFigureOut">
              <a:rPr lang="th-TH" smtClean="0"/>
              <a:pPr/>
              <a:t>02/09/68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837DF-4828-4735-9979-3009282FE2FC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0" y="1916832"/>
            <a:ext cx="9144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th-TH" sz="5400" b="1" dirty="0">
                <a:latin typeface="TH SarabunPSK" panose="020B0500040200020003" pitchFamily="34" charset="-34"/>
                <a:ea typeface="BrowalliaNew-Bold"/>
                <a:cs typeface="TH SarabunPSK" panose="020B0500040200020003" pitchFamily="34" charset="-34"/>
              </a:rPr>
              <a:t>โครงการฝึกปฏิบัติงานวิชาชีพ</a:t>
            </a:r>
            <a:endParaRPr lang="th-TH" altLang="ko-KR" sz="54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-윤체B_ppt" pitchFamily="18" charset="-127"/>
              <a:ea typeface="-윤체B_ppt" pitchFamily="18" charset="-127"/>
              <a:cs typeface="LilyUPC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7AC89D4F-6116-42EA-B44B-24E1E3EAE1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97384" y="780579"/>
            <a:ext cx="5976664" cy="765175"/>
          </a:xfrm>
          <a:solidFill>
            <a:srgbClr val="00B0F0"/>
          </a:solidFill>
          <a:ln>
            <a:solidFill>
              <a:schemeClr val="tx2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r>
              <a:rPr lang="th-TH" b="1" dirty="0" smtClean="0"/>
              <a:t>จุดมุ่งหมาย</a:t>
            </a:r>
            <a:r>
              <a:rPr lang="th-TH" b="1" dirty="0" smtClean="0">
                <a:solidFill>
                  <a:srgbClr val="000000"/>
                </a:solidFill>
                <a:ea typeface="BrowalliaNew"/>
                <a:cs typeface="TH SarabunPSK" panose="020B0500040200020003" pitchFamily="34" charset="-34"/>
              </a:rPr>
              <a:t>ความสำคัญ</a:t>
            </a:r>
            <a:endParaRPr lang="th-TH" altLang="th-TH" b="1" dirty="0">
              <a:cs typeface="DilleniaUPC" panose="02020603050405020304" pitchFamily="18" charset="-34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CAC5466-A0DD-4315-9FA2-1E0AFF11E4F3}"/>
              </a:ext>
            </a:extLst>
          </p:cNvPr>
          <p:cNvSpPr/>
          <p:nvPr/>
        </p:nvSpPr>
        <p:spPr>
          <a:xfrm>
            <a:off x="1907704" y="1772816"/>
            <a:ext cx="5966344" cy="3108543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thaiDist"/>
            <a:r>
              <a:rPr lang="th-TH" dirty="0">
                <a:solidFill>
                  <a:srgbClr val="000000"/>
                </a:solidFill>
                <a:ea typeface="BrowalliaNew"/>
                <a:cs typeface="TH SarabunPSK" panose="020B0500040200020003" pitchFamily="34" charset="-34"/>
              </a:rPr>
              <a:t>     ให้รู้ถึงความสำคัญของศึกษาหลักการ  ทฤษฎี  วิธีการรวบรวมข้อมูล  การศึกษาตัวอย่าง  การวิเคราะห์ข้อมูล  การเขียนรายงาน  การแสดงผล   ในด้านเทคโนโลยีความปลอดภัยและอาชีวอนามัยโดยสรุป รวบรวม จัดทำรูปเล่มนำเสนอหรือตามความเหมาะสมของอาจารย์ผู้สอน ตลอดจนการนำมาใช้ในงานอาชีวอนามัยและความปลอดภัย  และค้นคว้าหาความรู้ในการเตรียมความพร้อมให้เหมาะสมกับความจำเป็นในอนาคต</a:t>
            </a:r>
            <a:endParaRPr lang="th-TH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23F2C70-9313-4BFF-B6BF-8EC1546AAE14}"/>
              </a:ext>
            </a:extLst>
          </p:cNvPr>
          <p:cNvSpPr/>
          <p:nvPr/>
        </p:nvSpPr>
        <p:spPr>
          <a:xfrm>
            <a:off x="1897384" y="1772816"/>
            <a:ext cx="5976664" cy="2304256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thaiDist"/>
            <a:r>
              <a:rPr lang="th-TH" dirty="0"/>
              <a:t>      ให้นักศึกษาสามารถนำความรู้ในการบวนการแก้ปัญหา ตามระเบียบ หลักการ  ทฤษฎี  ในด้านเทคโนโลยีความปลอดภัยและอาชีวอนามัยที่ถูกต้อง สามารถนำมาประยุกต์ใช้ในงานความปลอดภัยและอาชีวอนามัย ได้อย่างถูกต้อง และเหมาะสม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7AC89D4F-6116-42EA-B44B-24E1E3EAE1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97384" y="780579"/>
            <a:ext cx="5976664" cy="765175"/>
          </a:xfrm>
          <a:solidFill>
            <a:srgbClr val="00B0F0"/>
          </a:solidFill>
          <a:ln>
            <a:solidFill>
              <a:schemeClr val="tx2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r>
              <a:rPr lang="th-TH" b="1" dirty="0"/>
              <a:t>วัตถุประสงค์</a:t>
            </a:r>
            <a:endParaRPr lang="th-TH" altLang="th-TH" dirty="0">
              <a:cs typeface="Dillenia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01636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23F2C70-9313-4BFF-B6BF-8EC1546AAE14}"/>
              </a:ext>
            </a:extLst>
          </p:cNvPr>
          <p:cNvSpPr/>
          <p:nvPr/>
        </p:nvSpPr>
        <p:spPr>
          <a:xfrm>
            <a:off x="1907704" y="1772816"/>
            <a:ext cx="5966344" cy="2246769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thaiDist"/>
            <a:r>
              <a:rPr lang="th-TH" dirty="0"/>
              <a:t>     การเตรียมสำรวจชุมชน/สถานที่ทำงาน การวิเคราะห์สถานการณ์และลำดับความสำคัญของปัญหา การวางแผนโครงการ การเก็บข้อมูล การวิเคราะห์ข้อมูลและการประเมินผล สรุป จัดทำรูปเล่มนำเสนอ หรือตามความเหมาะสมของอาจารย์ผู้สอน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7AC89D4F-6116-42EA-B44B-24E1E3EAE1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97384" y="780579"/>
            <a:ext cx="5976664" cy="765175"/>
          </a:xfrm>
          <a:solidFill>
            <a:srgbClr val="00B0F0"/>
          </a:solidFill>
          <a:ln>
            <a:solidFill>
              <a:schemeClr val="tx2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r>
              <a:rPr lang="th-TH" b="1" dirty="0"/>
              <a:t>ลักษณะและการดำเนินการ</a:t>
            </a:r>
            <a:endParaRPr lang="th-TH" altLang="th-TH" dirty="0">
              <a:cs typeface="Dillenia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577550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A1D27AE9-34C3-4B0F-B7B5-E18BD15CEB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97384" y="780579"/>
            <a:ext cx="5976664" cy="765175"/>
          </a:xfrm>
          <a:solidFill>
            <a:srgbClr val="00B0F0"/>
          </a:solidFill>
          <a:ln>
            <a:solidFill>
              <a:schemeClr val="tx2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r>
              <a:rPr lang="th-TH" b="1" dirty="0"/>
              <a:t>การดำเนินการ</a:t>
            </a:r>
            <a:endParaRPr lang="th-TH" altLang="th-TH" dirty="0">
              <a:cs typeface="DilleniaUPC" panose="02020603050405020304" pitchFamily="18" charset="-34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DFA2484-707E-4191-A976-B41AE768F83A}"/>
              </a:ext>
            </a:extLst>
          </p:cNvPr>
          <p:cNvSpPr/>
          <p:nvPr/>
        </p:nvSpPr>
        <p:spPr>
          <a:xfrm>
            <a:off x="3011737" y="2337262"/>
            <a:ext cx="15279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th-TH" altLang="th-TH" b="1" dirty="0">
                <a:solidFill>
                  <a:srgbClr val="FF0000"/>
                </a:solidFill>
                <a:cs typeface="DilleniaUPC" panose="02020603050405020304" pitchFamily="18" charset="-34"/>
              </a:rPr>
              <a:t>1. ทางกายภาพ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1D10342-EE70-465E-9DAC-F5047F62A652}"/>
              </a:ext>
            </a:extLst>
          </p:cNvPr>
          <p:cNvSpPr/>
          <p:nvPr/>
        </p:nvSpPr>
        <p:spPr>
          <a:xfrm>
            <a:off x="3011737" y="2987370"/>
            <a:ext cx="11208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h-TH" altLang="th-TH" b="1" dirty="0">
                <a:solidFill>
                  <a:srgbClr val="FF3300"/>
                </a:solidFill>
                <a:cs typeface="DilleniaUPC" panose="02020603050405020304" pitchFamily="18" charset="-34"/>
              </a:rPr>
              <a:t>2. ทางเคมี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0356E05-E9AE-4B1D-8821-4B4A560F4935}"/>
              </a:ext>
            </a:extLst>
          </p:cNvPr>
          <p:cNvSpPr/>
          <p:nvPr/>
        </p:nvSpPr>
        <p:spPr>
          <a:xfrm>
            <a:off x="3011737" y="3651990"/>
            <a:ext cx="14686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altLang="th-TH" b="1" dirty="0">
                <a:solidFill>
                  <a:srgbClr val="FF3300"/>
                </a:solidFill>
                <a:cs typeface="DilleniaUPC" panose="02020603050405020304" pitchFamily="18" charset="-34"/>
              </a:rPr>
              <a:t>3. ทางชีวภาพ</a:t>
            </a:r>
            <a:r>
              <a:rPr lang="th-TH" altLang="th-TH" b="1" dirty="0">
                <a:solidFill>
                  <a:srgbClr val="FF3300"/>
                </a:solidFill>
                <a:cs typeface="Angsana New" panose="02020603050405020304" pitchFamily="18" charset="-34"/>
              </a:rPr>
              <a:t> </a:t>
            </a:r>
            <a:endParaRPr lang="th-TH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79C3957-552A-4934-9BBC-C02969B7C166}"/>
              </a:ext>
            </a:extLst>
          </p:cNvPr>
          <p:cNvSpPr/>
          <p:nvPr/>
        </p:nvSpPr>
        <p:spPr>
          <a:xfrm>
            <a:off x="1691680" y="4302098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th-TH" altLang="th-TH" b="1" dirty="0">
                <a:solidFill>
                  <a:srgbClr val="FF3300"/>
                </a:solidFill>
                <a:cs typeface="DilleniaUPC" panose="02020603050405020304" pitchFamily="18" charset="-34"/>
              </a:rPr>
              <a:t>4. ทางจิตวิทยาสังคม                                                                    การยศาสตร์ อื่นๆ</a:t>
            </a:r>
          </a:p>
        </p:txBody>
      </p:sp>
    </p:spTree>
    <p:extLst>
      <p:ext uri="{BB962C8B-B14F-4D97-AF65-F5344CB8AC3E}">
        <p14:creationId xmlns:p14="http://schemas.microsoft.com/office/powerpoint/2010/main" val="2889118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2">
            <a:extLst>
              <a:ext uri="{FF2B5EF4-FFF2-40B4-BE49-F238E27FC236}">
                <a16:creationId xmlns:a16="http://schemas.microsoft.com/office/drawing/2014/main" id="{6B8DFD28-D5B8-4D5F-93A8-2AA9D2488D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9975" y="981075"/>
            <a:ext cx="4103688" cy="3960813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5" name="Oval 3">
            <a:extLst>
              <a:ext uri="{FF2B5EF4-FFF2-40B4-BE49-F238E27FC236}">
                <a16:creationId xmlns:a16="http://schemas.microsoft.com/office/drawing/2014/main" id="{06C845BE-C5F5-4DF0-912F-10A4E0F26F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838" y="2420938"/>
            <a:ext cx="1219200" cy="12192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th-TH" altLang="th-TH" sz="2800" b="1">
                <a:solidFill>
                  <a:srgbClr val="000099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คนทำงาน</a:t>
            </a:r>
          </a:p>
        </p:txBody>
      </p:sp>
      <p:sp>
        <p:nvSpPr>
          <p:cNvPr id="6" name="Line 4">
            <a:extLst>
              <a:ext uri="{FF2B5EF4-FFF2-40B4-BE49-F238E27FC236}">
                <a16:creationId xmlns:a16="http://schemas.microsoft.com/office/drawing/2014/main" id="{E38C3392-6EBE-40D5-9969-6FB939018BD0}"/>
              </a:ext>
            </a:extLst>
          </p:cNvPr>
          <p:cNvSpPr>
            <a:spLocks noChangeShapeType="1"/>
          </p:cNvSpPr>
          <p:nvPr/>
        </p:nvSpPr>
        <p:spPr bwMode="auto">
          <a:xfrm>
            <a:off x="2987675" y="1557338"/>
            <a:ext cx="1008063" cy="1008062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7" name="Line 5">
            <a:extLst>
              <a:ext uri="{FF2B5EF4-FFF2-40B4-BE49-F238E27FC236}">
                <a16:creationId xmlns:a16="http://schemas.microsoft.com/office/drawing/2014/main" id="{7E3FBCAA-BE80-4C1E-8401-8983D90BE9B6}"/>
              </a:ext>
            </a:extLst>
          </p:cNvPr>
          <p:cNvSpPr>
            <a:spLocks noChangeShapeType="1"/>
          </p:cNvSpPr>
          <p:nvPr/>
        </p:nvSpPr>
        <p:spPr bwMode="auto">
          <a:xfrm>
            <a:off x="4787900" y="3429000"/>
            <a:ext cx="1008063" cy="1008063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8" name="Line 6">
            <a:extLst>
              <a:ext uri="{FF2B5EF4-FFF2-40B4-BE49-F238E27FC236}">
                <a16:creationId xmlns:a16="http://schemas.microsoft.com/office/drawing/2014/main" id="{478B7F7A-8540-4C90-9B68-B2EBC09C3E0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87900" y="1557338"/>
            <a:ext cx="1008063" cy="1057275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9" name="Line 7">
            <a:extLst>
              <a:ext uri="{FF2B5EF4-FFF2-40B4-BE49-F238E27FC236}">
                <a16:creationId xmlns:a16="http://schemas.microsoft.com/office/drawing/2014/main" id="{FA4E998B-EC48-4B17-8B3F-2BB69755486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16238" y="3429000"/>
            <a:ext cx="977900" cy="936625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id="{D9E21B54-DF67-42CA-91D5-F11660A60E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6825" y="2060575"/>
            <a:ext cx="3816350" cy="283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h-TH" altLang="th-TH" sz="2400" b="1" dirty="0">
                <a:latin typeface="Angsana New" panose="02020603050405020304" pitchFamily="18" charset="-34"/>
                <a:cs typeface="JasmineUPC" panose="02020603050405020304" pitchFamily="18" charset="-34"/>
              </a:rPr>
              <a:t>                              แบคทีเรีย</a:t>
            </a:r>
            <a:endParaRPr lang="th-TH" altLang="th-TH" sz="2800" b="1" dirty="0">
              <a:latin typeface="Angsana New" panose="02020603050405020304" pitchFamily="18" charset="-34"/>
              <a:cs typeface="JasmineUPC" panose="02020603050405020304" pitchFamily="18" charset="-34"/>
            </a:endParaRPr>
          </a:p>
          <a:p>
            <a:pPr eaLnBrk="0" hangingPunct="0">
              <a:spcBef>
                <a:spcPct val="50000"/>
              </a:spcBef>
            </a:pPr>
            <a:r>
              <a:rPr lang="th-TH" altLang="th-TH" sz="3200" b="1" dirty="0">
                <a:solidFill>
                  <a:srgbClr val="FF3300"/>
                </a:solidFill>
                <a:cs typeface="DilleniaUPC" panose="02020603050405020304" pitchFamily="18" charset="-34"/>
              </a:rPr>
              <a:t>ทางชีวภาพ</a:t>
            </a:r>
            <a:r>
              <a:rPr lang="th-TH" altLang="th-TH" b="1" dirty="0">
                <a:solidFill>
                  <a:srgbClr val="FF3300"/>
                </a:solidFill>
                <a:cs typeface="Angsana New" panose="02020603050405020304" pitchFamily="18" charset="-34"/>
              </a:rPr>
              <a:t>       </a:t>
            </a:r>
            <a:r>
              <a:rPr lang="th-TH" altLang="th-TH" sz="2400" b="1" dirty="0">
                <a:latin typeface="Angsana New" panose="02020603050405020304" pitchFamily="18" charset="-34"/>
                <a:cs typeface="JasmineUPC" panose="02020603050405020304" pitchFamily="18" charset="-34"/>
              </a:rPr>
              <a:t>ไวรัส</a:t>
            </a:r>
          </a:p>
          <a:p>
            <a:pPr eaLnBrk="0" hangingPunct="0">
              <a:spcBef>
                <a:spcPct val="50000"/>
              </a:spcBef>
            </a:pPr>
            <a:r>
              <a:rPr lang="th-TH" altLang="th-TH" sz="2400" b="1" dirty="0">
                <a:latin typeface="Angsana New" panose="02020603050405020304" pitchFamily="18" charset="-34"/>
                <a:cs typeface="JasmineUPC" panose="02020603050405020304" pitchFamily="18" charset="-34"/>
              </a:rPr>
              <a:t>                               ปรสิต  </a:t>
            </a:r>
          </a:p>
          <a:p>
            <a:pPr eaLnBrk="0" hangingPunct="0">
              <a:spcBef>
                <a:spcPct val="50000"/>
              </a:spcBef>
            </a:pPr>
            <a:r>
              <a:rPr lang="th-TH" altLang="th-TH" sz="2400" b="1" dirty="0">
                <a:latin typeface="Angsana New" panose="02020603050405020304" pitchFamily="18" charset="-34"/>
                <a:cs typeface="JasmineUPC" panose="02020603050405020304" pitchFamily="18" charset="-34"/>
              </a:rPr>
              <a:t>	             เชื้อรา </a:t>
            </a:r>
          </a:p>
          <a:p>
            <a:pPr algn="ctr" eaLnBrk="0" hangingPunct="0">
              <a:spcBef>
                <a:spcPct val="50000"/>
              </a:spcBef>
            </a:pPr>
            <a:r>
              <a:rPr lang="th-TH" altLang="th-TH" sz="2400" b="1" dirty="0">
                <a:latin typeface="Angsana New" panose="02020603050405020304" pitchFamily="18" charset="-34"/>
                <a:cs typeface="JasmineUPC" panose="02020603050405020304" pitchFamily="18" charset="-34"/>
              </a:rPr>
              <a:t>ฯลฯ       </a:t>
            </a:r>
          </a:p>
        </p:txBody>
      </p:sp>
      <p:sp>
        <p:nvSpPr>
          <p:cNvPr id="11" name="Text Box 9">
            <a:extLst>
              <a:ext uri="{FF2B5EF4-FFF2-40B4-BE49-F238E27FC236}">
                <a16:creationId xmlns:a16="http://schemas.microsoft.com/office/drawing/2014/main" id="{3E942A5C-4C10-48A7-B826-769DBF384E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5763" y="3846513"/>
            <a:ext cx="5400675" cy="246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th-TH" altLang="th-TH" sz="3000" b="1" dirty="0">
                <a:solidFill>
                  <a:srgbClr val="FF3300"/>
                </a:solidFill>
                <a:cs typeface="DilleniaUPC" panose="02020603050405020304" pitchFamily="18" charset="-34"/>
              </a:rPr>
              <a:t>ทางจิตวิทยาสังคม                                                                    การยศาสตร์ อื่นๆ</a:t>
            </a:r>
          </a:p>
          <a:p>
            <a:pPr algn="ctr" eaLnBrk="0" hangingPunct="0">
              <a:spcBef>
                <a:spcPct val="50000"/>
              </a:spcBef>
            </a:pPr>
            <a:r>
              <a:rPr lang="th-TH" altLang="th-TH" sz="2400" b="1" dirty="0">
                <a:latin typeface="Angsana New" panose="02020603050405020304" pitchFamily="18" charset="-34"/>
                <a:cs typeface="JasmineUPC" panose="02020603050405020304" pitchFamily="18" charset="-34"/>
              </a:rPr>
              <a:t>ท่าทางในการทำงาน  ความหนักเบาของงาน </a:t>
            </a:r>
          </a:p>
          <a:p>
            <a:pPr algn="ctr" eaLnBrk="0" hangingPunct="0">
              <a:spcBef>
                <a:spcPct val="50000"/>
              </a:spcBef>
            </a:pPr>
            <a:r>
              <a:rPr lang="th-TH" altLang="th-TH" sz="2400" b="1" dirty="0">
                <a:latin typeface="Angsana New" panose="02020603050405020304" pitchFamily="18" charset="-34"/>
                <a:cs typeface="JasmineUPC" panose="02020603050405020304" pitchFamily="18" charset="-34"/>
              </a:rPr>
              <a:t>ชั่วโมงการทำงาน  การทำงานเป็นกะ</a:t>
            </a:r>
            <a:r>
              <a:rPr lang="en-US" altLang="th-TH" sz="2400" b="1" dirty="0">
                <a:latin typeface="Angsana New" panose="02020603050405020304" pitchFamily="18" charset="-34"/>
                <a:cs typeface="JasmineUPC" panose="02020603050405020304" pitchFamily="18" charset="-34"/>
              </a:rPr>
              <a:t>/</a:t>
            </a:r>
            <a:r>
              <a:rPr lang="th-TH" altLang="th-TH" sz="2400" b="1" dirty="0">
                <a:latin typeface="Angsana New" panose="02020603050405020304" pitchFamily="18" charset="-34"/>
                <a:cs typeface="JasmineUPC" panose="02020603050405020304" pitchFamily="18" charset="-34"/>
              </a:rPr>
              <a:t>เวร ความเครียด ฯลฯ</a:t>
            </a:r>
          </a:p>
        </p:txBody>
      </p:sp>
      <p:sp>
        <p:nvSpPr>
          <p:cNvPr id="12" name="Text Box 10">
            <a:extLst>
              <a:ext uri="{FF2B5EF4-FFF2-40B4-BE49-F238E27FC236}">
                <a16:creationId xmlns:a16="http://schemas.microsoft.com/office/drawing/2014/main" id="{02B03606-EB02-444C-B675-FC05EB454E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1412875"/>
            <a:ext cx="2520950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h-TH" altLang="th-TH" sz="2400" b="1" dirty="0">
                <a:latin typeface="Angsana New" panose="02020603050405020304" pitchFamily="18" charset="-34"/>
                <a:cs typeface="JasmineUPC" panose="02020603050405020304" pitchFamily="18" charset="-34"/>
              </a:rPr>
              <a:t>ก๊าซดมสลบ</a:t>
            </a:r>
          </a:p>
          <a:p>
            <a:pPr eaLnBrk="0" hangingPunct="0">
              <a:spcBef>
                <a:spcPct val="50000"/>
              </a:spcBef>
            </a:pPr>
            <a:r>
              <a:rPr lang="th-TH" altLang="th-TH" sz="2400" b="1" dirty="0">
                <a:latin typeface="Angsana New" panose="02020603050405020304" pitchFamily="18" charset="-34"/>
                <a:cs typeface="JasmineUPC" panose="02020603050405020304" pitchFamily="18" charset="-34"/>
              </a:rPr>
              <a:t>สารตะกั่ว  </a:t>
            </a:r>
            <a:r>
              <a:rPr lang="th-TH" alt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</a:t>
            </a:r>
          </a:p>
          <a:p>
            <a:pPr eaLnBrk="0" hangingPunct="0">
              <a:spcBef>
                <a:spcPct val="50000"/>
              </a:spcBef>
            </a:pPr>
            <a:r>
              <a:rPr lang="th-TH" altLang="th-TH" sz="2400" b="1" dirty="0">
                <a:latin typeface="Angsana New" panose="02020603050405020304" pitchFamily="18" charset="-34"/>
                <a:cs typeface="JasmineUPC" panose="02020603050405020304" pitchFamily="18" charset="-34"/>
              </a:rPr>
              <a:t>สารหนู            </a:t>
            </a:r>
            <a:r>
              <a:rPr lang="th-TH" altLang="th-TH" sz="3200" b="1" dirty="0">
                <a:solidFill>
                  <a:srgbClr val="FF3300"/>
                </a:solidFill>
                <a:cs typeface="DilleniaUPC" panose="02020603050405020304" pitchFamily="18" charset="-34"/>
              </a:rPr>
              <a:t>ทางเคมี</a:t>
            </a:r>
          </a:p>
          <a:p>
            <a:pPr eaLnBrk="0" hangingPunct="0">
              <a:spcBef>
                <a:spcPct val="50000"/>
              </a:spcBef>
            </a:pPr>
            <a:r>
              <a:rPr lang="th-TH" altLang="th-TH" sz="2400" b="1" dirty="0">
                <a:latin typeface="Angsana New" panose="02020603050405020304" pitchFamily="18" charset="-34"/>
                <a:cs typeface="JasmineUPC" panose="02020603050405020304" pitchFamily="18" charset="-34"/>
              </a:rPr>
              <a:t>สารตัวทำละลาย</a:t>
            </a:r>
          </a:p>
          <a:p>
            <a:pPr eaLnBrk="0" hangingPunct="0">
              <a:spcBef>
                <a:spcPct val="50000"/>
              </a:spcBef>
            </a:pPr>
            <a:r>
              <a:rPr lang="th-TH" altLang="th-TH" sz="2400" b="1" dirty="0">
                <a:latin typeface="Angsana New" panose="02020603050405020304" pitchFamily="18" charset="-34"/>
                <a:cs typeface="JasmineUPC" panose="02020603050405020304" pitchFamily="18" charset="-34"/>
              </a:rPr>
              <a:t>ฯลฯ</a:t>
            </a:r>
          </a:p>
        </p:txBody>
      </p:sp>
      <p:sp>
        <p:nvSpPr>
          <p:cNvPr id="13" name="Text Box 11">
            <a:extLst>
              <a:ext uri="{FF2B5EF4-FFF2-40B4-BE49-F238E27FC236}">
                <a16:creationId xmlns:a16="http://schemas.microsoft.com/office/drawing/2014/main" id="{31C106FA-510D-4603-BE33-24F6505F5D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3213" y="0"/>
            <a:ext cx="3276600" cy="173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th-TH" altLang="th-TH" sz="2400" b="1" dirty="0">
                <a:latin typeface="Angsana New" panose="02020603050405020304" pitchFamily="18" charset="-34"/>
                <a:cs typeface="JasmineUPC" panose="02020603050405020304" pitchFamily="18" charset="-34"/>
              </a:rPr>
              <a:t>ความร้อน  แสง  เสียง</a:t>
            </a:r>
          </a:p>
          <a:p>
            <a:pPr algn="ctr" eaLnBrk="0" hangingPunct="0">
              <a:spcBef>
                <a:spcPct val="50000"/>
              </a:spcBef>
            </a:pPr>
            <a:r>
              <a:rPr lang="th-TH" altLang="th-TH" sz="2400" b="1" dirty="0">
                <a:latin typeface="Angsana New" panose="02020603050405020304" pitchFamily="18" charset="-34"/>
                <a:cs typeface="JasmineUPC" panose="02020603050405020304" pitchFamily="18" charset="-34"/>
              </a:rPr>
              <a:t>ความสั่นสะเทือน  รังสี  ฯลฯ</a:t>
            </a:r>
          </a:p>
          <a:p>
            <a:pPr algn="ctr" eaLnBrk="0" hangingPunct="0">
              <a:spcBef>
                <a:spcPct val="50000"/>
              </a:spcBef>
            </a:pPr>
            <a:r>
              <a:rPr lang="th-TH" altLang="th-TH" sz="3200" b="1" dirty="0">
                <a:solidFill>
                  <a:srgbClr val="FF0000"/>
                </a:solidFill>
                <a:cs typeface="DilleniaUPC" panose="02020603050405020304" pitchFamily="18" charset="-34"/>
              </a:rPr>
              <a:t>ทางกายภาพ</a:t>
            </a:r>
          </a:p>
        </p:txBody>
      </p:sp>
    </p:spTree>
    <p:extLst>
      <p:ext uri="{BB962C8B-B14F-4D97-AF65-F5344CB8AC3E}">
        <p14:creationId xmlns:p14="http://schemas.microsoft.com/office/powerpoint/2010/main" val="4228256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utoUpdateAnimBg="0"/>
      <p:bldP spid="11" grpId="0" autoUpdateAnimBg="0"/>
      <p:bldP spid="12" grpId="0" autoUpdateAnimBg="0"/>
      <p:bldP spid="13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FD212294-B73D-42E6-8463-E9E6A8CF8B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31610" y="133224"/>
            <a:ext cx="6624985" cy="765175"/>
          </a:xfrm>
          <a:solidFill>
            <a:schemeClr val="accent6">
              <a:lumMod val="60000"/>
              <a:lumOff val="40000"/>
            </a:schemeClr>
          </a:solidFill>
          <a:ln>
            <a:solidFill>
              <a:schemeClr val="tx2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/>
            <a:r>
              <a:rPr lang="th-TH" altLang="th-TH" dirty="0">
                <a:cs typeface="DilleniaUPC" panose="02020603050405020304" pitchFamily="18" charset="-34"/>
              </a:rPr>
              <a:t>ขั้นตอนการจัดทำโครงการ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7D0E4FC-280B-4B23-AC1D-F8FFAA29F3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6328" y="1582994"/>
            <a:ext cx="14478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th-TH" altLang="th-TH" sz="2400" b="1">
                <a:cs typeface="Angsana New" panose="02020603050405020304" pitchFamily="18" charset="-34"/>
              </a:rPr>
              <a:t>การเตรียมการ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4A6238F3-FAF7-4F89-86C3-6290DD1D1C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1960" y="2268794"/>
            <a:ext cx="1528763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th-TH" altLang="th-TH" sz="2400" b="1">
                <a:cs typeface="Angsana New" panose="02020603050405020304" pitchFamily="18" charset="-34"/>
              </a:rPr>
              <a:t>การระบุสิ่งคุกคาม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C51545DC-FF8E-4973-A00F-894BF00D03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9815" y="4414203"/>
            <a:ext cx="2376487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th-TH" altLang="th-TH" sz="2400" b="1">
                <a:cs typeface="Angsana New" panose="02020603050405020304" pitchFamily="18" charset="-34"/>
              </a:rPr>
              <a:t>จำนวนคนที่ได้รับผลกระทบ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95B9FB84-3484-472A-ACB8-49C9F50897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3143" y="4414203"/>
            <a:ext cx="2017713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th-TH" altLang="th-TH" sz="2400" b="1">
                <a:cs typeface="Angsana New" panose="02020603050405020304" pitchFamily="18" charset="-34"/>
              </a:rPr>
              <a:t>ประมาณค่าความรุนแรง</a:t>
            </a:r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F32E1449-91DC-467E-A1E9-2C4AEE22DC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418" y="4414203"/>
            <a:ext cx="1944688" cy="469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th-TH" altLang="th-TH" sz="2400" b="1">
                <a:cs typeface="Angsana New" panose="02020603050405020304" pitchFamily="18" charset="-34"/>
              </a:rPr>
              <a:t>ประมาณค่าโอกาสเสี่ยง</a:t>
            </a:r>
          </a:p>
        </p:txBody>
      </p:sp>
      <p:sp>
        <p:nvSpPr>
          <p:cNvPr id="22" name="Line 20">
            <a:extLst>
              <a:ext uri="{FF2B5EF4-FFF2-40B4-BE49-F238E27FC236}">
                <a16:creationId xmlns:a16="http://schemas.microsoft.com/office/drawing/2014/main" id="{262859E4-4C12-4BDB-A9A0-D6214688597D}"/>
              </a:ext>
            </a:extLst>
          </p:cNvPr>
          <p:cNvSpPr>
            <a:spLocks noChangeShapeType="1"/>
          </p:cNvSpPr>
          <p:nvPr/>
        </p:nvSpPr>
        <p:spPr bwMode="auto">
          <a:xfrm>
            <a:off x="4976340" y="2040194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23" name="Line 21">
            <a:extLst>
              <a:ext uri="{FF2B5EF4-FFF2-40B4-BE49-F238E27FC236}">
                <a16:creationId xmlns:a16="http://schemas.microsoft.com/office/drawing/2014/main" id="{2CF73586-C1B5-4447-9F97-C699CFC8861E}"/>
              </a:ext>
            </a:extLst>
          </p:cNvPr>
          <p:cNvSpPr>
            <a:spLocks noChangeShapeType="1"/>
          </p:cNvSpPr>
          <p:nvPr/>
        </p:nvSpPr>
        <p:spPr bwMode="auto">
          <a:xfrm>
            <a:off x="1553368" y="4185603"/>
            <a:ext cx="568292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24" name="Line 22">
            <a:extLst>
              <a:ext uri="{FF2B5EF4-FFF2-40B4-BE49-F238E27FC236}">
                <a16:creationId xmlns:a16="http://schemas.microsoft.com/office/drawing/2014/main" id="{9BA068D9-31D4-477D-AEDB-A856F16F2A9B}"/>
              </a:ext>
            </a:extLst>
          </p:cNvPr>
          <p:cNvSpPr>
            <a:spLocks noChangeShapeType="1"/>
          </p:cNvSpPr>
          <p:nvPr/>
        </p:nvSpPr>
        <p:spPr bwMode="auto">
          <a:xfrm>
            <a:off x="1553368" y="4185603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25" name="Line 23">
            <a:extLst>
              <a:ext uri="{FF2B5EF4-FFF2-40B4-BE49-F238E27FC236}">
                <a16:creationId xmlns:a16="http://schemas.microsoft.com/office/drawing/2014/main" id="{EAE1E460-90E4-47AD-A34A-486DF46E54CF}"/>
              </a:ext>
            </a:extLst>
          </p:cNvPr>
          <p:cNvSpPr>
            <a:spLocks noChangeShapeType="1"/>
          </p:cNvSpPr>
          <p:nvPr/>
        </p:nvSpPr>
        <p:spPr bwMode="auto">
          <a:xfrm>
            <a:off x="4972917" y="3511295"/>
            <a:ext cx="9452" cy="90290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26" name="Line 24">
            <a:extLst>
              <a:ext uri="{FF2B5EF4-FFF2-40B4-BE49-F238E27FC236}">
                <a16:creationId xmlns:a16="http://schemas.microsoft.com/office/drawing/2014/main" id="{B2A0F1EB-C9B8-4020-8404-13FF55F5654E}"/>
              </a:ext>
            </a:extLst>
          </p:cNvPr>
          <p:cNvSpPr>
            <a:spLocks noChangeShapeType="1"/>
          </p:cNvSpPr>
          <p:nvPr/>
        </p:nvSpPr>
        <p:spPr bwMode="auto">
          <a:xfrm>
            <a:off x="4972916" y="2725994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34" name="Rectangle 4">
            <a:extLst>
              <a:ext uri="{FF2B5EF4-FFF2-40B4-BE49-F238E27FC236}">
                <a16:creationId xmlns:a16="http://schemas.microsoft.com/office/drawing/2014/main" id="{8EC29395-B3C2-417E-B25D-E008B20326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13980" y="3043808"/>
            <a:ext cx="2124721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th-TH" altLang="th-TH" sz="2400" b="1" dirty="0">
                <a:cs typeface="Angsana New" panose="02020603050405020304" pitchFamily="18" charset="-34"/>
              </a:rPr>
              <a:t>ลำดับความสำคัญ</a:t>
            </a:r>
          </a:p>
        </p:txBody>
      </p:sp>
      <p:sp>
        <p:nvSpPr>
          <p:cNvPr id="35" name="Line 23">
            <a:extLst>
              <a:ext uri="{FF2B5EF4-FFF2-40B4-BE49-F238E27FC236}">
                <a16:creationId xmlns:a16="http://schemas.microsoft.com/office/drawing/2014/main" id="{7A170F04-1A7B-4507-99B6-26A570969FB8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6296" y="4185603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36" name="Rectangle 4">
            <a:extLst>
              <a:ext uri="{FF2B5EF4-FFF2-40B4-BE49-F238E27FC236}">
                <a16:creationId xmlns:a16="http://schemas.microsoft.com/office/drawing/2014/main" id="{F3575D7B-402F-4614-9067-D5057FAF38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7867" y="5797870"/>
            <a:ext cx="2124721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th-TH" altLang="th-TH" sz="2400" b="1" dirty="0">
                <a:cs typeface="Angsana New" panose="02020603050405020304" pitchFamily="18" charset="-34"/>
              </a:rPr>
              <a:t>โครงการ</a:t>
            </a:r>
          </a:p>
        </p:txBody>
      </p:sp>
      <p:sp>
        <p:nvSpPr>
          <p:cNvPr id="37" name="Line 23">
            <a:extLst>
              <a:ext uri="{FF2B5EF4-FFF2-40B4-BE49-F238E27FC236}">
                <a16:creationId xmlns:a16="http://schemas.microsoft.com/office/drawing/2014/main" id="{6C780DEA-EC7C-486C-AC54-77FFB81ADBDA}"/>
              </a:ext>
            </a:extLst>
          </p:cNvPr>
          <p:cNvSpPr>
            <a:spLocks noChangeShapeType="1"/>
          </p:cNvSpPr>
          <p:nvPr/>
        </p:nvSpPr>
        <p:spPr bwMode="auto">
          <a:xfrm>
            <a:off x="4972917" y="4869160"/>
            <a:ext cx="9452" cy="90290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38" name="Rectangle 3">
            <a:extLst>
              <a:ext uri="{FF2B5EF4-FFF2-40B4-BE49-F238E27FC236}">
                <a16:creationId xmlns:a16="http://schemas.microsoft.com/office/drawing/2014/main" id="{D1152EA7-CB4D-44FA-B07F-51375FD7B5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2268794"/>
            <a:ext cx="14478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th-TH" altLang="th-TH" sz="2400" b="1" dirty="0">
                <a:cs typeface="Angsana New" panose="02020603050405020304" pitchFamily="18" charset="-34"/>
              </a:rPr>
              <a:t>ชุมชน</a:t>
            </a:r>
          </a:p>
        </p:txBody>
      </p:sp>
      <p:sp>
        <p:nvSpPr>
          <p:cNvPr id="39" name="Rectangle 3">
            <a:extLst>
              <a:ext uri="{FF2B5EF4-FFF2-40B4-BE49-F238E27FC236}">
                <a16:creationId xmlns:a16="http://schemas.microsoft.com/office/drawing/2014/main" id="{815010BA-AFFB-453C-8CCC-58CAECE9BF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5745" y="2268794"/>
            <a:ext cx="14478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th-TH" altLang="th-TH" sz="2400" b="1" dirty="0">
                <a:cs typeface="Angsana New" panose="02020603050405020304" pitchFamily="18" charset="-34"/>
              </a:rPr>
              <a:t>อุตสาหกรรม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F488F2C5-841C-4396-B103-3F1047343A40}"/>
              </a:ext>
            </a:extLst>
          </p:cNvPr>
          <p:cNvCxnSpPr>
            <a:cxnSpLocks/>
            <a:stCxn id="38" idx="1"/>
            <a:endCxn id="6" idx="3"/>
          </p:cNvCxnSpPr>
          <p:nvPr/>
        </p:nvCxnSpPr>
        <p:spPr>
          <a:xfrm flipH="1">
            <a:off x="5740723" y="2497394"/>
            <a:ext cx="99151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558BDB38-E763-421A-9C56-20226ACA09BB}"/>
              </a:ext>
            </a:extLst>
          </p:cNvPr>
          <p:cNvCxnSpPr>
            <a:stCxn id="39" idx="3"/>
            <a:endCxn id="6" idx="1"/>
          </p:cNvCxnSpPr>
          <p:nvPr/>
        </p:nvCxnSpPr>
        <p:spPr>
          <a:xfrm>
            <a:off x="3253545" y="2497394"/>
            <a:ext cx="95841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7443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B6E5E501-DAAD-40A4-BF74-84442DAD8B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97384" y="780579"/>
            <a:ext cx="5976664" cy="765175"/>
          </a:xfrm>
          <a:solidFill>
            <a:srgbClr val="00B0F0"/>
          </a:solidFill>
          <a:ln>
            <a:solidFill>
              <a:schemeClr val="tx2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r>
              <a:rPr lang="th-TH" dirty="0"/>
              <a:t>การวิเคราะห์ข้อมูล การประเมินผล สรุป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32957A9-5E7F-478C-9929-C8BF0703B4F4}"/>
              </a:ext>
            </a:extLst>
          </p:cNvPr>
          <p:cNvSpPr/>
          <p:nvPr/>
        </p:nvSpPr>
        <p:spPr>
          <a:xfrm>
            <a:off x="4211960" y="1916832"/>
            <a:ext cx="4392488" cy="4524315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thaiDist"/>
            <a:r>
              <a:rPr lang="th-TH" sz="3600" dirty="0"/>
              <a:t>1. กฎหมาย/มาตรฐาน ได้แก่ </a:t>
            </a:r>
          </a:p>
          <a:p>
            <a:pPr algn="thaiDist"/>
            <a:r>
              <a:rPr lang="th-TH" sz="3600" dirty="0"/>
              <a:t>- กฎกระทรวง </a:t>
            </a:r>
          </a:p>
          <a:p>
            <a:pPr algn="thaiDist"/>
            <a:r>
              <a:rPr lang="th-TH" sz="3600" dirty="0"/>
              <a:t>- ประกาศ </a:t>
            </a:r>
          </a:p>
          <a:p>
            <a:pPr algn="thaiDist"/>
            <a:r>
              <a:rPr lang="th-TH" sz="3600" dirty="0"/>
              <a:t>- ระเบียบ</a:t>
            </a:r>
          </a:p>
          <a:p>
            <a:pPr algn="thaiDist"/>
            <a:r>
              <a:rPr lang="th-TH" sz="3600" dirty="0"/>
              <a:t>2. กฎหมาย/มาตรฐาน ได้แก่ </a:t>
            </a:r>
            <a:endParaRPr lang="en-US" sz="3600" dirty="0"/>
          </a:p>
          <a:p>
            <a:pPr algn="thaiDist"/>
            <a:r>
              <a:rPr lang="en-US" sz="3600" b="1" dirty="0">
                <a:latin typeface="TH SarabunPSK" panose="020B0500040200020003" pitchFamily="34" charset="-34"/>
                <a:ea typeface="Times New Roman" panose="02020603050405020304" pitchFamily="18" charset="0"/>
              </a:rPr>
              <a:t>- OSHA</a:t>
            </a:r>
          </a:p>
          <a:p>
            <a:pPr algn="thaiDist"/>
            <a:r>
              <a:rPr lang="en-US" sz="3600" b="1" dirty="0">
                <a:latin typeface="TH SarabunPSK" panose="020B0500040200020003" pitchFamily="34" charset="-34"/>
                <a:ea typeface="Times New Roman" panose="02020603050405020304" pitchFamily="18" charset="0"/>
              </a:rPr>
              <a:t>- NIOSH</a:t>
            </a:r>
          </a:p>
          <a:p>
            <a:pPr algn="thaiDist"/>
            <a:r>
              <a:rPr lang="en-US" sz="3600" b="1" dirty="0">
                <a:latin typeface="TH SarabunPSK" panose="020B0500040200020003" pitchFamily="34" charset="-34"/>
                <a:ea typeface="Times New Roman" panose="02020603050405020304" pitchFamily="18" charset="0"/>
              </a:rPr>
              <a:t>- ACGIH</a:t>
            </a:r>
            <a:endParaRPr lang="th-TH" sz="3600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FB16013-D24A-4D76-AFC2-360FE2EA1D94}"/>
              </a:ext>
            </a:extLst>
          </p:cNvPr>
          <p:cNvSpPr txBox="1">
            <a:spLocks noChangeArrowheads="1"/>
          </p:cNvSpPr>
          <p:nvPr/>
        </p:nvSpPr>
        <p:spPr>
          <a:xfrm>
            <a:off x="493228" y="3284984"/>
            <a:ext cx="2808312" cy="134123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2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dirty="0"/>
              <a:t>การวิเคราะด้วยการอ้างอิง</a:t>
            </a: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85FF5382-FA88-4378-8DCB-76E6F3B272C0}"/>
              </a:ext>
            </a:extLst>
          </p:cNvPr>
          <p:cNvSpPr/>
          <p:nvPr/>
        </p:nvSpPr>
        <p:spPr>
          <a:xfrm>
            <a:off x="3468718" y="3711501"/>
            <a:ext cx="576064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027675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2A3F9E5D-6F7C-4C6E-A58C-015DAC4FD3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97384" y="780579"/>
            <a:ext cx="5976664" cy="765175"/>
          </a:xfrm>
          <a:solidFill>
            <a:srgbClr val="00B0F0"/>
          </a:solidFill>
          <a:ln>
            <a:solidFill>
              <a:schemeClr val="tx2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r>
              <a:rPr lang="th-TH" dirty="0"/>
              <a:t>จัดทำรูปเล่มนำเสนอ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FEED0A54-5D85-4293-9B51-B519A4B350EB}"/>
              </a:ext>
            </a:extLst>
          </p:cNvPr>
          <p:cNvSpPr txBox="1">
            <a:spLocks noChangeArrowheads="1"/>
          </p:cNvSpPr>
          <p:nvPr/>
        </p:nvSpPr>
        <p:spPr>
          <a:xfrm>
            <a:off x="2275426" y="1988840"/>
            <a:ext cx="5220580" cy="76517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2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h-TH" sz="3000" dirty="0"/>
              <a:t>บทที่ 1 ความเป็นมาและความสำคัญของโครงการ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17EE037C-7D88-41FB-A83E-E2F00FE64A22}"/>
              </a:ext>
            </a:extLst>
          </p:cNvPr>
          <p:cNvSpPr txBox="1">
            <a:spLocks noChangeArrowheads="1"/>
          </p:cNvSpPr>
          <p:nvPr/>
        </p:nvSpPr>
        <p:spPr>
          <a:xfrm>
            <a:off x="2275426" y="2996951"/>
            <a:ext cx="5220580" cy="76517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2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h-TH" sz="3000" dirty="0"/>
              <a:t>บทที่ 2 ขั้นตอนการศึกษา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F4875068-4AFC-4682-BA96-DEC140BE8370}"/>
              </a:ext>
            </a:extLst>
          </p:cNvPr>
          <p:cNvSpPr txBox="1">
            <a:spLocks noChangeArrowheads="1"/>
          </p:cNvSpPr>
          <p:nvPr/>
        </p:nvSpPr>
        <p:spPr>
          <a:xfrm>
            <a:off x="2275426" y="4005062"/>
            <a:ext cx="5220580" cy="76517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2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h-TH" sz="3000" dirty="0"/>
              <a:t>บทที่ 3 ผลการดำเนินโครงการ</a:t>
            </a:r>
          </a:p>
        </p:txBody>
      </p:sp>
    </p:spTree>
    <p:extLst>
      <p:ext uri="{BB962C8B-B14F-4D97-AF65-F5344CB8AC3E}">
        <p14:creationId xmlns:p14="http://schemas.microsoft.com/office/powerpoint/2010/main" val="933093332"/>
      </p:ext>
    </p:extLst>
  </p:cSld>
  <p:clrMapOvr>
    <a:masterClrMapping/>
  </p:clrMapOvr>
</p:sld>
</file>

<file path=ppt/theme/theme1.xml><?xml version="1.0" encoding="utf-8"?>
<a:theme xmlns:a="http://schemas.openxmlformats.org/drawingml/2006/main" name="งานนำเสนอ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งานนำเสนอ1</Template>
  <TotalTime>119</TotalTime>
  <Words>339</Words>
  <Application>Microsoft Office PowerPoint</Application>
  <PresentationFormat>นำเสนอทางหน้าจอ (4:3)</PresentationFormat>
  <Paragraphs>53</Paragraphs>
  <Slides>9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12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9</vt:i4>
      </vt:variant>
    </vt:vector>
  </HeadingPairs>
  <TitlesOfParts>
    <vt:vector size="22" baseType="lpstr">
      <vt:lpstr>-윤체B_ppt</vt:lpstr>
      <vt:lpstr>Angsana New</vt:lpstr>
      <vt:lpstr>Arial</vt:lpstr>
      <vt:lpstr>BrowalliaNew</vt:lpstr>
      <vt:lpstr>BrowalliaNew-Bold</vt:lpstr>
      <vt:lpstr>Calibri</vt:lpstr>
      <vt:lpstr>Cordia New</vt:lpstr>
      <vt:lpstr>DilleniaUPC</vt:lpstr>
      <vt:lpstr>JasmineUPC</vt:lpstr>
      <vt:lpstr>LilyUPC</vt:lpstr>
      <vt:lpstr>TH SarabunPSK</vt:lpstr>
      <vt:lpstr>Times New Roman</vt:lpstr>
      <vt:lpstr>งานนำเสนอ1</vt:lpstr>
      <vt:lpstr>งานนำเสนอ PowerPoint</vt:lpstr>
      <vt:lpstr>จุดมุ่งหมายความสำคัญ</vt:lpstr>
      <vt:lpstr>วัตถุประสงค์</vt:lpstr>
      <vt:lpstr>ลักษณะและการดำเนินการ</vt:lpstr>
      <vt:lpstr>การดำเนินการ</vt:lpstr>
      <vt:lpstr>งานนำเสนอ PowerPoint</vt:lpstr>
      <vt:lpstr>ขั้นตอนการจัดทำโครงการ</vt:lpstr>
      <vt:lpstr>การวิเคราะห์ข้อมูล การประเมินผล สรุป </vt:lpstr>
      <vt:lpstr>จัดทำรูปเล่มนำเสนอ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aran</dc:creator>
  <cp:lastModifiedBy>aran tum</cp:lastModifiedBy>
  <cp:revision>12</cp:revision>
  <dcterms:created xsi:type="dcterms:W3CDTF">2015-06-24T03:28:30Z</dcterms:created>
  <dcterms:modified xsi:type="dcterms:W3CDTF">2025-09-02T07:56:59Z</dcterms:modified>
</cp:coreProperties>
</file>