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9" r:id="rId4"/>
    <p:sldId id="285" r:id="rId5"/>
    <p:sldId id="258" r:id="rId6"/>
    <p:sldId id="260" r:id="rId7"/>
    <p:sldId id="261" r:id="rId8"/>
    <p:sldId id="262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0" y="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-130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65567-A7DA-44C5-B940-8CF4CD1F8CE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64014-1BFE-47C9-83D0-068E17D71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08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F64014-1BFE-47C9-83D0-068E17D71A5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28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54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19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41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5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1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4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5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1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02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37901-602A-4680-9115-38C1AF23FD0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A178-C69B-43B4-A093-0CA881D60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0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5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emf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1</a:t>
            </a:r>
            <a:b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สถาปัตยกรรมเครือข่ายการสื่อสาร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Communication network architecture</a:t>
            </a:r>
            <a:r>
              <a:rPr lang="th-TH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6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3458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59152" y="402336"/>
            <a:ext cx="8229600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/>
              <a:t>Plaintext and </a:t>
            </a:r>
            <a:r>
              <a:rPr lang="en-US" i="1" dirty="0" err="1" smtClean="0"/>
              <a:t>Ciphertext</a:t>
            </a:r>
            <a:r>
              <a:rPr lang="en-US" i="1" dirty="0" smtClean="0"/>
              <a:t> letter</a:t>
            </a:r>
            <a:endParaRPr lang="th-TH" dirty="0"/>
          </a:p>
        </p:txBody>
      </p:sp>
      <p:pic>
        <p:nvPicPr>
          <p:cNvPr id="3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42" y="2450592"/>
            <a:ext cx="5664610" cy="3512058"/>
          </a:xfrm>
          <a:prstGeom prst="rect">
            <a:avLst/>
          </a:prstGeom>
        </p:spPr>
      </p:pic>
      <p:pic>
        <p:nvPicPr>
          <p:cNvPr id="4" name="Content Placeholder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32" y="1418246"/>
            <a:ext cx="3583444" cy="478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25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64202" y="1048583"/>
            <a:ext cx="2999232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การเชื่อมต่อเชิงตรรกะ 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6577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1.1.2 การเชื่อมต่อเชิงตรรกะ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Logical Connections)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668" y="2073424"/>
            <a:ext cx="8496300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668" y="3968899"/>
            <a:ext cx="849630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668" y="5426224"/>
            <a:ext cx="84963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93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0664" y="655391"/>
            <a:ext cx="10434066" cy="164660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โปรโตคอลทีซีไอพี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(TCP/IP Protocol)</a:t>
            </a:r>
          </a:p>
          <a:p>
            <a:endParaRPr lang="en-US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ชุดโปรโตคอล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ดั้งเดิมถูกกำหนดให้เป็นซอฟต์แวร์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4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ชั้นที่สร้างขึ้นบนฮาร์ดแวร์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ปัจจุบัน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ได้พิจารณาว่าเป็นแบบจำลองห้าชั้น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69671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 ชุดโปรโตคอลทีซีไอพี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PROTOCOL SUITE)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603" y="2743201"/>
            <a:ext cx="6443911" cy="383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51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96973" y="642182"/>
            <a:ext cx="2453247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การสื่อสารผ่านอินเทอร์เน็ต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33679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1.2.1 สถาปัตยกรรมชั้นทีซีพีไอพี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Layered Architecture)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8653" y="873014"/>
            <a:ext cx="5749886" cy="28270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8653" y="4049881"/>
            <a:ext cx="5952809" cy="2689247"/>
          </a:xfrm>
          <a:prstGeom prst="rect">
            <a:avLst/>
          </a:prstGeom>
          <a:ln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259912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2333" y="989654"/>
            <a:ext cx="8936147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แบบจำลอง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OSI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มีชั้นโปรโตคอลเพิ่มเติมจากโปรโตคอลทีซีพีไอพี 2 ชั้นคือชั้นเซสชั่นและชั้นเพรสเซนเตชัน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9644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 แบบจำลองการเชื่อมต่อระบบแบบเปิด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Open Systems Interconnection Model)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9001" y="2167128"/>
            <a:ext cx="5895871" cy="395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68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2333" y="989654"/>
            <a:ext cx="8936147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การเชื่อมต่อเป็นเครือข่ายอินเตอร์เน็ต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9644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 แบบจำลองการเชื่อมต่อระบบแบบเปิด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Open Systems Interconnection Model)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429" y="1629136"/>
            <a:ext cx="7611141" cy="440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76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0269" y="2617286"/>
            <a:ext cx="9475643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โปรโตคอลเครือข่ายการสื่อสารคือชุดของกฎและแบบแผนที่ควบคุมการแลกเปลี่ยนข้อมูลระหว่างอุปกรณ์ ระบบ หรือส่วนประกอบในเครือข่าย โปรโตคอลเหล่านี้ช่วยให้มั่นใจได้ว่าข้อมูลสามารถส่ง รับ และตีความได้อย่างถูกต้อง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14146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โปรโตคอลเครือข่ายการสื่อสาร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Communications Network Protocol)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292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64992" y="907358"/>
            <a:ext cx="534009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แสดงการเชื่อมต่อแบบลอจิคัลในอินเทอร์เน็ต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830" y="2171233"/>
            <a:ext cx="7448420" cy="335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3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28416" y="907358"/>
            <a:ext cx="5376672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หน่วยข้อมูล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Data unit)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ถูกสร้างขึ้นในแต่ละชั้น 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865542"/>
              </p:ext>
            </p:extLst>
          </p:nvPr>
        </p:nvGraphicFramePr>
        <p:xfrm>
          <a:off x="2769791" y="1912847"/>
          <a:ext cx="6493921" cy="3758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Visio" r:id="rId3" imgW="4695956" imgH="2705193" progId="Visio.Drawing.15">
                  <p:embed/>
                </p:oleObj>
              </mc:Choice>
              <mc:Fallback>
                <p:oleObj name="Visio" r:id="rId3" imgW="4695956" imgH="2705193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9791" y="1912847"/>
                        <a:ext cx="6493921" cy="37581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07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6696" y="2498414"/>
            <a:ext cx="9893808" cy="17081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หน้าที่ของชั้นโปรโตคอล</a:t>
            </a:r>
            <a:endParaRPr lang="en-US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โปรโตคอลทีซีพีไอพีที่ได้ถูกแบ่งออกเป็นชั้นจำนวน 5 ชั้น แต่ละชั้นมีความรับผิดชอบงานของตัวเองและประสานงานกับชั้นข้างเคียง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374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21152" y="1429804"/>
            <a:ext cx="6096000" cy="363176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5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 this chapter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P</a:t>
            </a: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rotocol layering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protocol suite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The OSI model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summary</a:t>
            </a:r>
            <a:endParaRPr lang="en-US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55294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 สถาปัตยกรรมเครือข่ายการสื่อสาร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Communication network architecture)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435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3650" y="2328699"/>
            <a:ext cx="9893808" cy="220060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514350" indent="-514350" algn="thaiDist">
              <a:buAutoNum type="arabicPeriod"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ชั้นกายภาพ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Physical Layer)</a:t>
            </a:r>
            <a:endParaRPr lang="th-TH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9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ทำหน้าที่นำพาข่าวสารผ่านทางสื่อกลางกายภาพจริงในรูปแบบของสัญญาณไฟฟ้า สัญญาณทางแสงหรือคลื่นสัญญาณย่านสเป็คตรัมอื่นๆ รวมถึงสายเคเบิ้ลชนิดต่างๆ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ชั้นกายภาพมีหน่วยข้อมูลเป็น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บิต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Bit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7415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568" y="1437710"/>
            <a:ext cx="9893808" cy="41703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 ชั้นดาต้าลิงก์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Data-link Layer)</a:t>
            </a:r>
            <a:endParaRPr lang="th-TH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9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ชั้นดาต้าลิงค์นำดาต้าแกรมของโฮสต์ต้นทางจากชั้นเครือข่ายส่งผ่านข้ามลิงค์ แต่ละลิงค์เชื่อมต่อด้วยเราเตอร์จนไปถึงโฮสต์ปลายทาง ลิงค์ต่างๆเหล่านี้อาจเป็นเครือข่ายแลนหรือแวน 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ส้นทางที่ใช้ในการเดินทางถูกกำหนดโดยเราเตอร์ซึ่งเราเตอร์เลือกเส้นทางที่ดีที่สุดเสมอเพื่อให้การสื่อสารของเครือข่ายมีประสิทธิภาพที่สุด 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ในแต่ละลิงต์อาจใช้โปรโตคอลแตกต่างกันภายในเครือข่ายแลนหรือเครือข่ายแวนแบบมีสายหรือแบบไร้สาย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2907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9096" y="1719064"/>
            <a:ext cx="9893808" cy="318548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ชั้นเครือข่าย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Network Layer)</a:t>
            </a:r>
            <a:endParaRPr lang="th-TH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9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ชั้นเครือข่ายเป็นการสื่อสารแบบโฮสต์ต่อโฮสต์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Host-to host)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โดยที่สร้างการติดต่อเส้นทางเพื่อส่งแพ็กเก็ตระหว่างคอมพิวเตอร์ต้นทางไปยังคอมพิวเตอร์ปลายทาง ในระหว่างการเดินทางของแพ็กเก็ตอาจผ่านเราเตอร์หลายๆตัว แต่ละตัวจะค้นหาเส้นทางที่ดีที่สุดสำหรับแพ็กเก็ตนั้นๆ</a:t>
            </a: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แต่ละแพ็กเก็ตที่เดินทางด้วยเส้นทางแตกต่างกันและจะใช้เวลาไม่เท่ากัน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8481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21076" y="1886118"/>
            <a:ext cx="9893808" cy="26930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ชั้นขนส่ง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Transport Layer)</a:t>
            </a:r>
            <a:endParaRPr lang="th-TH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9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ำหน้าที่รับข่าวสารจากโปรแกรมประยุกต์ที่กำลังรันบนโฮสต์ต้นทางส่งไปยังโฮสต์ปลายทางที่มีโปรแกรมประยุกต์ที่สอดคล้องกับข่าวสารนั้น 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รานส์พอร์ตมีหลายโปรโตคอลเพื่อสนับสนุนการใช้งานของชั้นประยุกต์ให้สอดคล้องกับความต้องการของกระบวนการประมวลผลโปรแกรมนั้นๆ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3703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568" y="1437710"/>
            <a:ext cx="9893808" cy="36779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ชั้นประยุกต์ 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Application Layer)</a:t>
            </a:r>
            <a:endParaRPr lang="th-TH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9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การแลกเปลี่ยนข่าวสารเป็นรูปแบบของกระบวนการต่อกระบวนการ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Process-to-process)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โฮสต์ด้านส่งและด้านรับดำเนินการกระบวนการที่สอดคล้องกัน เริ่มจากกระบวนการด้านส่งร้องขอไปยังอีกกระบวนการด้านรับและได้รับการตอบรับกลับ  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ในชั้นประยุกต์ผู้ใช้สามารถสร้างคู่ของกระบวนการเพื่อทำการรันกับโฮสต์ต้นทางและปลายทางได้ อย่างไรก็ตามทางระบบก็มีโปรโตคอลที่ได้กำหนดไว้ใช้ล่วงหน้าหลายๆโปรโตคอลด้วย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1.4.1 ชั้นในชุดโปรโตคอลทีซีพีไอพี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TCP/IP Protocol Suite)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4710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67967" y="889070"/>
            <a:ext cx="9893808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ชื่อมต่อแบบลอจิคัลในอินเทอร์เน็ตซึ่งมีความเหมือนกันกับชุดโปรโตคอลทีซีพีไอพีแต่มีชั้นสอดแทรก 2 ชั้นคือชั้นเซสซันและชั้นเพรสเซนเตชัน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1.4.2 ชั้นในโปรโตคอลการเชื่อมต่อระบบแบบเปิด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OSI)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3406" y="2332138"/>
            <a:ext cx="7330219" cy="399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44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296912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1.4.2 ชั้นในโปรโตคอลการเชื่อมต่อระบบแบบเปิด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Layers in the OSI)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1830" y="761054"/>
            <a:ext cx="10219943" cy="138499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หน่วยข้อมูล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Data unit)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ถูกสร้างขึ้นในแต่ละชั้น ชันบนสุดคือชั้นประยุกต์สร้างหน่วยข้อมูลเรียกว่า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APDU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ชั้นเพรสเซนเตชันเรียกว่า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PPDU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ชั้นเซสซันเรียกว่า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SPDU 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ชั้นขนส่งเรียกว่า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TPDU 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ชั้นเครือข่ายเรียกว่า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Packet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ชั้นดาต้าลิงค์เป็นเฟรม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Frames)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และชั้นกายภาพเป็นบิต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Bits)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230" y="2579150"/>
            <a:ext cx="7611141" cy="420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08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2146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1.4.3 การห่อหุ้มและการแกะสิ่งห่อหุ้ม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Encapsulation and </a:t>
            </a:r>
            <a:r>
              <a:rPr lang="en-US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Decapsulation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941830" y="761054"/>
            <a:ext cx="10219943" cy="95410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ในระบบเครือข่ายสื่อสาร ข่าวสารเดินทางผ่านลำดับชั้นต่างๆ การแยกความแตกต่างของหน่วยข้อมูลแต่ละชั้นและส่งผ่านทางอินเตอร์นั้นอาศัยการการห่อหุ้ม/การแตกสิ่งห่อหุ้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encapsulation/ </a:t>
            </a:r>
            <a:r>
              <a:rPr lang="en-US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decapsulation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947" y="3534690"/>
            <a:ext cx="908094" cy="2475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2428" y="3534690"/>
            <a:ext cx="1122552" cy="2475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429" y="4576595"/>
            <a:ext cx="743900" cy="1433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761" y="4512841"/>
            <a:ext cx="1223079" cy="1211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947" y="5019222"/>
            <a:ext cx="1166114" cy="617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909" y="5024687"/>
            <a:ext cx="1151035" cy="55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4980" y="4500091"/>
            <a:ext cx="1197948" cy="122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838" y="2103564"/>
            <a:ext cx="3781493" cy="1080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762" y="4333481"/>
            <a:ext cx="4826974" cy="1987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450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2146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1.4.3 การห่อหุ้มและการแกะสิ่งห่อหุ้ม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Encapsulation and </a:t>
            </a:r>
            <a:r>
              <a:rPr lang="en-US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Decapsulation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941830" y="761054"/>
            <a:ext cx="10219943" cy="95410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ในการส่งข่าวสารใดๆจะเริ่มจากต้นทางไปสู่ปลายทาง คุณสมบัติหนึ่งของการสื่อสารคือข่าวสารต้องไปถึงผู้รับได้อย่างถูกต้องแม่นยำจำเป็นต้องมีการกำหนดแอดเดรสทั้งด้านส่งและ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ด้านรับ</a:t>
            </a: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229" y="2097424"/>
            <a:ext cx="5323568" cy="237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713" y="2653882"/>
            <a:ext cx="4471093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871" y="3442197"/>
            <a:ext cx="6480983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803" y="4230512"/>
            <a:ext cx="5517374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098" y="5018827"/>
            <a:ext cx="5471294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193" y="5807142"/>
            <a:ext cx="3263531" cy="45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51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5736" y="2715768"/>
            <a:ext cx="1672253" cy="1015663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6000" dirty="0" smtClean="0"/>
              <a:t>Q&amp;A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81020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21152" y="1429804"/>
            <a:ext cx="6096000" cy="363176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5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 this chapter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P</a:t>
            </a: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rotocol layering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TCP/IP protocol suite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The OSI model</a:t>
            </a:r>
          </a:p>
          <a:p>
            <a:pPr marL="1143000" lvl="1" indent="-685800">
              <a:buFont typeface="Wingdings" panose="05000000000000000000" pitchFamily="2" charset="2"/>
              <a:buChar char="q"/>
            </a:pP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summary</a:t>
            </a:r>
            <a:endParaRPr lang="en-US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55294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 สถาปัตยกรรมเครือข่ายการสื่อสาร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Communication network architecture)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8288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012" y="438150"/>
            <a:ext cx="5895975" cy="5981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7476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95984" y="2141250"/>
            <a:ext cx="9509760" cy="230832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ระบบสื่อสารมีการทำงานที่ซับซ้อนมาก เพื่อลดความยุ่งยากในการดำเนินการ จึงต้องแบ่งงานออกเป็นชั้นการทำงานต่างๆพร้อมกับมีโปรโตคอลรับผิดชอบแต่ละชั้น ลักษณะเช่นนี้เรียกว่าการแบ่งชั้นโปรโตคอล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 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226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8897" y="1859340"/>
            <a:ext cx="7120128" cy="156966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สถานการณ์แรก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การสื่อสารที่ไม่ซับซ้อนเกิดขึ้นได้เพียงชั้นเดียวเท่านั้น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โปรโตคอลชั้นเดียว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462" y="3932147"/>
            <a:ext cx="6772275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713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8897" y="908364"/>
            <a:ext cx="7120128" cy="156966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สถานการณ์ที่สอง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สื่อสารด้วยระยะทางไกล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โปรโตคอล 3 ชั้น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627" y="3635469"/>
            <a:ext cx="5426899" cy="2734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648" y="2931800"/>
            <a:ext cx="1942964" cy="703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648" y="4190357"/>
            <a:ext cx="1942964" cy="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648" y="5201348"/>
            <a:ext cx="1942964" cy="415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249" y="2931800"/>
            <a:ext cx="1979255" cy="703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249" y="5201348"/>
            <a:ext cx="1979255" cy="415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249" y="4190357"/>
            <a:ext cx="1979255" cy="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319" y="3283025"/>
            <a:ext cx="3675161" cy="290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861" y="4257430"/>
            <a:ext cx="3675161" cy="286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7612" y="5218421"/>
            <a:ext cx="3735180" cy="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088" y="5901359"/>
            <a:ext cx="3425311" cy="178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097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2416" y="1501591"/>
            <a:ext cx="10451401" cy="34163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หลักการแบ่งชั้นโปรโตคอล ประกอบด้วย 2 หลักการ คือ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หลักการแรก </a:t>
            </a: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การสื่อสาร 2 ทิศทาง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Bidirectional communication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ตัวอย่าง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3 การพูด/ฟัง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Listen and talk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2 เข้ารหัส/ถอดรหัส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encrypt and decrypt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1 ส่ง/รับจดหมาย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send and receive mail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2240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2416" y="1501591"/>
            <a:ext cx="10451401" cy="34163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หลักการแบ่งชั้นโปรโตคอล ประกอบด้วย 2 หลักการ คือ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หลักการที่สอง </a:t>
            </a:r>
          </a:p>
          <a:p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ออปเจ็กสองชิ้นภายใต้แต่ละเลเยอร์ของทั้งสองไซต์ควรเหมือนกัน ตัวอย่าง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3 ตัวอักษรธรรมดา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plaintext letter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2 ตัวอักษรที่เข้ารหัส (</a:t>
            </a:r>
            <a:r>
              <a:rPr lang="en-US" sz="36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ciphertext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letter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1485900" lvl="2" indent="-571500">
              <a:buFont typeface="Wingdings" panose="05000000000000000000" pitchFamily="2" charset="2"/>
              <a:buChar char="§"/>
            </a:pP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ชั้นที่ 1 จดหมาย (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mail</a:t>
            </a:r>
            <a:r>
              <a:rPr lang="th-TH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8006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1.1.1 การแบ่งชั้นโปรโตคอล (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Protocol Layering)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0043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2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1234</Words>
  <Application>Microsoft Office PowerPoint</Application>
  <PresentationFormat>Widescreen</PresentationFormat>
  <Paragraphs>99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Angsana New</vt:lpstr>
      <vt:lpstr>Arial</vt:lpstr>
      <vt:lpstr>Calibri</vt:lpstr>
      <vt:lpstr>Calibri Light</vt:lpstr>
      <vt:lpstr>Wingdings</vt:lpstr>
      <vt:lpstr>Office Theme</vt:lpstr>
      <vt:lpstr>Visio</vt:lpstr>
      <vt:lpstr>บทที่ 1 สถาปัตยกรรมเครือข่ายการสื่อสาร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 สถาปัตยกรรมเครือข่ายการสื่อสาร</dc:title>
  <dc:creator>PC</dc:creator>
  <cp:lastModifiedBy>PC</cp:lastModifiedBy>
  <cp:revision>40</cp:revision>
  <dcterms:created xsi:type="dcterms:W3CDTF">2023-11-16T04:05:17Z</dcterms:created>
  <dcterms:modified xsi:type="dcterms:W3CDTF">2025-10-02T08:51:15Z</dcterms:modified>
</cp:coreProperties>
</file>