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สไตล์สีอ่อน 3 - เน้น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สไตล์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68E8-FD1C-422C-B709-3BC98594634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1DE7-34B9-4F34-8D0B-989E3308A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464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รูปภาพพาโนราม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68E8-FD1C-422C-B709-3BC98594634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1DE7-34B9-4F34-8D0B-989E3308A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89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68E8-FD1C-422C-B709-3BC98594634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1DE7-34B9-4F34-8D0B-989E3308A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1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68E8-FD1C-422C-B709-3BC98594634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1DE7-34B9-4F34-8D0B-989E3308ABD4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080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68E8-FD1C-422C-B709-3BC98594634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1DE7-34B9-4F34-8D0B-989E3308A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601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คอลัมน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68E8-FD1C-422C-B709-3BC98594634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1DE7-34B9-4F34-8D0B-989E3308A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899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อลัมน์รูปภาพ 3 รูป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68E8-FD1C-422C-B709-3BC98594634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1DE7-34B9-4F34-8D0B-989E3308A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9858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68E8-FD1C-422C-B709-3BC98594634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1DE7-34B9-4F34-8D0B-989E3308A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771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68E8-FD1C-422C-B709-3BC98594634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1DE7-34B9-4F34-8D0B-989E3308A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182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68E8-FD1C-422C-B709-3BC98594634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1DE7-34B9-4F34-8D0B-989E3308A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847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68E8-FD1C-422C-B709-3BC98594634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1DE7-34B9-4F34-8D0B-989E3308A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635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68E8-FD1C-422C-B709-3BC98594634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1DE7-34B9-4F34-8D0B-989E3308A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119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68E8-FD1C-422C-B709-3BC98594634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1DE7-34B9-4F34-8D0B-989E3308A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255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68E8-FD1C-422C-B709-3BC98594634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1DE7-34B9-4F34-8D0B-989E3308A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01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68E8-FD1C-422C-B709-3BC98594634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1DE7-34B9-4F34-8D0B-989E3308A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68E8-FD1C-422C-B709-3BC98594634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1DE7-34B9-4F34-8D0B-989E3308A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44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68E8-FD1C-422C-B709-3BC98594634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1DE7-34B9-4F34-8D0B-989E3308A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439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A0768E8-FD1C-422C-B709-3BC98594634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B8D1DE7-34B9-4F34-8D0B-989E3308A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551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FE2987E-B262-FA5F-E763-4916E35693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Chapter 1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8A57528F-F24C-3340-DA83-779A35D928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Introduction to Relationship Marketing and Customer Relationship Management</a:t>
            </a:r>
          </a:p>
        </p:txBody>
      </p:sp>
    </p:spTree>
    <p:extLst>
      <p:ext uri="{BB962C8B-B14F-4D97-AF65-F5344CB8AC3E}">
        <p14:creationId xmlns:p14="http://schemas.microsoft.com/office/powerpoint/2010/main" val="313022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31E5EB3-F8B8-2D87-6286-B4476C705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Customer Lifetime Value (CLV)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C70D8B7D-BC9C-64EB-CEFC-F0D4800B844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CLV is a strategic metric that measures the total profit a customer generates over the entire relationship, including all associated costs.</a:t>
            </a:r>
          </a:p>
          <a:p>
            <a:r>
              <a:rPr lang="en-US" dirty="0"/>
              <a:t>Importance:</a:t>
            </a:r>
          </a:p>
          <a:p>
            <a:r>
              <a:rPr lang="en-US" dirty="0"/>
              <a:t>Encourages investment in high-potential customers</a:t>
            </a:r>
          </a:p>
          <a:p>
            <a:r>
              <a:rPr lang="en-US" dirty="0"/>
              <a:t>Supports retention strategy decisions</a:t>
            </a:r>
          </a:p>
          <a:p>
            <a:r>
              <a:rPr lang="en-US" dirty="0"/>
              <a:t>Enables effective customer segmentation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393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988B723-7C8D-1EE4-E203-48801FA5C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Customer Loyalty vs Brand Love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F2AACEC-1ECC-DC8B-9605-6D536F86880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Customer Loyalty</a:t>
            </a:r>
            <a:br>
              <a:rPr lang="en-US" dirty="0"/>
            </a:br>
            <a:r>
              <a:rPr lang="en-US" dirty="0"/>
              <a:t>Trust and commitment to repeatedly choose a brand without switching.</a:t>
            </a:r>
          </a:p>
          <a:p>
            <a:r>
              <a:rPr lang="en-US" b="1" dirty="0"/>
              <a:t>Brand Love</a:t>
            </a:r>
            <a:br>
              <a:rPr lang="en-US" dirty="0"/>
            </a:br>
            <a:r>
              <a:rPr lang="en-US" dirty="0"/>
              <a:t>A deeper emotional attachment beyond purchasing—customers feel connected, proud, and identify with the brand.</a:t>
            </a:r>
          </a:p>
          <a:p>
            <a:r>
              <a:rPr lang="en-US" dirty="0"/>
              <a:t>Example:</a:t>
            </a:r>
          </a:p>
          <a:p>
            <a:r>
              <a:rPr lang="en-US" dirty="0"/>
              <a:t>Loyalty: Buying Starbucks daily for convenience and consistent taste.</a:t>
            </a:r>
          </a:p>
          <a:p>
            <a:r>
              <a:rPr lang="en-US" dirty="0"/>
              <a:t>Brand Love: Collecting limited-edition cups, posting on Instagram, seeing Starbucks as part of lifestyle.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582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2C8FA5F-DE1C-AD0C-F988-F07351C2B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Meaning of Relationship Marketing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84C88BEB-A60F-A356-30C8-7DD40E7B7D9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Relationship Marketing</a:t>
            </a:r>
            <a:r>
              <a:rPr lang="en-US" dirty="0"/>
              <a:t> is a marketing concept that focuses on creating, maintaining, and developing long-term relationships with customers rather than emphasizing one-time transactions. It aims to create value that fosters emotional attachment and trust, leading to repeat purchases and word-of-mouth referrals.</a:t>
            </a:r>
          </a:p>
          <a:p>
            <a:r>
              <a:rPr lang="en-US" b="1" dirty="0"/>
              <a:t>Key Concepts</a:t>
            </a:r>
          </a:p>
          <a:p>
            <a:r>
              <a:rPr lang="en-US" dirty="0"/>
              <a:t>Focus not on immediate sales, but on </a:t>
            </a:r>
            <a:r>
              <a:rPr lang="en-US" b="1" dirty="0"/>
              <a:t>Customer Lifetime Value (CLV)</a:t>
            </a:r>
            <a:endParaRPr lang="en-US" dirty="0"/>
          </a:p>
          <a:p>
            <a:r>
              <a:rPr lang="en-US" dirty="0"/>
              <a:t>Build </a:t>
            </a:r>
            <a:r>
              <a:rPr lang="en-US" b="1" dirty="0"/>
              <a:t>emotional bonds</a:t>
            </a:r>
            <a:r>
              <a:rPr lang="en-US" dirty="0"/>
              <a:t> rather than relying solely on </a:t>
            </a:r>
            <a:r>
              <a:rPr lang="en-US" b="1" dirty="0"/>
              <a:t>price promotions</a:t>
            </a:r>
            <a:endParaRPr lang="en-US" dirty="0"/>
          </a:p>
          <a:p>
            <a:r>
              <a:rPr lang="en-US" dirty="0"/>
              <a:t>Make customers feel like part of the brand, not just buyers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714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D573830-56A5-C8C8-F2EA-5EC49A32E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 Customer Retention Matters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A5BC99FA-4B60-F896-ED9D-18B5F70D19E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Retaining customers is cheaper than acquiring new ones.</a:t>
            </a:r>
          </a:p>
          <a:p>
            <a:r>
              <a:rPr lang="en-US" dirty="0"/>
              <a:t>Customers are assets; therefore, recognizing their value and understanding their needs is essential.</a:t>
            </a:r>
          </a:p>
          <a:p>
            <a:r>
              <a:rPr lang="en-US" dirty="0"/>
              <a:t>Satisfied customers create business value by becoming brand advocates and spreading positive word-of-mouth.</a:t>
            </a:r>
          </a:p>
          <a:p>
            <a:r>
              <a:rPr lang="en-US" dirty="0"/>
              <a:t>Stronger customer relationships lead to increased spending, engagement, and brand support.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49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C36E095-EB98-AECB-14A3-F4F33FEA9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Customer Acquisition vs Customer Retention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0994C02F-13DE-296D-568D-5D8D07DDBE85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84116951"/>
              </p:ext>
            </p:extLst>
          </p:nvPr>
        </p:nvGraphicFramePr>
        <p:xfrm>
          <a:off x="1030778" y="2534300"/>
          <a:ext cx="10363200" cy="1961579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3454400">
                  <a:extLst>
                    <a:ext uri="{9D8B030D-6E8A-4147-A177-3AD203B41FA5}">
                      <a16:colId xmlns:a16="http://schemas.microsoft.com/office/drawing/2014/main" val="527866356"/>
                    </a:ext>
                  </a:extLst>
                </a:gridCol>
                <a:gridCol w="3454400">
                  <a:extLst>
                    <a:ext uri="{9D8B030D-6E8A-4147-A177-3AD203B41FA5}">
                      <a16:colId xmlns:a16="http://schemas.microsoft.com/office/drawing/2014/main" val="368437237"/>
                    </a:ext>
                  </a:extLst>
                </a:gridCol>
                <a:gridCol w="3454400">
                  <a:extLst>
                    <a:ext uri="{9D8B030D-6E8A-4147-A177-3AD203B41FA5}">
                      <a16:colId xmlns:a16="http://schemas.microsoft.com/office/drawing/2014/main" val="4688491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Issue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Acquisition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Retention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735372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Cost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High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Low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083439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Profit Impact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Uncertain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Increases CLV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8830645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Risk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Easy brand switching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 dirty="0">
                          <a:effectLst/>
                        </a:rPr>
                        <a:t>Long-term commitment (support &amp; protection)</a:t>
                      </a:r>
                      <a:endParaRPr lang="en-US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795334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3094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D46BC43-2DB6-27EC-FC88-98BE11D79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Transactional vs Relationship Marketing</a:t>
            </a:r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8B2A3145-E51C-8EBD-6BBF-FAFB3CA6CE11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60370684"/>
              </p:ext>
            </p:extLst>
          </p:nvPr>
        </p:nvGraphicFramePr>
        <p:xfrm>
          <a:off x="915026" y="2754932"/>
          <a:ext cx="10363200" cy="1495745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3454400">
                  <a:extLst>
                    <a:ext uri="{9D8B030D-6E8A-4147-A177-3AD203B41FA5}">
                      <a16:colId xmlns:a16="http://schemas.microsoft.com/office/drawing/2014/main" val="1933441094"/>
                    </a:ext>
                  </a:extLst>
                </a:gridCol>
                <a:gridCol w="3454400">
                  <a:extLst>
                    <a:ext uri="{9D8B030D-6E8A-4147-A177-3AD203B41FA5}">
                      <a16:colId xmlns:a16="http://schemas.microsoft.com/office/drawing/2014/main" val="972224387"/>
                    </a:ext>
                  </a:extLst>
                </a:gridCol>
                <a:gridCol w="3454400">
                  <a:extLst>
                    <a:ext uri="{9D8B030D-6E8A-4147-A177-3AD203B41FA5}">
                      <a16:colId xmlns:a16="http://schemas.microsoft.com/office/drawing/2014/main" val="1368161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Dimension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Transactional Marketing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Relationship Marketing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006062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Goal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Immediate sales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Long-term relationship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832979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Focus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Discounts &amp; promotions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Experience &amp; value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665579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Measurement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Daily sales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CLV, Loyalty, Engagement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245565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Communication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Mass marketing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Personalized marketing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69853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1312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BFC237D-C3FD-7A20-BD13-77FB79573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Levels of Relationship Marketing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8FFB5900-86E7-3857-3A39-7E1E0643DF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/>
              <a:t>Level 1: Customization</a:t>
            </a:r>
          </a:p>
          <a:p>
            <a:r>
              <a:rPr lang="en-US" dirty="0"/>
              <a:t>Using customer interests and behavior data to tailor offers, products, services, and content to individual preferences.</a:t>
            </a:r>
          </a:p>
          <a:p>
            <a:r>
              <a:rPr lang="en-US" b="1" dirty="0"/>
              <a:t>Level 2: Rewarding Loyalty</a:t>
            </a:r>
          </a:p>
          <a:p>
            <a:r>
              <a:rPr lang="en-US" dirty="0"/>
              <a:t>Providing incentives such as loyalty programs, points accumulation, exclusive benefits, or gifts to encourage repeat purchases.</a:t>
            </a:r>
          </a:p>
          <a:p>
            <a:r>
              <a:rPr lang="en-US" b="1" dirty="0"/>
              <a:t>Level 3: Personalized Engagement for High-Value Customers</a:t>
            </a:r>
          </a:p>
          <a:p>
            <a:r>
              <a:rPr lang="en-US" dirty="0"/>
              <a:t>Based on the </a:t>
            </a:r>
            <a:r>
              <a:rPr lang="en-US" b="1" dirty="0"/>
              <a:t>Pareto Principle (80/20 rule)</a:t>
            </a:r>
            <a:r>
              <a:rPr lang="en-US" dirty="0"/>
              <a:t>: 80% of revenue comes from 20% of high-value customers. Businesses should build close, individualized relationships with this segment through:</a:t>
            </a:r>
          </a:p>
          <a:p>
            <a:r>
              <a:rPr lang="en-US" dirty="0"/>
              <a:t>Dedicated service teams</a:t>
            </a:r>
          </a:p>
          <a:p>
            <a:r>
              <a:rPr lang="en-US" dirty="0"/>
              <a:t>Invitations to exclusive events</a:t>
            </a:r>
          </a:p>
          <a:p>
            <a:r>
              <a:rPr lang="en-US" dirty="0"/>
              <a:t>Premium privileges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173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34EAD9A-315D-DFEA-950B-6F912CEB9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4R Framework in Relationship Marketing</a:t>
            </a:r>
            <a:endParaRPr lang="en-US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4F664B58-D4CA-CEA5-62F5-D34E682316F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/>
              <a:t>Retention</a:t>
            </a:r>
            <a:r>
              <a:rPr lang="en-US" dirty="0"/>
              <a:t> – Encouraging repeat purchases through satisfaction and value delivery.</a:t>
            </a:r>
          </a:p>
          <a:p>
            <a:r>
              <a:rPr lang="en-US" b="1" dirty="0"/>
              <a:t>Relationship</a:t>
            </a:r>
            <a:r>
              <a:rPr lang="en-US" dirty="0"/>
              <a:t> – Building trust and long-term bonds.</a:t>
            </a:r>
          </a:p>
          <a:p>
            <a:r>
              <a:rPr lang="en-US" b="1" dirty="0"/>
              <a:t>Referrals</a:t>
            </a:r>
            <a:r>
              <a:rPr lang="en-US" dirty="0"/>
              <a:t> – Encouraging customers to recommend the brand.</a:t>
            </a:r>
          </a:p>
          <a:p>
            <a:r>
              <a:rPr lang="en-US" b="1" dirty="0"/>
              <a:t>Recovery</a:t>
            </a:r>
            <a:r>
              <a:rPr lang="en-US" dirty="0"/>
              <a:t> – Managing service failures and restoring lost relationships.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32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BCD4742-01E7-7357-4DAD-8C5D893C6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Evolution of CRM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4CA227FD-CD2D-DFC0-0A26-411F4A7D70A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150086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Before 2000 (Limited Data Era) </a:t>
            </a:r>
          </a:p>
          <a:p>
            <a:r>
              <a:rPr lang="en-US" dirty="0"/>
              <a:t>Membership cards</a:t>
            </a:r>
          </a:p>
          <a:p>
            <a:r>
              <a:rPr lang="en-US" dirty="0"/>
              <a:t>Static data</a:t>
            </a:r>
          </a:p>
          <a:p>
            <a:r>
              <a:rPr lang="en-US" dirty="0"/>
              <a:t>Mass marketing</a:t>
            </a:r>
          </a:p>
          <a:p>
            <a:r>
              <a:rPr lang="en-US" b="1" dirty="0"/>
              <a:t>2010–2018 (Mobile App Era)</a:t>
            </a:r>
          </a:p>
          <a:p>
            <a:r>
              <a:rPr lang="en-US" dirty="0"/>
              <a:t>Mobile data collection</a:t>
            </a:r>
          </a:p>
          <a:p>
            <a:r>
              <a:rPr lang="en-US" dirty="0"/>
              <a:t>Early Machine Learning</a:t>
            </a:r>
          </a:p>
          <a:p>
            <a:r>
              <a:rPr lang="en-US" dirty="0"/>
              <a:t>Widespread loyalty programs</a:t>
            </a:r>
          </a:p>
          <a:p>
            <a:r>
              <a:rPr lang="en-US" b="1" dirty="0"/>
              <a:t>2019–2025 (AI + Social CRM Era)</a:t>
            </a:r>
          </a:p>
          <a:p>
            <a:r>
              <a:rPr lang="en-US" dirty="0"/>
              <a:t>Real-time AI behavior analysis</a:t>
            </a:r>
          </a:p>
          <a:p>
            <a:r>
              <a:rPr lang="en-US" dirty="0"/>
              <a:t>Chatbots (LINE OA, Facebook, Instagram DM)</a:t>
            </a:r>
          </a:p>
          <a:p>
            <a:r>
              <a:rPr lang="en-US" dirty="0"/>
              <a:t>Omni-channel CRM integration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260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E48DF1F-1387-8385-8948-A0A78EB39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Importance of Customer Relationships Today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BC1EB226-37A0-ACDE-6AA5-803DB217FDA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Main reasons:</a:t>
            </a:r>
          </a:p>
          <a:p>
            <a:r>
              <a:rPr lang="en-US" dirty="0"/>
              <a:t>Market saturation and high competition</a:t>
            </a:r>
          </a:p>
          <a:p>
            <a:r>
              <a:rPr lang="en-US" dirty="0"/>
              <a:t>Easy brand switching</a:t>
            </a:r>
          </a:p>
          <a:p>
            <a:r>
              <a:rPr lang="en-US" dirty="0"/>
              <a:t>Power shift to customers (online reviews impact instantly)</a:t>
            </a:r>
          </a:p>
          <a:p>
            <a:r>
              <a:rPr lang="en-US" dirty="0"/>
              <a:t>Experience over price</a:t>
            </a:r>
          </a:p>
          <a:p>
            <a:r>
              <a:rPr lang="en-US" dirty="0"/>
              <a:t>Real-time feedback requires immediate response</a:t>
            </a:r>
          </a:p>
          <a:p>
            <a:r>
              <a:rPr lang="en-US" dirty="0"/>
              <a:t>Retention is more cost-effective than acquisition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558907"/>
      </p:ext>
    </p:extLst>
  </p:cSld>
  <p:clrMapOvr>
    <a:masterClrMapping/>
  </p:clrMapOvr>
</p:sld>
</file>

<file path=ppt/theme/theme1.xml><?xml version="1.0" encoding="utf-8"?>
<a:theme xmlns:a="http://schemas.openxmlformats.org/drawingml/2006/main" name="หยดน้ำ">
  <a:themeElements>
    <a:clrScheme name="หยดน้ำ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หยดน้ำ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หยดน้ำ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5</TotalTime>
  <Words>582</Words>
  <Application>Microsoft Office PowerPoint</Application>
  <PresentationFormat>แบบจอกว้าง</PresentationFormat>
  <Paragraphs>90</Paragraphs>
  <Slides>11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11</vt:i4>
      </vt:variant>
    </vt:vector>
  </HeadingPairs>
  <TitlesOfParts>
    <vt:vector size="15" baseType="lpstr">
      <vt:lpstr>Arial</vt:lpstr>
      <vt:lpstr>Calibri</vt:lpstr>
      <vt:lpstr>Tw Cen MT</vt:lpstr>
      <vt:lpstr>หยดน้ำ</vt:lpstr>
      <vt:lpstr>Chapter 1</vt:lpstr>
      <vt:lpstr>Meaning of Relationship Marketing </vt:lpstr>
      <vt:lpstr>Why Customer Retention Matters </vt:lpstr>
      <vt:lpstr>Customer Acquisition vs Customer Retention </vt:lpstr>
      <vt:lpstr>Transactional vs Relationship Marketing</vt:lpstr>
      <vt:lpstr>Levels of Relationship Marketing </vt:lpstr>
      <vt:lpstr>The 4R Framework in Relationship Marketing</vt:lpstr>
      <vt:lpstr>Evolution of CRM </vt:lpstr>
      <vt:lpstr>Importance of Customer Relationships Today </vt:lpstr>
      <vt:lpstr>Customer Lifetime Value (CLV) </vt:lpstr>
      <vt:lpstr>Customer Loyalty vs Brand Love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Supattra  Kanchanopast</dc:creator>
  <cp:lastModifiedBy>Supattra  Kanchanopast</cp:lastModifiedBy>
  <cp:revision>1</cp:revision>
  <dcterms:created xsi:type="dcterms:W3CDTF">2026-02-25T07:05:51Z</dcterms:created>
  <dcterms:modified xsi:type="dcterms:W3CDTF">2026-02-25T07:11:21Z</dcterms:modified>
</cp:coreProperties>
</file>