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80" r:id="rId3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CB3D400-C7BA-40F2-82CD-FA7F86F0F562}" type="datetimeFigureOut">
              <a:rPr lang="th-TH" smtClean="0"/>
              <a:t>20/12/64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0784017-2DB7-4198-98B1-492F653F24E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794935"/>
            <a:ext cx="6696744" cy="1828090"/>
          </a:xfrm>
        </p:spPr>
        <p:txBody>
          <a:bodyPr/>
          <a:lstStyle/>
          <a:p>
            <a:r>
              <a:rPr lang="th-TH" b="1" dirty="0">
                <a:latin typeface="AngsanaUPC" pitchFamily="18" charset="-34"/>
                <a:cs typeface="AngsanaUPC" pitchFamily="18" charset="-34"/>
              </a:rPr>
              <a:t>รายวิชาการบริหารการศึกษาและการประกันคุณภาพการศึกษา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725144"/>
            <a:ext cx="5712179" cy="1524000"/>
          </a:xfrm>
        </p:spPr>
        <p:txBody>
          <a:bodyPr/>
          <a:lstStyle/>
          <a:p>
            <a:r>
              <a:rPr lang="th-TH" b="1" dirty="0"/>
              <a:t>ผู้สอน</a:t>
            </a:r>
          </a:p>
          <a:p>
            <a:r>
              <a:rPr lang="th-TH" b="1" dirty="0"/>
              <a:t>อาจารย์ ดร.พัชราภรณ์  พิลาสมบัติ</a:t>
            </a:r>
          </a:p>
        </p:txBody>
      </p:sp>
    </p:spTree>
    <p:extLst>
      <p:ext uri="{BB962C8B-B14F-4D97-AF65-F5344CB8AC3E}">
        <p14:creationId xmlns:p14="http://schemas.microsoft.com/office/powerpoint/2010/main" val="917513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สรุปได้ว่า </a:t>
            </a:r>
          </a:p>
          <a:p>
            <a:pPr marL="0" indent="0">
              <a:buNone/>
            </a:pPr>
            <a:endParaRPr lang="th-TH" dirty="0"/>
          </a:p>
          <a:p>
            <a:r>
              <a:rPr lang="th-TH" dirty="0"/>
              <a:t>การบริหารโรงเรียน หมายถึง </a:t>
            </a:r>
            <a:r>
              <a:rPr lang="th-TH" u="sng" dirty="0">
                <a:solidFill>
                  <a:srgbClr val="FF0000"/>
                </a:solidFill>
              </a:rPr>
              <a:t>กระบวนการดำเนินงานในการจัดกิจกรรมต่างๆ ภายโนโรงเรียน ดำเนินการร่วมกันระหว่างผู้บริหารครูและผู้ที่มีส่วนเกี่ยวข้องทุกฝ่ายโดยอาศัยทรัพยากร ที่มีอยู่นำมาใช้ให้เกิดประโยชน์ต่อการจัดการศึกษาให้ได้มากที่สุดเพื่อเป้าหมายที่สำคัญคือผู้เรียน ให้ได้รับ การพัฒนาให้เต็มศักยภาพ และมีประสิทธิภาพ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ความหมายของการบริหารโรงเรียน</a:t>
            </a:r>
          </a:p>
        </p:txBody>
      </p:sp>
    </p:spTree>
    <p:extLst>
      <p:ext uri="{BB962C8B-B14F-4D97-AF65-F5344CB8AC3E}">
        <p14:creationId xmlns:p14="http://schemas.microsoft.com/office/powerpoint/2010/main" val="1815775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260588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/>
              <a:t>การบริหารการจัดการศึกษาของสถานศึกษาจะประสบความสำเร็จบรรลุเป้าหมาย ของการจัดการศึกษาเพียงใดขึ้นอยู่กับการบริหารจัดการศึกษา โดยมีผู้บริหารสถานศึกษาเป็นผู้รับผิดชอบ บริหารจัดการศึกษาให้เป็นไปอย่างมีประสิทธิภาพ และเกิดประสิทธิผลโดยอาศัยหลักการบริหารต่างๆตาม สภาพการณ์ของสถานศึกษา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2040963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หลักการบริหารและจัดการสถานศึกษา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119256"/>
            <a:ext cx="7488832" cy="4118055"/>
          </a:xfrm>
        </p:spPr>
        <p:txBody>
          <a:bodyPr>
            <a:normAutofit fontScale="92500" lnSpcReduction="10000"/>
          </a:bodyPr>
          <a:lstStyle/>
          <a:p>
            <a:r>
              <a:rPr lang="th-TH" dirty="0"/>
              <a:t>สถานศึกษาเป็นหน่วยงานทางการศึกษาระดับปฏิบัติการที่สำคัญที่สุด มีสิทธิหน้าที่หรืออำนาจหน้าที่ความรับผิดชอบ และขอบเขตวัตถุประสงค์ของการจัดตั้งที่กำหนดไว้ในกฎหมาย</a:t>
            </a:r>
          </a:p>
          <a:p>
            <a:r>
              <a:rPr lang="th-TH" dirty="0"/>
              <a:t>กระทรวงศึกษาธิการ (สพฐ) มีวัตถุประสงค์เพื่อพัฒนาคนไทยให้เป็นมนุษย์ที่สมบูรณ์ ทั้งร่างกาย จิตใจ สติปัญญา ความรู้ คุณธรรม และ วัฒนธรรมในการดำรงชีวิต สามารถอยู่ร่วมกับผู้อื่นได้</a:t>
            </a:r>
          </a:p>
          <a:p>
            <a:r>
              <a:rPr lang="th-TH" dirty="0"/>
              <a:t>ส่วนอำนาจหน้าที่ในมาตรา 59 แห่งพระราชบัญญัติการศึกษาแห่งชาติ พ.ศ. 2542 และ ที่แก้ไขเพิ่มเติม (ฉบับที่ 2) พ.ศ. 2545 ที่กำหนดให้สถานศึกษาของรัฐที่เป็นนิติบุคคลมีอำนาจในการปกครอง ดูแลบำรุงรักษา ใช้และจัดหาผลประโยชน์จาก ทรัพย์สินของสถานศึกษาที่เป็นราชพัสดุตามกฎหมายว่าด้วยที่ราชพัสดุและที่เป็นทรัพย์สินอื่น รวมทั้งจัดหารายได้จากการบริหารสถานศึกษาและเก็บค่าธรรมเนียมสถานศึกษาที่ไม่ขัดหรือแย้งกับนโยบาย วัตถุประสงค์และภารกิจของสถานศึกษา </a:t>
            </a:r>
          </a:p>
          <a:p>
            <a:r>
              <a:rPr lang="th-TH" dirty="0"/>
              <a:t>ดังนั้นผลของการจัดการศึกษาจะเป็น เช่นใดนั้น จึงขึ้นอยู่กับการบริหารงานของสถานศึกษา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2435858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2636912"/>
            <a:ext cx="6196405" cy="3603812"/>
          </a:xfrm>
        </p:spPr>
        <p:txBody>
          <a:bodyPr/>
          <a:lstStyle/>
          <a:p>
            <a:r>
              <a:rPr lang="th-TH" sz="3200" b="1" dirty="0"/>
              <a:t>การบริหารวิชาการ</a:t>
            </a:r>
          </a:p>
          <a:p>
            <a:r>
              <a:rPr lang="th-TH" sz="3200" b="1" dirty="0"/>
              <a:t>การบริหารงบประมาณ</a:t>
            </a:r>
          </a:p>
          <a:p>
            <a:r>
              <a:rPr lang="th-TH" sz="3200" b="1" dirty="0"/>
              <a:t>การบริหารงานบุคคล</a:t>
            </a:r>
          </a:p>
          <a:p>
            <a:r>
              <a:rPr lang="th-TH" sz="3200" b="1" dirty="0"/>
              <a:t>การบริหารงานทั่วไป</a:t>
            </a:r>
          </a:p>
          <a:p>
            <a:endParaRPr lang="th-TH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584" y="817582"/>
            <a:ext cx="7416823" cy="120248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b="1" dirty="0"/>
              <a:t>ขอบเขตภารกิจในการบริหารและจัดการศึกษา </a:t>
            </a:r>
          </a:p>
        </p:txBody>
      </p:sp>
    </p:spTree>
    <p:extLst>
      <p:ext uri="{BB962C8B-B14F-4D97-AF65-F5344CB8AC3E}">
        <p14:creationId xmlns:p14="http://schemas.microsoft.com/office/powerpoint/2010/main" val="3359103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ด้านการบริหารงานวิชาการ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416824" cy="3878245"/>
          </a:xfrm>
        </p:spPr>
        <p:txBody>
          <a:bodyPr>
            <a:normAutofit/>
          </a:bodyPr>
          <a:lstStyle/>
          <a:p>
            <a:r>
              <a:rPr lang="th-TH" dirty="0"/>
              <a:t>งานวิชาการเป็นงานหลักหรือเป็นภารกิจหลักของสถานศึกษาที่พระราชบัญญัติ การศึกษาแห่งชาติ 2542 และที่แก้ ไขเพิ่มเติม (ฉบับที่ 2) 2545 มุ่งให้กระจายอำนาจในการบริหาร จัดการไปให้สถานศึกษามากที่สุด ด้วยเจตนารมณ์ที่จะให้สถานศึกษาดำเนินการได้โดยอิสระ คล่องตัว รวดเร็ว สอดคล้องกับความต้องการของผู้เรียน สถานศึกษา ชุมชน ท้องถิ่นและการมีส่วนร่วมจากผู้มีส่วนได้ส่วนเสียทุกฝ่าย ซึ่งจะเป็นปัจจัยสำคัญทำให้สถานศึกษามีความเข้มแข็งในการบริหารและการจัดการสามารถพัฒนาหลักสูตร และกระบวนการเรียนรู้ ตลอดจนการวัดผลประเมินผล การวัดปัจจัยเกื้อหนุน การพัฒนาคุณภาพนักเรียน ชุมชน ท้องถิ่นได้อย่างมีคุณภาพและมีประสิทธิภาพ</a:t>
            </a:r>
          </a:p>
        </p:txBody>
      </p:sp>
    </p:spTree>
    <p:extLst>
      <p:ext uri="{BB962C8B-B14F-4D97-AF65-F5344CB8AC3E}">
        <p14:creationId xmlns:p14="http://schemas.microsoft.com/office/powerpoint/2010/main" val="1527489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73921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b="1" dirty="0"/>
              <a:t>วัตถุปุระสงค์ของการบริหารงานวิชาการ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344816" cy="4094269"/>
          </a:xfrm>
        </p:spPr>
        <p:txBody>
          <a:bodyPr>
            <a:normAutofit fontScale="92500"/>
          </a:bodyPr>
          <a:lstStyle/>
          <a:p>
            <a:r>
              <a:rPr lang="th-TH" b="1" dirty="0">
                <a:solidFill>
                  <a:schemeClr val="bg2">
                    <a:lumMod val="50000"/>
                  </a:schemeClr>
                </a:solidFill>
              </a:rPr>
              <a:t>เพื่อให้สถานศึกษาบริหารงานด้านวิชาการได้โดยอิสระคล่องตัว รวดเร็วและสอดคล้องกับความต้องการของนักเรียน สถานศึกษา ชุมชนและท้องถิ่น </a:t>
            </a:r>
          </a:p>
          <a:p>
            <a:r>
              <a:rPr lang="th-TH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เพื่อให้การบริหารและการจัดการศึกษาของสถานศึกษาได้มาตรฐานและมีคุณภาพสอดคล้องกับระบบประกันคุณภาพการศึกษา การประเมินคุณภาพภายใน เพื่อพัฒนาตนเองและการประเมินคุณภาพจากหน่วยงานภายนอก</a:t>
            </a:r>
          </a:p>
          <a:p>
            <a:r>
              <a:rPr lang="th-TH" b="1" dirty="0"/>
              <a:t> </a:t>
            </a:r>
            <a:r>
              <a:rPr lang="th-TH" b="1" dirty="0">
                <a:solidFill>
                  <a:schemeClr val="bg2">
                    <a:lumMod val="50000"/>
                  </a:schemeClr>
                </a:solidFill>
              </a:rPr>
              <a:t>เพื่อให้สถานศึกษาพัฒนาหลักสูตรและกระบวนการเรียนรู้ ตลอดจนจัดปัจจัยเกื้อหนุนการพัฒนาการ เรียนรู้ที่สนองตามความต้องการของผู้เรียน ชุมชน และท้องถิ่น โดยยึดผู้เรียนเป็นส าคัญได้อย่างมีคุณภาพและ ประสิทธิภาพ</a:t>
            </a:r>
          </a:p>
          <a:p>
            <a:r>
              <a:rPr lang="th-TH" b="1" dirty="0"/>
              <a:t> </a:t>
            </a:r>
            <a:r>
              <a:rPr lang="th-TH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เพื่อให้สถานศึกษาได้ประสานความร่วมมือในการพัฒนาคุณภาพการศึกษาของสถานศึกษาและของ บุคคล ครอบครัว องค์กร หน่วยงานและสถาบันอื่นๆอย่างกว้างขวาง</a:t>
            </a:r>
          </a:p>
        </p:txBody>
      </p:sp>
    </p:spTree>
    <p:extLst>
      <p:ext uri="{BB962C8B-B14F-4D97-AF65-F5344CB8AC3E}">
        <p14:creationId xmlns:p14="http://schemas.microsoft.com/office/powerpoint/2010/main" val="642191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7"/>
            <a:ext cx="6965245" cy="8640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ขอบข่ายของการบริหารงานวิชาการ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4392488"/>
          </a:xfrm>
        </p:spPr>
        <p:txBody>
          <a:bodyPr>
            <a:noAutofit/>
          </a:bodyPr>
          <a:lstStyle/>
          <a:p>
            <a:r>
              <a:rPr lang="th-TH" sz="1800" b="1" dirty="0"/>
              <a:t>การพัฒนาหลักสตูรสถานศึกษา </a:t>
            </a:r>
          </a:p>
          <a:p>
            <a:r>
              <a:rPr lang="th-TH" sz="1800" b="1" dirty="0"/>
              <a:t>การพัฒนากระบวนการเรียนรู้ </a:t>
            </a:r>
          </a:p>
          <a:p>
            <a:r>
              <a:rPr lang="th-TH" sz="1800" b="1" dirty="0"/>
              <a:t>การวัดผล ประเมินผล และเทียบโอนผลการเรียน </a:t>
            </a:r>
          </a:p>
          <a:p>
            <a:r>
              <a:rPr lang="th-TH" sz="1800" b="1" dirty="0"/>
              <a:t>การวิจัยเพื่อพัฒนาคุณภาพการศึกษา </a:t>
            </a:r>
          </a:p>
          <a:p>
            <a:r>
              <a:rPr lang="th-TH" sz="1800" b="1" dirty="0"/>
              <a:t>การพัฒนาสื่อ นวัตกรรม และเทคโนโลยีเพื่อการศึกษา ฃ</a:t>
            </a:r>
          </a:p>
          <a:p>
            <a:r>
              <a:rPr lang="th-TH" sz="1800" b="1" dirty="0"/>
              <a:t>การพัฒนาแหล่งเรียนรู้ </a:t>
            </a:r>
          </a:p>
          <a:p>
            <a:r>
              <a:rPr lang="th-TH" sz="1800" b="1" dirty="0"/>
              <a:t>การนิเทศการศึกษา </a:t>
            </a:r>
          </a:p>
          <a:p>
            <a:r>
              <a:rPr lang="th-TH" sz="1800" b="1" dirty="0"/>
              <a:t>การแนะแนวการศึกษา </a:t>
            </a:r>
          </a:p>
          <a:p>
            <a:r>
              <a:rPr lang="th-TH" sz="1800" b="1" dirty="0"/>
              <a:t>การพัฒนาระบบประกันคุณภาพภายในสถานศึกษา </a:t>
            </a:r>
          </a:p>
          <a:p>
            <a:r>
              <a:rPr lang="th-TH" sz="1800" b="1" dirty="0"/>
              <a:t>การส่งเสริมความรู้ด้านวิชาการแก่ชุมชน </a:t>
            </a:r>
          </a:p>
          <a:p>
            <a:r>
              <a:rPr lang="th-TH" sz="1800" b="1" dirty="0"/>
              <a:t>การประสานความร่วมมือในการพัฒนาวิชาการกบัสถานศึกษาอื่น </a:t>
            </a:r>
          </a:p>
          <a:p>
            <a:r>
              <a:rPr lang="th-TH" sz="1800" b="1" dirty="0"/>
              <a:t>การส่งเสริมและสนับสนุนงานวิชาการแก่บุคคล ครอบครัว องค์การ หน่วยงานและสถาบันอื่นที่จัด 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2149693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ด้านการบริหารงานงบประมาณ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การบริหารงบประมาณของสถานศึกษามุ่งเน้นความเป็นอิสระในการบริหารจัดการมีความคล่องตัว โปร่งใส ตรวจสอบได้ยึดหลักการบริหารมุ่งเน้นผลสัมฤทธิ์และบริหารงบประมาณแบบมุ่งเน้นผลงานให้มีการจัดหา ผลประโยชน์จากทรัพย์สินของสถานศึกษา รวมทั้งจัดหารายได้จากการบริการมาใช้บริหารจัดการเพื่อประโยชน์ ทางการศึกษาส่งผลให้เกิดคุณภาพที่ดีขึ้นต่อผู้เรียน </a:t>
            </a:r>
          </a:p>
        </p:txBody>
      </p:sp>
    </p:spTree>
    <p:extLst>
      <p:ext uri="{BB962C8B-B14F-4D97-AF65-F5344CB8AC3E}">
        <p14:creationId xmlns:p14="http://schemas.microsoft.com/office/powerpoint/2010/main" val="3256915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2060848"/>
            <a:ext cx="6196405" cy="3950253"/>
          </a:xfrm>
        </p:spPr>
        <p:txBody>
          <a:bodyPr/>
          <a:lstStyle/>
          <a:p>
            <a:r>
              <a:rPr lang="th-TH" b="1" dirty="0"/>
              <a:t>- </a:t>
            </a:r>
            <a:r>
              <a:rPr lang="th-TH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เพื่อให้สถานศึกษาบริหารงานด้านงบประมาณอย่างเป็นอิสระคล่องตัวโปร่งใสตรวจสอบได้ </a:t>
            </a:r>
          </a:p>
          <a:p>
            <a:r>
              <a:rPr lang="th-TH" b="1" dirty="0">
                <a:solidFill>
                  <a:schemeClr val="accent4"/>
                </a:solidFill>
              </a:rPr>
              <a:t>- เพื่อให้ได้ผลผลิตผลลัพธ์เป็นไปตามข้อตกลงการให้บริการ </a:t>
            </a:r>
          </a:p>
          <a:p>
            <a:r>
              <a:rPr lang="th-TH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 เพื่อให้สามารถบริหารจัดการทรัพยากรที่ได้อย่างเพียงพอและมีประสิทธิภาพ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3921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b="1" dirty="0"/>
              <a:t>วัตถุประสงค์ของการบริหารงานงบประมาณ</a:t>
            </a:r>
          </a:p>
        </p:txBody>
      </p:sp>
    </p:spTree>
    <p:extLst>
      <p:ext uri="{BB962C8B-B14F-4D97-AF65-F5344CB8AC3E}">
        <p14:creationId xmlns:p14="http://schemas.microsoft.com/office/powerpoint/2010/main" val="2556442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ขอบข่ายของการบริหารงานงบประมาณ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1772816"/>
            <a:ext cx="7077376" cy="4464496"/>
          </a:xfrm>
        </p:spPr>
        <p:txBody>
          <a:bodyPr>
            <a:noAutofit/>
          </a:bodyPr>
          <a:lstStyle/>
          <a:p>
            <a:r>
              <a:rPr lang="th-TH" sz="1800" b="1" dirty="0">
                <a:solidFill>
                  <a:schemeClr val="accent4"/>
                </a:solidFill>
              </a:rPr>
              <a:t>การจัดทำและเสนอของงบประมาณการวิเคราะห์และพัฒนานโยบายทางการศึกษาจัดทำแผนกลยุทธ์ หรือแผนพัฒนาการศึกษาวิเคราะห์ความเหมาะสมของการเสนองบประมาณ </a:t>
            </a:r>
          </a:p>
          <a:p>
            <a:r>
              <a:rPr lang="th-TH" sz="1800" b="1" dirty="0">
                <a:solidFill>
                  <a:schemeClr val="tx2"/>
                </a:solidFill>
              </a:rPr>
              <a:t>การจัดสรรงบประมาณการเบิกจ่าย การอนุมัติงบประมาณ การโอนเงิน งบประมาณในสถานศึกษา </a:t>
            </a:r>
          </a:p>
          <a:p>
            <a:r>
              <a:rPr lang="th-TH" sz="1800" b="1" dirty="0">
                <a:solidFill>
                  <a:schemeClr val="accent4"/>
                </a:solidFill>
              </a:rPr>
              <a:t>การตรวจสอบ ติดตาม ประเมินผล รายงานผลการใช้เงินและผลการดำเนินงาน </a:t>
            </a:r>
          </a:p>
          <a:p>
            <a:r>
              <a:rPr lang="th-TH" sz="1800" b="1" dirty="0">
                <a:solidFill>
                  <a:schemeClr val="tx2"/>
                </a:solidFill>
              </a:rPr>
              <a:t>การระดมทรัพยากร การจัดหาทรัพยากรและการลงทุน เพื่อการศึกษาการจัดหารายได้และ ผลประโยชน์กองทุนกู้ยืมสวัสดิการเพื่อการศึกษา </a:t>
            </a:r>
          </a:p>
          <a:p>
            <a:r>
              <a:rPr lang="th-TH" sz="1800" b="1" dirty="0">
                <a:solidFill>
                  <a:schemeClr val="accent4"/>
                </a:solidFill>
              </a:rPr>
              <a:t>การบริหารงานการเงิน การเบิกเงินจากคลัง การรับเงิน การเก็บรักษาเงิน การจ่ายเงิน การนำส่งเงิน การกันเงินไว้เบิกเหลื่อมปี </a:t>
            </a:r>
          </a:p>
          <a:p>
            <a:r>
              <a:rPr lang="th-TH" sz="1800" b="1" dirty="0">
                <a:solidFill>
                  <a:schemeClr val="tx2"/>
                </a:solidFill>
              </a:rPr>
              <a:t>การบริหารบัญชี การจัดทำบัญชีการเงิน การจัดทำรายงาน ทางการเงิน จัดทำและจัดหาแบบพิมพ์ บัญชี ทะเบียนและรายงาน </a:t>
            </a:r>
          </a:p>
          <a:p>
            <a:r>
              <a:rPr lang="th-TH" sz="1800" b="1" dirty="0">
                <a:solidFill>
                  <a:schemeClr val="accent4"/>
                </a:solidFill>
              </a:rPr>
              <a:t>การบริหารพัสดุและสินทรัพย์ การจัดทำระบบฐานข้อมูลสินทรัพย์ของสถานศึกษา การจัดหาพัสดุ การกำหนดรูปแบบรายการหรือคุณลักษณะเฉพาะและการจัดซื้อจัดจ้าง การควบคุมดูแล บำรุงรักษาและจำหน่ายพัสดุ</a:t>
            </a:r>
          </a:p>
        </p:txBody>
      </p:sp>
    </p:spTree>
    <p:extLst>
      <p:ext uri="{BB962C8B-B14F-4D97-AF65-F5344CB8AC3E}">
        <p14:creationId xmlns:p14="http://schemas.microsoft.com/office/powerpoint/2010/main" val="12085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/>
              <a:t>บทที่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500" b="1" dirty="0"/>
              <a:t>องค์ความรู้</a:t>
            </a:r>
          </a:p>
          <a:p>
            <a:pPr marL="0" indent="0" algn="ctr">
              <a:buNone/>
            </a:pPr>
            <a:r>
              <a:rPr lang="th-TH" sz="6500" b="1" dirty="0"/>
              <a:t>ทางการบริหารการศึกษา</a:t>
            </a:r>
          </a:p>
          <a:p>
            <a:pPr marL="0" indent="0">
              <a:buNone/>
            </a:pPr>
            <a:r>
              <a:rPr lang="th-TH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93980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ด้านการบริหารงานบุคคล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7149384" cy="3603812"/>
          </a:xfrm>
        </p:spPr>
        <p:txBody>
          <a:bodyPr/>
          <a:lstStyle/>
          <a:p>
            <a:r>
              <a:rPr lang="th-TH" b="1" dirty="0">
                <a:solidFill>
                  <a:schemeClr val="tx2"/>
                </a:solidFill>
              </a:rPr>
              <a:t>การบริหารงานบุคคลในสถานศึกษาเป็นภารกิจสำคัญที่มุ่งส่งเสริมให้สถานศึกษาสามารถปฏิบัติงานเพื่อตอบสนองภารกิจของสถานศึกษา เพื่อดำเนินการด้านการบริหารงานบุคคลให้เกิดความคล่องตัวมีอิสระภายใต้ กฎหมายระเบียบเป็นไปตามหลักธรรมมาภิบาล ข้าราชการครูและบุคลากรทางการศึกษาได้รับการพัฒนามีความรู้ ความสามารถ มีขวัญกำลังใจได้รับการยกย่อง เชิดชูเกียรติ มีความมั่นคงและก้าวหน้าในวิชาชีพ ซึ่งจะส่งผลต่อการ พัฒนาคุณภาพการศึกษาของผู้เรียนเป็นสำคัญ</a:t>
            </a:r>
          </a:p>
        </p:txBody>
      </p:sp>
    </p:spTree>
    <p:extLst>
      <p:ext uri="{BB962C8B-B14F-4D97-AF65-F5344CB8AC3E}">
        <p14:creationId xmlns:p14="http://schemas.microsoft.com/office/powerpoint/2010/main" val="2259711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2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วัตถุประสงค์ของการบริหารงานบุคคล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119256"/>
            <a:ext cx="7088668" cy="4046047"/>
          </a:xfrm>
        </p:spPr>
        <p:txBody>
          <a:bodyPr>
            <a:normAutofit/>
          </a:bodyPr>
          <a:lstStyle/>
          <a:p>
            <a:r>
              <a:rPr lang="th-TH" b="1" dirty="0">
                <a:solidFill>
                  <a:schemeClr val="tx2"/>
                </a:solidFill>
              </a:rPr>
              <a:t>เพื่อให้การดำเนินงานด้านการบริหารงานบุคคลถูกต้องรวดเร็วเป็นไปตามหลัก ธรรมาภิบาล </a:t>
            </a:r>
          </a:p>
          <a:p>
            <a:r>
              <a:rPr lang="th-TH" b="1" dirty="0">
                <a:solidFill>
                  <a:schemeClr val="accent4"/>
                </a:solidFill>
              </a:rPr>
              <a:t>เพื่อส่งเสริมบุคลากรให้มีความรู้ ความสามารถและมีจิตสำนึกในการปฏิบัติภารกิจที่รับผิดชอบให้ เกิดผลสำเร็จตามหลักการแบบมุ่งผลสัมฤทธิ์ </a:t>
            </a:r>
          </a:p>
          <a:p>
            <a:r>
              <a:rPr lang="th-TH" b="1" dirty="0">
                <a:solidFill>
                  <a:schemeClr val="tx2"/>
                </a:solidFill>
              </a:rPr>
              <a:t>เพื่อส่งเสริมให้ครูและบุคลากรทางการศึกษาปฏิบัติงานเต็มตามศักยภาพโดยยึดมั่นในระเบียบวินัย จรรยาบรรณอย่างมีมาตรฐานแห่งวิชาชีพ </a:t>
            </a:r>
          </a:p>
          <a:p>
            <a:r>
              <a:rPr lang="th-TH" b="1" dirty="0">
                <a:solidFill>
                  <a:schemeClr val="accent4"/>
                </a:solidFill>
              </a:rPr>
              <a:t>เพื่อให้ครูและบุคลากรทางการศึกษาที่ปฏิบัติงานได้ตามมาตรฐานวิชาชีพได้รับการยกย่องเชิดชูเกียรติ มีความมั่นคงและความก้าวหน้าในวิชาชีพ ซึ่งจะส่งผลต่อการพัฒนาคุณภาพการศึกษาของผู้เรียนเป็นสำคัญ</a:t>
            </a:r>
          </a:p>
        </p:txBody>
      </p:sp>
    </p:spTree>
    <p:extLst>
      <p:ext uri="{BB962C8B-B14F-4D97-AF65-F5344CB8AC3E}">
        <p14:creationId xmlns:p14="http://schemas.microsoft.com/office/powerpoint/2010/main" val="2674557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dirty="0"/>
              <a:t>ขอบข่ายของการบริหารงานบุคคล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7416824" cy="3950253"/>
          </a:xfrm>
        </p:spPr>
        <p:txBody>
          <a:bodyPr>
            <a:normAutofit/>
          </a:bodyPr>
          <a:lstStyle/>
          <a:p>
            <a:r>
              <a:rPr lang="th-TH" b="1" dirty="0">
                <a:solidFill>
                  <a:schemeClr val="tx2"/>
                </a:solidFill>
              </a:rPr>
              <a:t>การวางแผนอัตรากำลัง การกำหนดตำแหน่ง การวิเคราะห์วางแผนอัตรากำลังคน การขอเลื่อนตำแหน่งบุคลากรทางการศึกษาและวิทยฐานะของข้าราชการครู </a:t>
            </a:r>
          </a:p>
          <a:p>
            <a:r>
              <a:rPr lang="th-TH" b="1" dirty="0">
                <a:solidFill>
                  <a:schemeClr val="accent4"/>
                </a:solidFill>
              </a:rPr>
              <a:t>การสรรหาและบรรจุแต่งตั้ง ดำเนินการสรรหาเพื่อบรรจุบุคคลเข้ารับข้าราชการครูและบุคลากร ทางการศึกษาในสถานศึกษา กรณีได้รับมอบอำนาจจากอ.ก.ค.ศ. เขตพื้นที่การศึกษา การจ้างลูกจ้างประจำและลูกจ้างชั่วคราวการแต่งตั้งย้ายโอนข้าราชการครูและบุคลากรทางการศึกษา การบรรจุกลับ เข้ารับราชการ การรักษาราชการแทนและรักษาการในตำแหน่ง</a:t>
            </a:r>
          </a:p>
        </p:txBody>
      </p:sp>
    </p:spTree>
    <p:extLst>
      <p:ext uri="{BB962C8B-B14F-4D97-AF65-F5344CB8AC3E}">
        <p14:creationId xmlns:p14="http://schemas.microsoft.com/office/powerpoint/2010/main" val="1999701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00808"/>
            <a:ext cx="6872644" cy="4022261"/>
          </a:xfrm>
        </p:spPr>
        <p:txBody>
          <a:bodyPr>
            <a:normAutofit fontScale="92500"/>
          </a:bodyPr>
          <a:lstStyle/>
          <a:p>
            <a:r>
              <a:rPr lang="th-TH" b="1" dirty="0">
                <a:solidFill>
                  <a:schemeClr val="tx2"/>
                </a:solidFill>
              </a:rPr>
              <a:t>การเสริมสร้างประสิทธิภาพในการปฏิบัติราชการ การพัฒนาข้าราชการครูและบุคลากรทางการศึกษา การเลื่อนขั้นเงินเดือนครูและบุคลากรทางการศึกษา การเพิ่มค่าจ้างลูกจ้างประจำและลูกจ้างชั่วคราว การดำเนินการเกี่ยวกับบัญชีถือจ่ายเงินเดือน เงินวิทยฐานะและค่าตอบแทนอื่น ทะเบียนประวัติ เครื่องราชอิสริยาภรณ์ การขอมีบัตรประจำตัวเจ้าหน้าที่ของรัฐ งานขอหนังสือรับรองขออนุญาตไปราชการ ต่างประเทศ ขออนุญาตลาอุปสมบท ขอพระราชทานเพลิงศพ การลาศึกษาต่อ การยกย่องเชิดชูเกียรติและให้ ได้รับเงินวิทยพัฒน์ การจัดสวัสดิการ </a:t>
            </a:r>
          </a:p>
          <a:p>
            <a:pPr marL="0" indent="0">
              <a:buNone/>
            </a:pPr>
            <a:endParaRPr lang="th-TH" b="1" dirty="0">
              <a:solidFill>
                <a:schemeClr val="tx2"/>
              </a:solidFill>
            </a:endParaRPr>
          </a:p>
          <a:p>
            <a:r>
              <a:rPr lang="th-TH" b="1" dirty="0">
                <a:solidFill>
                  <a:schemeClr val="accent4"/>
                </a:solidFill>
              </a:rPr>
              <a:t>วินัยและการรักษาวินัย กรณีความผิดวินัยไม่ร้ายแรง ความผิดวินัยร้ายแรงการอุทธรณ์ การร้องทุกข์ การสร้างเสริมและการป้องกันการกระทำผิดวินัย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dirty="0"/>
              <a:t>ขอบข่ายของการบริหารงานบุคคล</a:t>
            </a:r>
          </a:p>
        </p:txBody>
      </p:sp>
    </p:spTree>
    <p:extLst>
      <p:ext uri="{BB962C8B-B14F-4D97-AF65-F5344CB8AC3E}">
        <p14:creationId xmlns:p14="http://schemas.microsoft.com/office/powerpoint/2010/main" val="2450431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781368" cy="3603812"/>
          </a:xfrm>
        </p:spPr>
        <p:txBody>
          <a:bodyPr/>
          <a:lstStyle/>
          <a:p>
            <a:r>
              <a:rPr lang="th-TH" b="1" dirty="0">
                <a:solidFill>
                  <a:schemeClr val="accent4"/>
                </a:solidFill>
              </a:rPr>
              <a:t>งานออกจากราชการให้ออกราชการกรณีไม่พ้นทดลองปฏิบัติราชการหรือไม่ผ่านการเตรียมความพร้อม และพัฒนาอย่างเข้มต่ำกว่าเกณฑ์ ก.ค.ศ. กำหนดการออกจากราชการกรณีขาดคุณสมบัติทั่วไป การให้ออกจากราชการไว้ก่อน การให้ออกจากราชการเพราะเหตุรับราชการนานหรือเหตุทดแทน กรณีมีมลทินมัวหมอง กรณี ได้รับโทษจำคุกโดยคำสั่งของศาลหรือรับโทษจำคุกโดยคำพิพากษาถึงที่สุดให้จำคุกในความผิดที่ได้กระทำโดย ประมาทหรือความผิดลหุโทษ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dirty="0"/>
              <a:t>ขอบข่ายของการบริหารงานบุคคล</a:t>
            </a:r>
          </a:p>
        </p:txBody>
      </p:sp>
    </p:spTree>
    <p:extLst>
      <p:ext uri="{BB962C8B-B14F-4D97-AF65-F5344CB8AC3E}">
        <p14:creationId xmlns:p14="http://schemas.microsoft.com/office/powerpoint/2010/main" val="129803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การบริหารการศึกษาในยุคดิจิทัล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564904"/>
            <a:ext cx="7160676" cy="3603812"/>
          </a:xfrm>
        </p:spPr>
        <p:txBody>
          <a:bodyPr/>
          <a:lstStyle/>
          <a:p>
            <a:r>
              <a:rPr lang="th-TH" b="1" dirty="0">
                <a:solidFill>
                  <a:schemeClr val="tx2"/>
                </a:solidFill>
              </a:rPr>
              <a:t>ยุคดิจิทัล (</a:t>
            </a:r>
            <a:r>
              <a:rPr lang="en-US" b="1" dirty="0">
                <a:solidFill>
                  <a:schemeClr val="tx2"/>
                </a:solidFill>
              </a:rPr>
              <a:t>Digital Era) </a:t>
            </a:r>
            <a:r>
              <a:rPr lang="th-TH" b="1" dirty="0">
                <a:solidFill>
                  <a:schemeClr val="tx2"/>
                </a:solidFill>
              </a:rPr>
              <a:t>คือ ยุคของอิเลคโทรนิคส์ที่เกี่ยวข้องกับเทคโนโลยีที่มีความรวดเร็วในการสื่อสารการส่งผ่านข้อมูลความรู้ต่างๆที่มีอยู่ในสังคมไม่ว่าจะเป็นข่าวสาร ภาพหรือวิดีโอที่ทุกคนสามารถเข้าถึงได้อย่างรวดเร็วทุกที่และทุกเวลา</a:t>
            </a:r>
          </a:p>
        </p:txBody>
      </p:sp>
    </p:spTree>
    <p:extLst>
      <p:ext uri="{BB962C8B-B14F-4D97-AF65-F5344CB8AC3E}">
        <p14:creationId xmlns:p14="http://schemas.microsoft.com/office/powerpoint/2010/main" val="2481044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9" y="764705"/>
            <a:ext cx="6624736" cy="10081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คุณลักษณะยุคดิจิทัล 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Characteristicsof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Digital Era)</a:t>
            </a:r>
            <a:br>
              <a:rPr lang="en-US" dirty="0">
                <a:latin typeface="Angsana New" pitchFamily="18" charset="-34"/>
                <a:cs typeface="Angsana New" pitchFamily="18" charset="-34"/>
              </a:rPr>
            </a:b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119257"/>
            <a:ext cx="7200800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</a:rPr>
              <a:t>1.</a:t>
            </a:r>
            <a:r>
              <a:rPr lang="th-TH" b="1" dirty="0">
                <a:solidFill>
                  <a:schemeClr val="accent4">
                    <a:lumMod val="75000"/>
                  </a:schemeClr>
                </a:solidFill>
              </a:rPr>
              <a:t>ความรวดเร็วในการสื่อสารไม่ว่าจะเป็นการจัดเก็บ หรือการเข้าถึงแหล่งข้อมูลข่าวสาร ความรู้ต่างๆ ของผู้ใช้</a:t>
            </a:r>
          </a:p>
          <a:p>
            <a:pPr marL="0" indent="0">
              <a:buNone/>
            </a:pPr>
            <a:endParaRPr lang="th-TH" b="1" dirty="0"/>
          </a:p>
          <a:p>
            <a:pPr marL="0" indent="0">
              <a:buNone/>
            </a:pPr>
            <a:r>
              <a:rPr lang="th-TH" b="1" dirty="0">
                <a:solidFill>
                  <a:schemeClr val="tx2"/>
                </a:solidFill>
              </a:rPr>
              <a:t>2.การใช้เทคโนโลยีการสื่อสารที่ไม่มีขอบเขตหรือข้อจำกัดในเรื่องเวลาหรือสถานที่ ทำให้สามารถเข้าถึง รับรู้ และ เรียนรู้ได้ทุกที่ และทุกเวลา</a:t>
            </a:r>
          </a:p>
          <a:p>
            <a:pPr marL="0" indent="0">
              <a:buNone/>
            </a:pPr>
            <a:endParaRPr lang="th-TH" b="1" dirty="0"/>
          </a:p>
          <a:p>
            <a:pPr marL="0" indent="0">
              <a:buNone/>
            </a:pPr>
            <a:r>
              <a:rPr lang="th-TH" b="1" dirty="0">
                <a:solidFill>
                  <a:schemeClr val="accent4">
                    <a:lumMod val="75000"/>
                  </a:schemeClr>
                </a:solidFill>
              </a:rPr>
              <a:t>3.การใช้เทคโนโลยีมาบูรณาการเชื่อมโยงเครือข่ายต่างๆให้ทุกคนสามารถจัดเก็บ เข้าถึง ใช้พัฒนาความรู้ เผยแพร่และแบ่งปันความรู้ได้อย่างทั่วถึง</a:t>
            </a:r>
          </a:p>
        </p:txBody>
      </p:sp>
    </p:spTree>
    <p:extLst>
      <p:ext uri="{BB962C8B-B14F-4D97-AF65-F5344CB8AC3E}">
        <p14:creationId xmlns:p14="http://schemas.microsoft.com/office/powerpoint/2010/main" val="1245203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772816"/>
            <a:ext cx="7128792" cy="36038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>
                <a:latin typeface="Angsana New" pitchFamily="18" charset="-34"/>
                <a:cs typeface="Angsana New" pitchFamily="18" charset="-34"/>
              </a:rPr>
              <a:t>คุณลักษณะสำคัญของยุคดิจิทัลข้างต้นนี้จึงมีผลต่อการบริหารจัดการสถานศึกษาของผู้บริหารเป็นอย่างมากโดยเฉพาะอย่างยิ่งในเรื่องของระบบสารสนเทศ (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Information System)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เพื่อการบริหารและการจัดการความรู้ (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Knowledge Management)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ของสถานศึกษาซึ่งมีความจำเป็นและมีความสำคัญต่อประสิทธิภาพและประสิทฺธิผลของการบริหารสถานศึกษา ทัศนคติต่อเทคโนโลยีและความสามารถในการใช้เทคโนโลยีในปัจจุบันของผู้บริหารสถานศึกษาที่ถูกต้องย่อมมีผลทำให้การลงทุนและการใช้เทคโนโลยีต่าง ๆ ของสถานศึกษาเป็นไปอย่างเหมาะสมเกิดความคุ้มค่าและเกิดประโยชน์สูงสุดต่อการบริหารงานของสถานศึกษา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3307298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ดิจิทัลเทคโนโลยีกับการบริหารสถานศึกษา</a:t>
            </a:r>
            <a:br>
              <a:rPr lang="th-TH" b="1" dirty="0"/>
            </a:b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1. </a:t>
            </a:r>
            <a:r>
              <a:rPr lang="en-US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Cloud Computing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เป็นเสมือนมีบริการ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Server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บน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Internet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ซึ่งสถานศึกษาไม่จำเป็นต้องวาง ระบบ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Server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ของตนเองในสถานศึกษา ซึ่งเป็นการประหยัดงบประมาณของสถานศึกษาในการใช้เทคโนโลยีคอมพิวเตอร์ที่เกี่ยวข้องกับการจัดเก็บข้อมูล (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Storage)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การใช้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Software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และการลงทุนด้าน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Hardware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รวมทั้งการลงทุนด้านบุคลากรผู้ดูแลระบบ เนื่องจากผู้ให้บริการ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Cloud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จะเป็นผู้รับผิดชอบเอง เอกชนที่ให้บริการ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Cloud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Amazon Web Services (AWS),Microsoft Azure, IBM/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SoftLayer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and Google Compute Engine.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ค่าใช้จ่ายในการใช้บริการ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Cloud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ขึ้นกับ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Applications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หรือ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Software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ที่จะใช้ขนาดความจุที่ต้องการในการเก็บข้อมูล (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Storage)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และการเชื่อมต่อ (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Connectivity)</a:t>
            </a:r>
          </a:p>
          <a:p>
            <a:pPr marL="0" indent="0">
              <a:buNone/>
            </a:pPr>
            <a:r>
              <a:rPr lang="en-US" sz="2000" dirty="0">
                <a:latin typeface="Angsana New" pitchFamily="18" charset="-34"/>
                <a:cs typeface="Angsana New" pitchFamily="18" charset="-34"/>
              </a:rPr>
              <a:t> 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4187078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119257"/>
            <a:ext cx="7344816" cy="3603812"/>
          </a:xfrm>
        </p:spPr>
        <p:txBody>
          <a:bodyPr>
            <a:normAutofit/>
          </a:bodyPr>
          <a:lstStyle/>
          <a:p>
            <a:r>
              <a:rPr lang="en-US" dirty="0">
                <a:latin typeface="Angsana New" pitchFamily="18" charset="-34"/>
                <a:cs typeface="Angsana New" pitchFamily="18" charset="-34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. Mobility Devices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ได้แก่อุปกรณ์พกพาที่สามารถใช้งานได้ทุกสถานที่ทั้งหลาย โทรศัพท์มือถือ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Smart Phones, Tablet PC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และอุปกรณ์คอมพิวเตอร์อื่นๆมีความสามารถเข้าถึงอย่างอิสระเพื่อการใช้งานแบบเคลื่อนที่ได้ เพราะอุปกรณ์เหล่านี้มี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Applications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ที่ช่วยให้ผู้ใช้ไม่ว่าจะเป็นครู อาจารย์บุคลากรสถานศึกษา หรือแม้แต่นักเรียนก็สามารถเข้าถึงแหล่งข้อมูลความรู้ต่างๆทั้งภายในและภายนอกสถานศึกษา จากสถิติผู้ใช้โทรศัพท์เคลื่อนที่ในปี คศ. 1990 มีเพียง 0.2 %ของประชากร แต่ในปี คศ. 2015 เพิ่มขึ้นถึง 50% ของประชากรในขณะที่อดีตใช้ได้พียงการโทรศัพท์เพียงอย่างเดียว (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Singlepurpose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แต่ปัจจุบันนี้เป็นแบบ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Multipurpose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 อนาคต</a:t>
            </a:r>
          </a:p>
          <a:p>
            <a:endParaRPr lang="th-TH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ดิจิทัลเทคโนโลยีกับการบริหารสถานศึกษา</a:t>
            </a:r>
            <a:br>
              <a:rPr lang="th-TH" b="1" dirty="0"/>
            </a:b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84629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3" y="817582"/>
            <a:ext cx="7160676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Simon A. Herbert (1950) </a:t>
            </a:r>
            <a:r>
              <a:rPr lang="th-TH" dirty="0"/>
              <a:t>ได้ให้ความหมายของการบริหารไว้ว่า การบริหาร คือ กิจกรรม ที่บุคคลตั้งแต่2 คนขึ้นไปร่วมมือกันดำเนินการให้บรรลุวัตถุประสงค์อย่างใดอย่างหนึ่งหรือหลายอย่างร่วมกัน </a:t>
            </a:r>
            <a:endParaRPr lang="en-US" dirty="0"/>
          </a:p>
          <a:p>
            <a:r>
              <a:rPr lang="en-US" dirty="0" err="1"/>
              <a:t>Bamard</a:t>
            </a:r>
            <a:r>
              <a:rPr lang="en-US" dirty="0"/>
              <a:t> Chester (1962) </a:t>
            </a:r>
            <a:r>
              <a:rPr lang="th-TH" dirty="0"/>
              <a:t>การบริหาร คือ การทำงานของคณะบุคคลตั้งแต่ 2 คนขึ้นไปที่ร่วมปฏิบัติการให้บรรลุเป้าหมายร่วมกัน </a:t>
            </a:r>
            <a:endParaRPr lang="en-US" dirty="0"/>
          </a:p>
          <a:p>
            <a:r>
              <a:rPr lang="en-US" dirty="0" err="1"/>
              <a:t>Sergiovanni</a:t>
            </a:r>
            <a:r>
              <a:rPr lang="en-US" dirty="0"/>
              <a:t> (1992) </a:t>
            </a:r>
            <a:r>
              <a:rPr lang="th-TH" dirty="0"/>
              <a:t>การบริหาร คือ กระบวนการทำงานร่วมกับผู้อื่นเพื่อให้เกิดผลสัมฤทธิ์ ตามเป้าหมายอย่างมีประสิทธิภาพ</a:t>
            </a:r>
          </a:p>
        </p:txBody>
      </p:sp>
    </p:spTree>
    <p:extLst>
      <p:ext uri="{BB962C8B-B14F-4D97-AF65-F5344CB8AC3E}">
        <p14:creationId xmlns:p14="http://schemas.microsoft.com/office/powerpoint/2010/main" val="38564270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119257"/>
            <a:ext cx="7200800" cy="3603812"/>
          </a:xfrm>
        </p:spPr>
        <p:txBody>
          <a:bodyPr>
            <a:normAutofit/>
          </a:bodyPr>
          <a:lstStyle/>
          <a:p>
            <a:r>
              <a:rPr lang="en-US" dirty="0">
                <a:latin typeface="Angsana New" pitchFamily="18" charset="-34"/>
                <a:cs typeface="Angsana New" pitchFamily="18" charset="-34"/>
              </a:rPr>
              <a:t>3.</a:t>
            </a:r>
            <a:r>
              <a:rPr lang="en-US" sz="2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 Social Network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ในยุคที่สื่อสังคมออนไลน์มีอิทธิพลต่อทัศนคติ พฤติกรรมและความเชื่อของคนในสังคมเป็นอย่างมากไม่ว่าจะเป็น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LINE, Facebook, Twitter, 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WeChat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หรือ 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Instagram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ซึ่งผู้บริหารสถานศึกษาต้องสามารถที่จะเลือกใช้สื่อสังคมออนไลน์เหล่านั้นอย่างถูกต้องเหมาะสมกับลักษณะงานการบริหารของสถานศึกษา เช่น ไช้กลุ่ม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LINE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เพื่อการสื่อสารที่รวดเร็วทั่วถึงเฉพาะกลุ่มในการสื่อสารข้อมูล ความรู้ความเข้าใจในการทำงานที่ไม่เป็นทางการ แต่ไม่ควรใช้ในการสั่งงานหรือการบริหารที่เป็นทางการ เป็นต้น ปัจจุบันนี้สื่อสังคมออนไลน์สามารถใช้เป็นเครื่องมือที่ช่วยสนับสนุนการบริหารงานหรือทำลายบรรยากาศการบริหารงานของสถานศึกษาได้เช่นกัน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ดิจิทัลเทคโนโลยีกับการบริหารสถานศึกษา</a:t>
            </a:r>
            <a:br>
              <a:rPr lang="th-TH" b="1" dirty="0"/>
            </a:b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41394701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603812"/>
          </a:xfrm>
        </p:spPr>
        <p:txBody>
          <a:bodyPr/>
          <a:lstStyle/>
          <a:p>
            <a:r>
              <a:rPr lang="en-US" dirty="0">
                <a:latin typeface="Angsana New" pitchFamily="18" charset="-34"/>
                <a:cs typeface="Angsana New" pitchFamily="18" charset="-34"/>
              </a:rPr>
              <a:t>4</a:t>
            </a:r>
            <a:r>
              <a:rPr lang="en-US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. Internet of Things (</a:t>
            </a:r>
            <a:r>
              <a:rPr lang="en-US" b="1" dirty="0" err="1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IoT</a:t>
            </a:r>
            <a:r>
              <a:rPr lang="en-US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ปัจจุบันและในอนาคตอันใกล้ภายในปึ คศ. 2020 นี้การใช้อุปกรณ์ต่าง ๆ ในชีวิตประจำวันจะใช้การเชื่อมต่อผ่าน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Internet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เป็นหลักไม่ว่าจะเป็นอุปกรณ์ข้าวของเครื่องใช้สำนักงานในบ้าน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Smart Phones, Tablet PC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หรือ แม้กระทั่งนาฬิกาของใช้ส่วนบุคคล 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IoT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นี้จะสามารถนำมาใช้ในการสร้างนวัตกรรมการจัดการเรียนการสอนการจัดโครงสร้างและระบบการบริหารให้เป็น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Smart Office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ได้ หรือแม้แต่การนำแนวคิด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Work at Home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มาใช้ในอนาคต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ดิจิทัลเทคโนโลยีกับการบริหารสถานศึกษา</a:t>
            </a:r>
            <a:br>
              <a:rPr lang="th-TH" b="1" dirty="0"/>
            </a:b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0780110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412776"/>
            <a:ext cx="6196405" cy="36038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th-TH" b="1" dirty="0">
                <a:latin typeface="Angsana New" pitchFamily="18" charset="-34"/>
                <a:cs typeface="Angsana New" pitchFamily="18" charset="-34"/>
              </a:rPr>
              <a:t>การบริหารสถานศึกษาในยุคดิจิทัลนี้ถ้ารู้จักนำดิจิทัลเทคโนโลยีมาใช้ให้เกิดประโยชน์ในด้านต่างๆเช่น การจัดการเรียนการสอน ครูต้องไม่ใช้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Power Point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หรือโปรแกรมนำเสนองานอื่นๆแทนกระดานดำเท่านั้น แต่ครูต้องสามารถเชื่อมโยงข้อมูลความรู้จากโลกภายนอกสู่ห้องเรียนโดยผ่าน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Internet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ก็จะทำให้นักเรียนสนุกกับการเรียนรู้มากขึ้น ครูสามารถเล่นบทบาทเป็นผู้อำนวยการเรียนรู้ได้ดี นักเรียนสามารถเรียนรู้แบบสืบสอบ (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Inquiry Learning)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หรือเรียนรู้แบบร่วมมือ (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Collaborative Learning)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ในห้องเรียนหรือนอกห้องเรียนได้อย่างสนุกสนาน นอกจากนี้ครูอาจารย์ยังสามารถสร้างบรรยากาศชั้นเรียนให้เป็นแบบชั้นเรียนดิจิทัล(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Digital Classroom) 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ได้อีกด้วย ผู้เขียนเห็นว่าเทคโนโลยีไม่สามารถมาสอนแทนครูได้แต่ครูที่ไม่ใช้เทคโนโลยีจะต้องถูกแทนที่โดยครูที่มีความสามารถใช้เทคโนโลยี</a:t>
            </a:r>
          </a:p>
        </p:txBody>
      </p:sp>
    </p:spTree>
    <p:extLst>
      <p:ext uri="{BB962C8B-B14F-4D97-AF65-F5344CB8AC3E}">
        <p14:creationId xmlns:p14="http://schemas.microsoft.com/office/powerpoint/2010/main" val="39009596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คุณลักษณะผู้บริหารสถานศึกษายุคดิจิทัล</a:t>
            </a:r>
            <a:br>
              <a:rPr lang="th-TH" dirty="0"/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1628800"/>
            <a:ext cx="6789344" cy="4094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1. กำหนดวิสัยทัศน์ด้าน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ของสถานศึกษาให้ชัดเจนว่าต้องการไปในทิศทางใด และจะนำมาใช้กับการบริหารสถานศึกษาในเรื่องใดบ้าง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 2. การบริหารจัดการโครงสร้างพื้นฐานให้สามารถใช้งานได้อย่างมีประสิทธิภาพ ได้แก่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Hardware,Software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, Network </a:t>
            </a:r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และเครือข่ายไร้สายต่างๆของสถานศึกษาให้ครู อาจารย์ บุคลากรและนักเรียนทุกคนสามารถใช้และเข้าถึงได้อย่างรวดเร็ว สะดวกต่อการใช้งาน พร้อมทั้งจัดสรรทรัพยากรต่างๆเพื่อสนับสนุนอย่างเพียงพอ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 3. การสร้างวัฒนธรรมการทำงานและบรรยากาศสถานศึกษาให้มีการใช้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อย่างแพร่หลายไม่ว่าจะเป็นการจัดการเรียนการสอนของครู การบริหารงานสถานศึกษาในด้านต่างๆ ตลอดจนการให้นักเรียนสามารถใช้และเข้าถึงแหล่งข้อมูลความรู้ต่างๆผ่าน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Internet </a:t>
            </a:r>
            <a:r>
              <a:rPr lang="th-TH" dirty="0">
                <a:solidFill>
                  <a:schemeClr val="accent5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ได้ตลอดเวลา</a:t>
            </a:r>
          </a:p>
        </p:txBody>
      </p:sp>
    </p:spTree>
    <p:extLst>
      <p:ext uri="{BB962C8B-B14F-4D97-AF65-F5344CB8AC3E}">
        <p14:creationId xmlns:p14="http://schemas.microsoft.com/office/powerpoint/2010/main" val="724258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272808" cy="4248472"/>
          </a:xfrm>
        </p:spPr>
        <p:txBody>
          <a:bodyPr>
            <a:normAutofit/>
          </a:bodyPr>
          <a:lstStyle/>
          <a:p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4. การฝึกอบรมพัฒนาบุคลากรทุกคนของสถานศึกษาให้มีความรความสามารถด้าน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อย่างต่อเนื่องสม่ำเสมอ</a:t>
            </a:r>
          </a:p>
          <a:p>
            <a:pPr marL="0" indent="0">
              <a:buNone/>
            </a:pPr>
            <a:r>
              <a:rPr lang="th-TH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    5. ผู้บริหารสถานศึกษาต้องทำตนให้เป็นตัวอย่างที่ดีสามารถใช้ </a:t>
            </a:r>
            <a:r>
              <a:rPr lang="en-US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ในการปฏิบัติงานอย่างได้เหมาะสม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 6. ส่งเสริมสนับสนุนสร้างแรงจูงใจครูอาจารย์บุคลากรทุคนของสถานศึกษาให้นำความรู้ความสามารถด้าน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และเทคโนโลยีต่างๆที่สถานศึกษาจัดให้มาสร้างนวัตกรรมใหม่ๆในการจัดการเรียนการสอนหรือการปฏิบัติงาน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     </a:t>
            </a:r>
            <a:r>
              <a:rPr lang="th-TH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 7. จัดให้มีระบบการกำกับติดตามและการให้คำปรึกษาเกี่ยวกับการใช้ </a:t>
            </a:r>
            <a:r>
              <a:rPr lang="en-US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solidFill>
                  <a:schemeClr val="accent2"/>
                </a:solidFill>
                <a:latin typeface="Angsana New" pitchFamily="18" charset="-34"/>
                <a:cs typeface="Angsana New" pitchFamily="18" charset="-34"/>
              </a:rPr>
              <a:t>ของสถานศึกษาทั้งครูอาจารย์ บุคลากรทุกคนและนักเรียนว่าสามารถใช้ได้อย่างมีประสิทธิภาพ เป็นไปตามนโยบายอย่างถูกต้องเหมาะสมหรือไม่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dirty="0"/>
            </a:br>
            <a:r>
              <a:rPr lang="th-TH" b="1" dirty="0"/>
              <a:t>คุณลักษณะผู้บริหารสถานศึกษายุคดิจิทัล</a:t>
            </a:r>
            <a:br>
              <a:rPr lang="th-TH" dirty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559840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963652"/>
            <a:ext cx="6965245" cy="10081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h-TH" sz="3600" dirty="0"/>
            </a:br>
            <a:r>
              <a:rPr lang="th-TH" sz="3600" b="1" dirty="0"/>
              <a:t>ปัญหา อุปสรรค และแนวทางแก้ไข</a:t>
            </a:r>
            <a:br>
              <a:rPr lang="th-TH" sz="3600" b="1" dirty="0"/>
            </a:br>
            <a:r>
              <a:rPr lang="th-TH" sz="3600" b="1" dirty="0"/>
              <a:t>ในการบริหารสถานศึกษายุคดิจิทัล</a:t>
            </a:r>
            <a:br>
              <a:rPr lang="th-TH" dirty="0"/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704856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115947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84784"/>
            <a:ext cx="7128792" cy="43204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dirty="0"/>
              <a:t>การบริหารสถานศึกษาในยุคดิจิทัลนี้ ผู้บริหารจำเป็นต้องมีความรู้ความเข้าใจเกี่ยวกับเทคโนโลยีการสื่อสารและเทคโนโลยีคอมพิวเตอร์ เพื่อให้สามารถที่จะเลือกใช้กับการบริหารสถานศึกษาให้ได้อย่างเหมาะสม คุ้มค่าและเพียงพอต่อการใช้งาน โดยเฉพาะผู้บริหารสถานศึกษาในโครงการประชารัฐของกระทรวงศึกษาธิการที่ร่วมมือกับภาคเอกชนในการพัฒนาการศึกษาของชาติ ผู้บริหารสถานศึกษาจะต้องแสดงศักยภาพทางด้านการบริหารและจัดสภาพแวดล้อมต่างๆของสถานศึกษาให้มีความทันสมัยเหมาะสมกับการเปลี่ยนแปลงทางเทคโนโลยีต่างๆที่เกิดขึ้น ซึ่งนอกจากจะมีผลต่อภาพลักษณ์ของสถานศึกษาในชุมชนแล้วยังจะทำให้สถานศึกษาเป็นที่ไว้วางใจของชุมชนในการจัดการศึกษาที่มีคุณภาพได้อย่างยั่งยืน</a:t>
            </a:r>
          </a:p>
        </p:txBody>
      </p:sp>
    </p:spTree>
    <p:extLst>
      <p:ext uri="{BB962C8B-B14F-4D97-AF65-F5344CB8AC3E}">
        <p14:creationId xmlns:p14="http://schemas.microsoft.com/office/powerpoint/2010/main" val="27988212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08720"/>
            <a:ext cx="7488832" cy="48143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b="1" u="sng" dirty="0"/>
              <a:t>คำถามท้ายบท</a:t>
            </a:r>
          </a:p>
          <a:p>
            <a:pPr marL="0" indent="0" algn="ctr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ยุคดิจิทัลปัจจุบันนี้มีผลกระทบต่อการบริหารงานสถานศึกษาของท่านอย่างไรบ้าง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2. โครงสร้างพื้นฐานด้าน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ของสถานศึกษาของท่านในเรื่องใดที่ท่านต้องการพัฒนา ปรับปรุงให้มีประสิทธิภาพมากขึ้น ด้วยเหตุผลอะไร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3. ปัจจุบันนี้สถานศึกษาของท่านได้นำ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มาใช้กับงานอะไรบ้างตั้งแต่เมื่อใด ผลการใช้เป็นที่น่าพอใจหรือไม่เพราะเหตุใด และท่านจะดำเนินการอย่างไรเพื่อให้ได้ผลดีเป็นที่น่าพอใจ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r>
              <a:rPr lang="th-TH" dirty="0">
                <a:latin typeface="Angsana New" pitchFamily="18" charset="-34"/>
                <a:cs typeface="Angsana New" pitchFamily="18" charset="-34"/>
              </a:rPr>
              <a:t>4. ในฐานะผู้บริหารสถานศึกษาท่านคิดว่าจะนำ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ICT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มาใช้กับงานของสถานศึกษาในด้านใดบ้างที่ท่านคิดว่าสถานศึกษายังไม่เคยใช้มาก่อน</a:t>
            </a:r>
            <a:br>
              <a:rPr lang="th-TH" dirty="0">
                <a:latin typeface="Angsana New" pitchFamily="18" charset="-34"/>
                <a:cs typeface="Angsana New" pitchFamily="18" charset="-34"/>
              </a:rPr>
            </a:b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008508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6196405" cy="36038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		                   Q &amp; A</a:t>
            </a:r>
            <a:endParaRPr lang="th-TH" sz="9600" dirty="0"/>
          </a:p>
        </p:txBody>
      </p:sp>
    </p:spTree>
    <p:extLst>
      <p:ext uri="{BB962C8B-B14F-4D97-AF65-F5344CB8AC3E}">
        <p14:creationId xmlns:p14="http://schemas.microsoft.com/office/powerpoint/2010/main" val="72233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dirty="0"/>
              <a:t>ชาญชัยอาจินสมาจาร (2545)กล่าวว่า</a:t>
            </a:r>
            <a:r>
              <a:rPr lang="en-US" dirty="0"/>
              <a:t> </a:t>
            </a:r>
            <a:r>
              <a:rPr lang="th-TH" dirty="0"/>
              <a:t>การบริหาร</a:t>
            </a:r>
            <a:r>
              <a:rPr lang="en-US" dirty="0"/>
              <a:t> </a:t>
            </a:r>
            <a:r>
              <a:rPr lang="th-TH" dirty="0"/>
              <a:t>เป็นการใช้อิทธิพล(</a:t>
            </a:r>
            <a:r>
              <a:rPr lang="en-US" dirty="0"/>
              <a:t>Influencing) </a:t>
            </a:r>
            <a:r>
              <a:rPr lang="th-TH" dirty="0"/>
              <a:t>ต่อคนอีกกลุ่มหนึ่งคือ นักเรียน เพื่อให้มีความเจริญงอกงาม บรรลุสู่วัตถุประสงค์ที่ได้กำหนดโดยการใช้กลุ่ม คนกลุ่มที่สอง ได้แก่ครูในฐานะตัวแทน (</a:t>
            </a:r>
            <a:r>
              <a:rPr lang="en-US" dirty="0"/>
              <a:t>Agent) </a:t>
            </a:r>
            <a:r>
              <a:rPr lang="th-TH" dirty="0"/>
              <a:t>ดำเนินการเพื่อให้บรรลุวัตถุประสงค์ </a:t>
            </a:r>
          </a:p>
          <a:p>
            <a:pPr marL="0" indent="0">
              <a:buNone/>
            </a:pPr>
            <a:endParaRPr lang="th-TH" dirty="0"/>
          </a:p>
          <a:p>
            <a:r>
              <a:rPr lang="th-TH" dirty="0"/>
              <a:t>วิโรจน์สารรัตนะ (2546) กล่าวถึง การบริหาร</a:t>
            </a:r>
            <a:r>
              <a:rPr lang="en-US" dirty="0"/>
              <a:t> </a:t>
            </a:r>
            <a:r>
              <a:rPr lang="th-TH" dirty="0"/>
              <a:t>ว่าเป็นกระบวนการดำเนินงานเพื่อให้บรรลุ จุดหมายขององค์การโดยอาศัยหลักการในการบริหารอย่างน้อย 4 ประการคือ การวางแผน การจัดองค์การ  การนำ และการควบคุม ซึ่งกระบวนการดังกล่าวมีผู้บริหารเป็นผู้รับผิดชอบที่จะให้มีการปฏิบัติงานเป็นไป อย่างมีประสิทธิภาพและประสิทธิผล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413913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i="1" u="sng" dirty="0"/>
              <a:t>สรุปได้ว่า </a:t>
            </a:r>
          </a:p>
          <a:p>
            <a:endParaRPr lang="th-TH" dirty="0"/>
          </a:p>
          <a:p>
            <a:r>
              <a:rPr lang="th-TH" b="1" dirty="0"/>
              <a:t>การบริหาร </a:t>
            </a:r>
            <a:r>
              <a:rPr lang="th-TH" b="1" u="sng" dirty="0">
                <a:solidFill>
                  <a:srgbClr val="FF0000"/>
                </a:solidFill>
              </a:rPr>
              <a:t>เป็นกระบวนการหรือกิจกรรมที่บุคคลหลายคนร่วมมือกันดำเนินการ อย่างมีระบบ ระเบียบ กฎเกณฑ์โดยใช้ทรัพยากรและเทคนิคต่างๆอย่างเหมาะสมเพื่อให้บรรลุวัตถุประสงค์ ที่กำหนดไว้ร่วมกัน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219941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88840"/>
            <a:ext cx="6196405" cy="3734229"/>
          </a:xfrm>
        </p:spPr>
        <p:txBody>
          <a:bodyPr>
            <a:noAutofit/>
          </a:bodyPr>
          <a:lstStyle/>
          <a:p>
            <a:r>
              <a:rPr lang="th-TH" sz="1800" dirty="0">
                <a:latin typeface="AngsanaUPC" pitchFamily="18" charset="-34"/>
                <a:cs typeface="AngsanaUPC" pitchFamily="18" charset="-34"/>
              </a:rPr>
              <a:t>ภาวิดา ธาราศรีสุทธิและวิบูลย์โตวณะบุตร (2542)</a:t>
            </a:r>
          </a:p>
          <a:p>
            <a:pPr marL="0" indent="0">
              <a:buNone/>
            </a:pPr>
            <a:r>
              <a:rPr lang="th-TH" sz="1800" dirty="0">
                <a:latin typeface="AngsanaUPC" pitchFamily="18" charset="-34"/>
                <a:cs typeface="AngsanaUPC" pitchFamily="18" charset="-34"/>
              </a:rPr>
              <a:t>กล่าวถึง</a:t>
            </a:r>
            <a:r>
              <a:rPr lang="th-TH" sz="1800" i="1" u="sng" dirty="0">
                <a:solidFill>
                  <a:srgbClr val="FF0000"/>
                </a:solidFill>
                <a:latin typeface="AngsanaUPC" pitchFamily="18" charset="-34"/>
                <a:cs typeface="AngsanaUPC" pitchFamily="18" charset="-34"/>
              </a:rPr>
              <a:t>การบริหารการศึกษา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ไว้ว่า หมายถึง กิจกรรมต่างๆ ที่บุคคลหลายคนร่วมกันดำเนินการเพื่อพัฒนาสมาชิกของสังคมในทุกๆด้านเพื่อให้มีค่านิยมตรงกับความต้องการของสังคม โดยกระบวนการต่างๆ ที่อาศัยควบคุมสิ่งแวดล้อมให้มีผลต่อบุคคล และอาศัยทรัพยากร ตลอดจนเทคนิค ต่างๆอย่างเหมาะสม เพื่อให้บุคคลพัฒนาตรงตามเป้าหมายของสังคมที่ตนดำเนินชีวิตอยู่โดยอาศัยปัจจัยสำคัญการบริหารที่สำคัญมี 4 อย่าง ที่เรียกว่า 4 </a:t>
            </a:r>
            <a:r>
              <a:rPr lang="en-US" sz="1800" dirty="0" err="1">
                <a:latin typeface="AngsanaUPC" pitchFamily="18" charset="-34"/>
                <a:cs typeface="AngsanaUPC" pitchFamily="18" charset="-34"/>
              </a:rPr>
              <a:t>Ms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ได้แก่ 1) คน 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2) 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เงิน 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3) 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วัสดุสิ่งของ 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4)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การจัดการการบริหารการศึกษาจึงเป็นสาขาวิชาที่มีการจัดการอย่างเป็น ระบบ ระเบียบ คือ มีหลักเกณฑ์และทฤษฎีที่พึงเชื่อถือได้อันเกิดจากการค้นคว้าเชิงวิทยาศาสตร์เพื่อประโยชน์ ในการบริหาร โดยลักษณะนี้การบริหารจึงเป็นศาสตร์ (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Science) 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เป็นศาสตร์สังคม ซึ่งอยู่กลุ่มเดียวกันกับ วิชาจิตวิทยา สังคมวิทยาและรัฐศาสตร์แต่ถ้าพิจารณาการบริหารในลักษณะของการปฏิบัติที่ต้องอาศัย ความรู้ความสามารถ ประสบการณ์และทักษะของผู้บริหารแต่ละคนที่จะทำงานให้บรรลุเป้าหมาย ซึ่งเป็นการประยุกต์เอาความรู้หลักการและทฤษฎีไปรับใช้ในการปฏิบัติงานเพื่อให้เหมาะสมกับสถานการณ์ และสิ่งแวดล้อม การบริหารก็จะมีลักษณะเป็นศิลป์(</a:t>
            </a:r>
            <a:r>
              <a:rPr lang="en-US" sz="1800" dirty="0">
                <a:latin typeface="AngsanaUPC" pitchFamily="18" charset="-34"/>
                <a:cs typeface="AngsanaUPC" pitchFamily="18" charset="-34"/>
              </a:rPr>
              <a:t>Arts</a:t>
            </a:r>
            <a:r>
              <a:rPr lang="th-TH" sz="1800" dirty="0">
                <a:latin typeface="AngsanaUPC" pitchFamily="18" charset="-34"/>
                <a:cs typeface="AngsanaUPC" pitchFamily="18" charset="-34"/>
              </a:rPr>
              <a:t>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1046156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สำนักงานปฏิรูปการศึกษา (2545) ได้ให้ความหมายของการศึกษาไว้ว่าการบริหารการศึกษา หมายถึง กระบวนการบริหารจัดการเรียนรู้เพื่อความเจริญงอกงามของบุคคลและสังคมโดยการถ่ายทอด ความรู้อันเกิดจากการจัดสภาพแวดล้อมสังคม การเรียนรู้และปัจจัยเกื้อหนุนให้บุคคลเรียนรู้อย่างต่อเนื่อง ตลอดชีวิต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3742704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สรุปได้ว่า</a:t>
            </a:r>
          </a:p>
          <a:p>
            <a:r>
              <a:rPr lang="th-TH" dirty="0"/>
              <a:t> การบริหารการศึกษา </a:t>
            </a:r>
            <a:r>
              <a:rPr lang="th-TH" u="sng" dirty="0">
                <a:solidFill>
                  <a:srgbClr val="FF0000"/>
                </a:solidFill>
              </a:rPr>
              <a:t>เป็นกระบวนการหรือกิจกรรมทางการศึกษาที่บุคคลหลายคนร่วมมือกัน ดำเนินการอย่างมีระบบ ระเบียบ กฎเกณฑ์มีการประสานความร่วมมือกันภายในองค์การโดยใช้ทรัพยากร และเทคนิคต่างๆอย่างเหมาะสม เพื่อให้บรรลุวัตถุประสงค์ที่กำหนดไว้ร่วมกัน เป็นการดำเนินงานอย่างเป็น ระบบ ระเบียบ โดยใช้ปัจจัยหรือทรัพยากรการบริหารเพื่อให้บรรลุวัตถุประสงค์และเป้าหมายที่วางไว้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/>
              <a:t>ความหมายของการบริหาร และการบริหารการศึกษา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329155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/>
              <a:t>ความหมายของการบริหารโรงเรียน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Campbell (1972) </a:t>
            </a:r>
            <a:r>
              <a:rPr lang="th-TH" dirty="0"/>
              <a:t>กล่าวว่าการบริหารโรงเรียนเป็นการจัดแผนยุทธศาสตร์ทางการศึกษา เพื่อให้การจัดการศึกษาบรรลุเป้าหมายอย่างแท้จริงและผู้ที่จัดยุทธศาสตร์ทางการศึกษาก็คือ ผู้บริหารการ ศึกษา</a:t>
            </a:r>
          </a:p>
          <a:p>
            <a:r>
              <a:rPr lang="th-TH" b="1" dirty="0"/>
              <a:t>นพพงษ์ บุญจิตราดุล (2527) </a:t>
            </a:r>
            <a:r>
              <a:rPr lang="th-TH" dirty="0"/>
              <a:t>กล่าวว่า การบริหารโรงเรียน เป็นกิจกรรมต่างๆ ที่บุคคลหลายคนร่วมมือกันดำเนินการ เพื่อพัฒนาสมาชิกของสังคมในด้านต่างๆ นับตั้งแต่บุคลิกภาพ ความรู้ความสามารถ พฤติกรรม และคุณธรรมเพื่อให้มีค่านิยมตรงกับความต้องการของสังคมโดยกระบวนการต่างๆ ที่อาศัยการควบคุมสิ่งแวดล้อมที่มีบุคคลอาศัยทรัพยากร ตลอดจนเทคนิคต่างๆ อย่างเหมาะสมเพื่อให้บุคคลพัฒนาไป ตรงตามเป้าหมายของสังคมที่ตนดำเนินชีวิตอยู่ </a:t>
            </a:r>
          </a:p>
          <a:p>
            <a:r>
              <a:rPr lang="th-TH" b="1" dirty="0"/>
              <a:t>นิพนธ์ กินาวงศ์ (2533</a:t>
            </a:r>
            <a:r>
              <a:rPr lang="th-TH" dirty="0"/>
              <a:t>) กล่าวว่า การบริหารโรงเรียนเป็นกระบวนการต่างๆ ในการดำเนิน งานของกลุ่มบุคคลซึ่งเรียกว่า ผู้บริหาร โดยมีวัตถุประสงค์เพื่อบริหารการศึกษาแก่สมาชิกในสังคม การดำเนินการต่างเป็นไปตามระบบที่สังคมกำหนดไว้ </a:t>
            </a:r>
          </a:p>
        </p:txBody>
      </p:sp>
    </p:spTree>
    <p:extLst>
      <p:ext uri="{BB962C8B-B14F-4D97-AF65-F5344CB8AC3E}">
        <p14:creationId xmlns:p14="http://schemas.microsoft.com/office/powerpoint/2010/main" val="240582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211</TotalTime>
  <Words>3671</Words>
  <Application>Microsoft Office PowerPoint</Application>
  <PresentationFormat>On-screen Show (4:3)</PresentationFormat>
  <Paragraphs>126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Angsana New</vt:lpstr>
      <vt:lpstr>AngsanaUPC</vt:lpstr>
      <vt:lpstr>Brush Script MT</vt:lpstr>
      <vt:lpstr>Constantia</vt:lpstr>
      <vt:lpstr>Franklin Gothic Book</vt:lpstr>
      <vt:lpstr>Rage Italic</vt:lpstr>
      <vt:lpstr>Pushpin</vt:lpstr>
      <vt:lpstr>รายวิชาการบริหารการศึกษาและการประกันคุณภาพการศึกษา</vt:lpstr>
      <vt:lpstr>บทที่ 1</vt:lpstr>
      <vt:lpstr>ความหมายของการบริหาร และการบริหารการศึกษา</vt:lpstr>
      <vt:lpstr>ความหมายของการบริหาร และการบริหารการศึกษา</vt:lpstr>
      <vt:lpstr>ความหมายของการบริหาร และการบริหารการศึกษา</vt:lpstr>
      <vt:lpstr>ความหมายของการบริหาร และการบริหารการศึกษา</vt:lpstr>
      <vt:lpstr>ความหมายของการบริหาร และการบริหารการศึกษา</vt:lpstr>
      <vt:lpstr>ความหมายของการบริหาร และการบริหารการศึกษา</vt:lpstr>
      <vt:lpstr>ความหมายของการบริหารโรงเรียน</vt:lpstr>
      <vt:lpstr>ความหมายของการบริหารโรงเรียน</vt:lpstr>
      <vt:lpstr>PowerPoint Presentation</vt:lpstr>
      <vt:lpstr>หลักการบริหารและจัดการสถานศึกษา</vt:lpstr>
      <vt:lpstr>ขอบเขตภารกิจในการบริหารและจัดการศึกษา </vt:lpstr>
      <vt:lpstr>ด้านการบริหารงานวิชาการ</vt:lpstr>
      <vt:lpstr>วัตถุปุระสงค์ของการบริหารงานวิชาการ</vt:lpstr>
      <vt:lpstr>ขอบข่ายของการบริหารงานวิชาการ </vt:lpstr>
      <vt:lpstr>ด้านการบริหารงานงบประมาณ</vt:lpstr>
      <vt:lpstr>วัตถุประสงค์ของการบริหารงานงบประมาณ</vt:lpstr>
      <vt:lpstr>ขอบข่ายของการบริหารงานงบประมาณ</vt:lpstr>
      <vt:lpstr>ด้านการบริหารงานบุคคล</vt:lpstr>
      <vt:lpstr>วัตถุประสงค์ของการบริหารงานบุคคล</vt:lpstr>
      <vt:lpstr>ขอบข่ายของการบริหารงานบุคคล</vt:lpstr>
      <vt:lpstr>ขอบข่ายของการบริหารงานบุคคล</vt:lpstr>
      <vt:lpstr>ขอบข่ายของการบริหารงานบุคคล</vt:lpstr>
      <vt:lpstr>การบริหารการศึกษาในยุคดิจิทัล</vt:lpstr>
      <vt:lpstr> คุณลักษณะยุคดิจิทัล  (Characteristicsof Digital Era) </vt:lpstr>
      <vt:lpstr>PowerPoint Presentation</vt:lpstr>
      <vt:lpstr> ดิจิทัลเทคโนโลยีกับการบริหารสถานศึกษา </vt:lpstr>
      <vt:lpstr> ดิจิทัลเทคโนโลยีกับการบริหารสถานศึกษา </vt:lpstr>
      <vt:lpstr> ดิจิทัลเทคโนโลยีกับการบริหารสถานศึกษา </vt:lpstr>
      <vt:lpstr> ดิจิทัลเทคโนโลยีกับการบริหารสถานศึกษา </vt:lpstr>
      <vt:lpstr>PowerPoint Presentation</vt:lpstr>
      <vt:lpstr> คุณลักษณะผู้บริหารสถานศึกษายุคดิจิทัล </vt:lpstr>
      <vt:lpstr> คุณลักษณะผู้บริหารสถานศึกษายุคดิจิทัล </vt:lpstr>
      <vt:lpstr> ปัญหา อุปสรรค และแนวทางแก้ไข ในการบริหารสถานศึกษายุคดิจิทัล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รายวิชาการบริหารการศึกษาและการประกันคุณภาพการศึกษา</dc:title>
  <dc:creator>lab1121</dc:creator>
  <cp:lastModifiedBy>Patcha Pil</cp:lastModifiedBy>
  <cp:revision>15</cp:revision>
  <dcterms:created xsi:type="dcterms:W3CDTF">2021-11-29T02:16:04Z</dcterms:created>
  <dcterms:modified xsi:type="dcterms:W3CDTF">2021-12-20T01:51:49Z</dcterms:modified>
</cp:coreProperties>
</file>