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</p:sldMasterIdLst>
  <p:sldIdLst>
    <p:sldId id="257" r:id="rId5"/>
    <p:sldId id="314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83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311" r:id="rId28"/>
    <p:sldId id="284" r:id="rId29"/>
    <p:sldId id="285" r:id="rId30"/>
    <p:sldId id="286" r:id="rId31"/>
    <p:sldId id="287" r:id="rId32"/>
    <p:sldId id="313" r:id="rId33"/>
    <p:sldId id="288" r:id="rId34"/>
    <p:sldId id="289" r:id="rId35"/>
    <p:sldId id="293" r:id="rId36"/>
    <p:sldId id="291" r:id="rId37"/>
    <p:sldId id="294" r:id="rId38"/>
    <p:sldId id="295" r:id="rId39"/>
    <p:sldId id="296" r:id="rId40"/>
    <p:sldId id="297" r:id="rId41"/>
    <p:sldId id="298" r:id="rId42"/>
    <p:sldId id="299" r:id="rId43"/>
    <p:sldId id="290" r:id="rId44"/>
    <p:sldId id="300" r:id="rId45"/>
    <p:sldId id="301" r:id="rId46"/>
    <p:sldId id="303" r:id="rId47"/>
    <p:sldId id="304" r:id="rId48"/>
    <p:sldId id="306" r:id="rId49"/>
    <p:sldId id="307" r:id="rId50"/>
    <p:sldId id="308" r:id="rId51"/>
    <p:sldId id="305" r:id="rId52"/>
    <p:sldId id="310" r:id="rId53"/>
    <p:sldId id="309" r:id="rId54"/>
    <p:sldId id="312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F2B"/>
    <a:srgbClr val="3488A0"/>
    <a:srgbClr val="344529"/>
    <a:srgbClr val="2B3922"/>
    <a:srgbClr val="2E3722"/>
    <a:srgbClr val="FCF7F1"/>
    <a:srgbClr val="B8D233"/>
    <a:srgbClr val="5CC6D6"/>
    <a:srgbClr val="F8D22F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1E45B7-45F6-4321-94FB-33DCCED378C4}" v="1" dt="2025-08-25T03:26:59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30" autoAdjust="0"/>
    <p:restoredTop sz="94619" autoAdjust="0"/>
  </p:normalViewPr>
  <p:slideViewPr>
    <p:cSldViewPr snapToGrid="0">
      <p:cViewPr varScale="1">
        <p:scale>
          <a:sx n="63" d="100"/>
          <a:sy n="63" d="100"/>
        </p:scale>
        <p:origin x="5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 Tinprapa" userId="816b75de-fdcf-492f-83d4-7bf23dab54d2" providerId="ADAL" clId="{7BC65C3F-5A9B-495F-A575-743859755B4E}"/>
    <pc:docChg chg="modSld">
      <pc:chgData name="Teerawit  Tinprapa" userId="816b75de-fdcf-492f-83d4-7bf23dab54d2" providerId="ADAL" clId="{7BC65C3F-5A9B-495F-A575-743859755B4E}" dt="2023-08-23T00:48:53.359" v="27" actId="2711"/>
      <pc:docMkLst>
        <pc:docMk/>
      </pc:docMkLst>
      <pc:sldChg chg="modSp mod">
        <pc:chgData name="Teerawit  Tinprapa" userId="816b75de-fdcf-492f-83d4-7bf23dab54d2" providerId="ADAL" clId="{7BC65C3F-5A9B-495F-A575-743859755B4E}" dt="2023-08-23T00:48:53.359" v="27" actId="2711"/>
        <pc:sldMkLst>
          <pc:docMk/>
          <pc:sldMk cId="2584280759" sldId="257"/>
        </pc:sldMkLst>
      </pc:sldChg>
      <pc:sldChg chg="modSp">
        <pc:chgData name="Teerawit  Tinprapa" userId="816b75de-fdcf-492f-83d4-7bf23dab54d2" providerId="ADAL" clId="{7BC65C3F-5A9B-495F-A575-743859755B4E}" dt="2023-08-23T00:46:08.128" v="3" actId="20577"/>
        <pc:sldMkLst>
          <pc:docMk/>
          <pc:sldMk cId="2923645069" sldId="262"/>
        </pc:sldMkLst>
      </pc:sldChg>
      <pc:sldChg chg="modSp mod">
        <pc:chgData name="Teerawit  Tinprapa" userId="816b75de-fdcf-492f-83d4-7bf23dab54d2" providerId="ADAL" clId="{7BC65C3F-5A9B-495F-A575-743859755B4E}" dt="2023-08-23T00:45:55.615" v="0" actId="2711"/>
        <pc:sldMkLst>
          <pc:docMk/>
          <pc:sldMk cId="670529408" sldId="263"/>
        </pc:sldMkLst>
      </pc:sldChg>
      <pc:sldChg chg="modSp">
        <pc:chgData name="Teerawit  Tinprapa" userId="816b75de-fdcf-492f-83d4-7bf23dab54d2" providerId="ADAL" clId="{7BC65C3F-5A9B-495F-A575-743859755B4E}" dt="2023-08-23T00:46:16.077" v="4" actId="2711"/>
        <pc:sldMkLst>
          <pc:docMk/>
          <pc:sldMk cId="1292958538" sldId="264"/>
        </pc:sldMkLst>
      </pc:sldChg>
      <pc:sldChg chg="modSp">
        <pc:chgData name="Teerawit  Tinprapa" userId="816b75de-fdcf-492f-83d4-7bf23dab54d2" providerId="ADAL" clId="{7BC65C3F-5A9B-495F-A575-743859755B4E}" dt="2023-08-23T00:46:25.342" v="7" actId="20577"/>
        <pc:sldMkLst>
          <pc:docMk/>
          <pc:sldMk cId="1356757614" sldId="265"/>
        </pc:sldMkLst>
      </pc:sldChg>
      <pc:sldChg chg="modSp">
        <pc:chgData name="Teerawit  Tinprapa" userId="816b75de-fdcf-492f-83d4-7bf23dab54d2" providerId="ADAL" clId="{7BC65C3F-5A9B-495F-A575-743859755B4E}" dt="2023-08-23T00:46:48.187" v="11" actId="2711"/>
        <pc:sldMkLst>
          <pc:docMk/>
          <pc:sldMk cId="2009645578" sldId="269"/>
        </pc:sldMkLst>
      </pc:sldChg>
      <pc:sldChg chg="modSp">
        <pc:chgData name="Teerawit  Tinprapa" userId="816b75de-fdcf-492f-83d4-7bf23dab54d2" providerId="ADAL" clId="{7BC65C3F-5A9B-495F-A575-743859755B4E}" dt="2023-08-23T00:46:54.207" v="12" actId="2711"/>
        <pc:sldMkLst>
          <pc:docMk/>
          <pc:sldMk cId="4071816609" sldId="270"/>
        </pc:sldMkLst>
      </pc:sldChg>
      <pc:sldChg chg="modSp">
        <pc:chgData name="Teerawit  Tinprapa" userId="816b75de-fdcf-492f-83d4-7bf23dab54d2" providerId="ADAL" clId="{7BC65C3F-5A9B-495F-A575-743859755B4E}" dt="2023-08-23T00:46:59.451" v="13" actId="2711"/>
        <pc:sldMkLst>
          <pc:docMk/>
          <pc:sldMk cId="3690646312" sldId="271"/>
        </pc:sldMkLst>
      </pc:sldChg>
      <pc:sldChg chg="modSp mod">
        <pc:chgData name="Teerawit  Tinprapa" userId="816b75de-fdcf-492f-83d4-7bf23dab54d2" providerId="ADAL" clId="{7BC65C3F-5A9B-495F-A575-743859755B4E}" dt="2023-08-23T00:47:07.396" v="14" actId="2711"/>
        <pc:sldMkLst>
          <pc:docMk/>
          <pc:sldMk cId="3392798875" sldId="275"/>
        </pc:sldMkLst>
      </pc:sldChg>
      <pc:sldChg chg="modSp">
        <pc:chgData name="Teerawit  Tinprapa" userId="816b75de-fdcf-492f-83d4-7bf23dab54d2" providerId="ADAL" clId="{7BC65C3F-5A9B-495F-A575-743859755B4E}" dt="2023-08-23T00:47:16.303" v="16" actId="122"/>
        <pc:sldMkLst>
          <pc:docMk/>
          <pc:sldMk cId="1099168253" sldId="276"/>
        </pc:sldMkLst>
      </pc:sldChg>
      <pc:sldChg chg="modSp mod">
        <pc:chgData name="Teerawit  Tinprapa" userId="816b75de-fdcf-492f-83d4-7bf23dab54d2" providerId="ADAL" clId="{7BC65C3F-5A9B-495F-A575-743859755B4E}" dt="2023-08-23T00:46:41.118" v="10" actId="20577"/>
        <pc:sldMkLst>
          <pc:docMk/>
          <pc:sldMk cId="1170823287" sldId="283"/>
        </pc:sldMkLst>
      </pc:sldChg>
      <pc:sldChg chg="modSp">
        <pc:chgData name="Teerawit  Tinprapa" userId="816b75de-fdcf-492f-83d4-7bf23dab54d2" providerId="ADAL" clId="{7BC65C3F-5A9B-495F-A575-743859755B4E}" dt="2023-08-23T00:47:33.895" v="17" actId="2711"/>
        <pc:sldMkLst>
          <pc:docMk/>
          <pc:sldMk cId="1484540489" sldId="287"/>
        </pc:sldMkLst>
      </pc:sldChg>
      <pc:sldChg chg="modSp">
        <pc:chgData name="Teerawit  Tinprapa" userId="816b75de-fdcf-492f-83d4-7bf23dab54d2" providerId="ADAL" clId="{7BC65C3F-5A9B-495F-A575-743859755B4E}" dt="2023-08-23T00:47:45.203" v="18" actId="2711"/>
        <pc:sldMkLst>
          <pc:docMk/>
          <pc:sldMk cId="1781665474" sldId="291"/>
        </pc:sldMkLst>
      </pc:sldChg>
      <pc:sldChg chg="modSp">
        <pc:chgData name="Teerawit  Tinprapa" userId="816b75de-fdcf-492f-83d4-7bf23dab54d2" providerId="ADAL" clId="{7BC65C3F-5A9B-495F-A575-743859755B4E}" dt="2023-08-23T00:47:54.608" v="19" actId="2711"/>
        <pc:sldMkLst>
          <pc:docMk/>
          <pc:sldMk cId="3097213133" sldId="296"/>
        </pc:sldMkLst>
      </pc:sldChg>
      <pc:sldChg chg="modSp">
        <pc:chgData name="Teerawit  Tinprapa" userId="816b75de-fdcf-492f-83d4-7bf23dab54d2" providerId="ADAL" clId="{7BC65C3F-5A9B-495F-A575-743859755B4E}" dt="2023-08-23T00:48:00.575" v="20" actId="2711"/>
        <pc:sldMkLst>
          <pc:docMk/>
          <pc:sldMk cId="1365482757" sldId="297"/>
        </pc:sldMkLst>
      </pc:sldChg>
      <pc:sldChg chg="modSp">
        <pc:chgData name="Teerawit  Tinprapa" userId="816b75de-fdcf-492f-83d4-7bf23dab54d2" providerId="ADAL" clId="{7BC65C3F-5A9B-495F-A575-743859755B4E}" dt="2023-08-23T00:48:08.529" v="21" actId="2711"/>
        <pc:sldMkLst>
          <pc:docMk/>
          <pc:sldMk cId="1783006254" sldId="301"/>
        </pc:sldMkLst>
      </pc:sldChg>
      <pc:sldChg chg="modSp mod">
        <pc:chgData name="Teerawit  Tinprapa" userId="816b75de-fdcf-492f-83d4-7bf23dab54d2" providerId="ADAL" clId="{7BC65C3F-5A9B-495F-A575-743859755B4E}" dt="2023-08-23T00:48:25.610" v="24" actId="122"/>
        <pc:sldMkLst>
          <pc:docMk/>
          <pc:sldMk cId="2718474951" sldId="305"/>
        </pc:sldMkLst>
      </pc:sldChg>
      <pc:sldChg chg="modSp mod">
        <pc:chgData name="Teerawit  Tinprapa" userId="816b75de-fdcf-492f-83d4-7bf23dab54d2" providerId="ADAL" clId="{7BC65C3F-5A9B-495F-A575-743859755B4E}" dt="2023-08-23T00:48:18.329" v="22" actId="2711"/>
        <pc:sldMkLst>
          <pc:docMk/>
          <pc:sldMk cId="531390253" sldId="307"/>
        </pc:sldMkLst>
      </pc:sldChg>
      <pc:sldChg chg="modSp mod">
        <pc:chgData name="Teerawit  Tinprapa" userId="816b75de-fdcf-492f-83d4-7bf23dab54d2" providerId="ADAL" clId="{7BC65C3F-5A9B-495F-A575-743859755B4E}" dt="2023-08-23T00:48:31.480" v="25" actId="2711"/>
        <pc:sldMkLst>
          <pc:docMk/>
          <pc:sldMk cId="7301300" sldId="309"/>
        </pc:sldMkLst>
      </pc:sldChg>
    </pc:docChg>
  </pc:docChgLst>
  <pc:docChgLst>
    <pc:chgData name="Teerawit  Tinprapa" userId="816b75de-fdcf-492f-83d4-7bf23dab54d2" providerId="ADAL" clId="{2B1E45B7-45F6-4321-94FB-33DCCED378C4}"/>
    <pc:docChg chg="addSld modSld">
      <pc:chgData name="Teerawit  Tinprapa" userId="816b75de-fdcf-492f-83d4-7bf23dab54d2" providerId="ADAL" clId="{2B1E45B7-45F6-4321-94FB-33DCCED378C4}" dt="2025-08-25T03:26:59.986" v="0"/>
      <pc:docMkLst>
        <pc:docMk/>
      </pc:docMkLst>
      <pc:sldChg chg="add">
        <pc:chgData name="Teerawit  Tinprapa" userId="816b75de-fdcf-492f-83d4-7bf23dab54d2" providerId="ADAL" clId="{2B1E45B7-45F6-4321-94FB-33DCCED378C4}" dt="2025-08-25T03:26:59.986" v="0"/>
        <pc:sldMkLst>
          <pc:docMk/>
          <pc:sldMk cId="466930615" sldId="314"/>
        </pc:sldMkLst>
      </pc:sldChg>
    </pc:docChg>
  </pc:docChgLst>
  <pc:docChgLst>
    <pc:chgData name="Teerawit  Tinprapa" userId="816b75de-fdcf-492f-83d4-7bf23dab54d2" providerId="ADAL" clId="{4B43E8EC-16D3-BD4B-8D4B-04A76CD10781}"/>
    <pc:docChg chg="custSel addSld modSld">
      <pc:chgData name="Teerawit  Tinprapa" userId="816b75de-fdcf-492f-83d4-7bf23dab54d2" providerId="ADAL" clId="{4B43E8EC-16D3-BD4B-8D4B-04A76CD10781}" dt="2022-09-21T02:35:16.751" v="18" actId="478"/>
      <pc:docMkLst>
        <pc:docMk/>
      </pc:docMkLst>
      <pc:sldChg chg="modSp">
        <pc:chgData name="Teerawit  Tinprapa" userId="816b75de-fdcf-492f-83d4-7bf23dab54d2" providerId="ADAL" clId="{4B43E8EC-16D3-BD4B-8D4B-04A76CD10781}" dt="2022-09-21T02:17:15.338" v="7" actId="20577"/>
        <pc:sldMkLst>
          <pc:docMk/>
          <pc:sldMk cId="1484540489" sldId="287"/>
        </pc:sldMkLst>
      </pc:sldChg>
      <pc:sldChg chg="addSp delSp modSp new mod">
        <pc:chgData name="Teerawit  Tinprapa" userId="816b75de-fdcf-492f-83d4-7bf23dab54d2" providerId="ADAL" clId="{4B43E8EC-16D3-BD4B-8D4B-04A76CD10781}" dt="2022-09-21T02:35:16.751" v="18" actId="478"/>
        <pc:sldMkLst>
          <pc:docMk/>
          <pc:sldMk cId="1840526596" sldId="31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bstract imag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2" name="Rectangle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>
            <a:normAutofit/>
          </a:bodyPr>
          <a:lstStyle/>
          <a:p>
            <a:r>
              <a:rPr lang="th-TH" sz="44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การหาคุณภาพเครื่องมือวัดผลทางการศึกษา</a:t>
            </a:r>
            <a:endParaRPr lang="en-US" sz="44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ผู้ช่วยศาสตราจารย์ตีรวิชช์  ทินประภา  </a:t>
            </a:r>
            <a:b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คณะครุศาสตร์  มหาวิทยาลัยราชภัฏสวนสุนันทา</a:t>
            </a:r>
            <a:endParaRPr lang="en-US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(validity)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</a:t>
            </a:r>
            <a:r>
              <a:rPr lang="th-TH" sz="32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ความเชื่อมั่น </a:t>
            </a:r>
            <a:r>
              <a:rPr lang="en-US" sz="32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(reliability)</a:t>
            </a:r>
            <a:endParaRPr lang="th-TH" sz="32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(difficulty)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ความมีประสิทธิภาพ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(efficiency)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(fair)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คำถามลึก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(searching)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(definite)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70823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B6BD-9932-45A7-9D97-1EEE6678AEA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ความเชื่อมั่น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F7FD9-721E-4A8B-BCDB-BEA62F44B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ความคงที่ของคะแนนที่วัดได้แต่ละครั้ง วิธีการหาค่าความ เชื่อมั่นของแบบทดสอบ</a:t>
            </a:r>
            <a:b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ทำได้หลายวิธี</a:t>
            </a:r>
          </a:p>
          <a:p>
            <a:pPr lvl="1"/>
            <a:r>
              <a:rPr lang="th-TH" sz="42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วิธีสอบซ้ำ</a:t>
            </a:r>
          </a:p>
          <a:p>
            <a:pPr lvl="1"/>
            <a:r>
              <a:rPr lang="th-TH" sz="42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วิธีทดสอบคู่ขนาน</a:t>
            </a:r>
          </a:p>
          <a:p>
            <a:pPr lvl="1"/>
            <a:r>
              <a:rPr lang="th-TH" sz="42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วิธีหาความสอดคล้องภายใน</a:t>
            </a:r>
          </a:p>
          <a:p>
            <a:pPr lvl="2"/>
            <a:r>
              <a:rPr lang="th-TH" sz="41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วิธีแบ่งครึ่งแบบทดสอบ</a:t>
            </a:r>
          </a:p>
          <a:p>
            <a:pPr lvl="2"/>
            <a:r>
              <a:rPr lang="th-TH" sz="41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วิธีหาจากสูตรคูเดอร์และริชาร์สัน</a:t>
            </a:r>
          </a:p>
          <a:p>
            <a:pPr lvl="2"/>
            <a:r>
              <a:rPr lang="th-TH" sz="41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วิธีหาจากสูตรสัมประสิทธิ์แอลฟา</a:t>
            </a:r>
          </a:p>
        </p:txBody>
      </p:sp>
    </p:spTree>
    <p:extLst>
      <p:ext uri="{BB962C8B-B14F-4D97-AF65-F5344CB8AC3E}">
        <p14:creationId xmlns:p14="http://schemas.microsoft.com/office/powerpoint/2010/main" val="200964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0ADD948-52D6-4BDE-BF4B-A9275D45D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1" algn="ctr"/>
            <a:r>
              <a:rPr lang="th-TH" sz="4000" dirty="0">
                <a:solidFill>
                  <a:srgbClr val="C00000"/>
                </a:solidFill>
                <a:cs typeface="+mj-cs"/>
              </a:rPr>
              <a:t>วิธีสอบซ้ำ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26D0E4-7A0B-462E-B5AA-6CC890289CF6}"/>
              </a:ext>
            </a:extLst>
          </p:cNvPr>
          <p:cNvSpPr txBox="1"/>
          <p:nvPr/>
        </p:nvSpPr>
        <p:spPr>
          <a:xfrm>
            <a:off x="466725" y="2328386"/>
            <a:ext cx="11277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เป็นการนำข้อสอบชุดเดียวกันไปสอบเด็กกลุ่มเดียวกัน  2  ครั้งในเวลาห่างกันพอสมควร  แล้วนำคะแนนทั้ง 2 ชุด นั้นมาหาความสัมพันธ์กัน  ค่าที่ได้คือ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ค่าความเชื่อมั่นของข้อสอบ วิธีการเช่นนี้เรียกว่า  </a:t>
            </a:r>
            <a:br>
              <a:rPr lang="th-TH" sz="40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TH SarabunPSK" panose="020B0500040200020003" pitchFamily="34" charset="-34"/>
                <a:cs typeface="TH SarabunPSK" panose="020B0500040200020003" pitchFamily="34" charset="-34"/>
              </a:rPr>
              <a:t>Measure of Stability”</a:t>
            </a:r>
            <a:endParaRPr lang="th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7181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9063A-4705-4758-B829-B6E4339FBB1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C00000"/>
                </a:solidFill>
                <a:cs typeface="+mj-cs"/>
              </a:rPr>
              <a:t>วิธีทดสอบคู่ขนาน</a:t>
            </a:r>
            <a:endParaRPr lang="th-TH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4F5EA-A5E3-4A83-B7BE-5D06A0133B23}"/>
              </a:ext>
            </a:extLst>
          </p:cNvPr>
          <p:cNvSpPr txBox="1"/>
          <p:nvPr/>
        </p:nvSpPr>
        <p:spPr>
          <a:xfrm>
            <a:off x="1066800" y="2595860"/>
            <a:ext cx="100583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การหาความเชื่อมั่นโดยใช้วิธีแบบทดสอบคู่ขนาน เป็นการหาความสัมพันธ์ของคะแนนจากการนำแบบทดสอบ 2 ฉบับที่เทียบเท่ากันไปสอบกับบุคคลกลุ่มเดียวกัน วิธีการนี้มีจุดอ่อนที่ความเป็นคู่ขนานกันของ แบบทดสอบ 2 ฉบับซึ่งสร้างได้ยาก</a:t>
            </a:r>
          </a:p>
        </p:txBody>
      </p:sp>
    </p:spTree>
    <p:extLst>
      <p:ext uri="{BB962C8B-B14F-4D97-AF65-F5344CB8AC3E}">
        <p14:creationId xmlns:p14="http://schemas.microsoft.com/office/powerpoint/2010/main" val="369064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0DA174-D039-4858-AAF4-7803EDCB2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76312"/>
            <a:ext cx="807720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7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FE76C0-6C0A-4D8B-8628-F55B06B3C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662" y="661987"/>
            <a:ext cx="8448675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437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4B6BD-9932-45A7-9D97-1EEE6678AEA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ความเชื่อมั่น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F7FD9-721E-4A8B-BCDB-BEA62F44B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ความคงที่ของคะแนนที่วัดได้แต่ละครั้ง วิธีการหาค่าความ เชื่อมั่นของแบบทดสอบ</a:t>
            </a:r>
            <a:b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ทำได้หลายวิธี</a:t>
            </a:r>
          </a:p>
          <a:p>
            <a:pPr lvl="1"/>
            <a:r>
              <a:rPr lang="th-TH" sz="42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วิธีสอบซ้ำ</a:t>
            </a:r>
          </a:p>
          <a:p>
            <a:pPr lvl="1"/>
            <a:r>
              <a:rPr lang="th-TH" sz="42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วิธีทดสอบคู่ขนาน</a:t>
            </a:r>
          </a:p>
          <a:p>
            <a:pPr lvl="1"/>
            <a:r>
              <a:rPr lang="th-TH" sz="42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วิธีหาความสอดคล้องภายใน</a:t>
            </a:r>
          </a:p>
          <a:p>
            <a:pPr lvl="2"/>
            <a:r>
              <a:rPr lang="th-TH" sz="41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วิธีแบ่งครึ่งแบบทดสอบ</a:t>
            </a:r>
          </a:p>
          <a:p>
            <a:pPr lvl="2"/>
            <a:r>
              <a:rPr lang="th-TH" sz="41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วิธีหาจากสูตรคูเดอร์และริชาร์สัน</a:t>
            </a:r>
          </a:p>
          <a:p>
            <a:pPr lvl="2"/>
            <a:r>
              <a:rPr lang="th-TH" sz="41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วิธีหาจากสูตรสัมประสิทธิ์แอลฟา</a:t>
            </a:r>
          </a:p>
        </p:txBody>
      </p:sp>
    </p:spTree>
    <p:extLst>
      <p:ext uri="{BB962C8B-B14F-4D97-AF65-F5344CB8AC3E}">
        <p14:creationId xmlns:p14="http://schemas.microsoft.com/office/powerpoint/2010/main" val="3392798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653460-1346-46C0-9D91-B8B724F7537B}"/>
              </a:ext>
            </a:extLst>
          </p:cNvPr>
          <p:cNvSpPr txBox="1"/>
          <p:nvPr/>
        </p:nvSpPr>
        <p:spPr>
          <a:xfrm>
            <a:off x="661986" y="2147411"/>
            <a:ext cx="1072991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เป็นการหาความสัมพันธ์ของคะแนนจากการใช้แบบทดสอบฉบับเดียว และสอบเพียงครั้งเดียว  โดยนำผลการสอบมาแบ่งเป็นข้อมูล 2 ชุด อาจแบ่งเป็น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ข้อคู่ - ข้อคี่ แบ่งเป็นครึ่งฉบับแรก ครึ่งฉบับหลัง จากการหาค่าสัมประสิทธิ์สหสัมพันธ์จะได้สัมประสิทธิ์ความเชื่อมั่นของแบบทดสอบครึ่งฉบับ แล้วจึงนำไปปรับขยายเป็นสัมประสิทธิ์สหสัมพันธ์ของแบบทดสอบทั้งฉบับ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312007-3E5E-4D41-AC3A-13484B33C115}"/>
              </a:ext>
            </a:extLst>
          </p:cNvPr>
          <p:cNvSpPr txBox="1"/>
          <p:nvPr/>
        </p:nvSpPr>
        <p:spPr>
          <a:xfrm>
            <a:off x="661986" y="925949"/>
            <a:ext cx="3438762" cy="70788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4000" dirty="0">
                <a:cs typeface="+mj-cs"/>
              </a:rPr>
              <a:t>วิธีแบ่งครึ่งแบบทดสอบ</a:t>
            </a:r>
          </a:p>
        </p:txBody>
      </p:sp>
    </p:spTree>
    <p:extLst>
      <p:ext uri="{BB962C8B-B14F-4D97-AF65-F5344CB8AC3E}">
        <p14:creationId xmlns:p14="http://schemas.microsoft.com/office/powerpoint/2010/main" val="109916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35E441-4A5A-418F-88CF-DD3C61674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996" y="2337911"/>
            <a:ext cx="7030007" cy="218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60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C623EB-06EE-452D-852A-CC142A3686D3}"/>
              </a:ext>
            </a:extLst>
          </p:cNvPr>
          <p:cNvSpPr txBox="1"/>
          <p:nvPr/>
        </p:nvSpPr>
        <p:spPr>
          <a:xfrm>
            <a:off x="-266700" y="1015484"/>
            <a:ext cx="57626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th-TH" sz="4000" dirty="0">
                <a:solidFill>
                  <a:srgbClr val="7030A0"/>
                </a:solidFill>
                <a:cs typeface="+mj-cs"/>
              </a:rPr>
              <a:t>วิธีหาจากสูตรคูเดอร์และริชาร์สัน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07180B-6EEB-45A0-9A86-D4563CF588BF}"/>
              </a:ext>
            </a:extLst>
          </p:cNvPr>
          <p:cNvSpPr txBox="1"/>
          <p:nvPr/>
        </p:nvSpPr>
        <p:spPr>
          <a:xfrm>
            <a:off x="719137" y="2133511"/>
            <a:ext cx="10753725" cy="31700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dirty="0">
                <a:cs typeface="+mj-cs"/>
              </a:rPr>
              <a:t>เป็นการหาความสัมพันธ์ของคะแนนจากการใช้แบบทดสอบฉบับเดียวและสอบเพียงครั้งเดียวโดยนำผลการสอบมาคำนวณค่าสัมประสิทธิ์ ใช้สูตรของ</a:t>
            </a:r>
            <a:br>
              <a:rPr lang="th-TH" sz="4000" dirty="0">
                <a:cs typeface="+mj-cs"/>
              </a:rPr>
            </a:br>
            <a:r>
              <a:rPr lang="th-TH" sz="4000" dirty="0">
                <a:cs typeface="+mj-cs"/>
              </a:rPr>
              <a:t>คูเดอร์และริชาร์ดสันซึ่งเป็นการหาความเที่ยงของแบบทดสอบที่มีระบบการให้คะแนนแบบ 0,1 (ผิด 0, ถูก 1) สูตรที่ใช้มี2 สูตร คือ </a:t>
            </a:r>
            <a:br>
              <a:rPr lang="th-TH" sz="4000" dirty="0">
                <a:cs typeface="+mj-cs"/>
              </a:rPr>
            </a:br>
            <a:r>
              <a:rPr lang="th-TH" sz="4000" dirty="0">
                <a:cs typeface="+mj-cs"/>
              </a:rPr>
              <a:t>สูตร </a:t>
            </a:r>
            <a:r>
              <a:rPr lang="en-US" sz="4000" dirty="0">
                <a:cs typeface="+mj-cs"/>
              </a:rPr>
              <a:t>KR - 20 </a:t>
            </a:r>
            <a:r>
              <a:rPr lang="th-TH" sz="4000" dirty="0">
                <a:cs typeface="+mj-cs"/>
              </a:rPr>
              <a:t>กับสูตร </a:t>
            </a:r>
            <a:r>
              <a:rPr lang="en-US" sz="4000" dirty="0">
                <a:cs typeface="+mj-cs"/>
              </a:rPr>
              <a:t>KR - 21</a:t>
            </a:r>
            <a:endParaRPr lang="th-TH" sz="40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5653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extLst>
              <a:ext uri="{FF2B5EF4-FFF2-40B4-BE49-F238E27FC236}">
                <a16:creationId xmlns:a16="http://schemas.microsoft.com/office/drawing/2014/main" id="{F51ABF6C-81C3-4C62-BCBC-4599858811E9}"/>
              </a:ext>
            </a:extLst>
          </p:cNvPr>
          <p:cNvSpPr/>
          <p:nvPr/>
        </p:nvSpPr>
        <p:spPr>
          <a:xfrm>
            <a:off x="1076325" y="533401"/>
            <a:ext cx="2600325" cy="1905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Cognitive Domain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2847633-C4BD-44D7-BF85-C38918B3A781}"/>
              </a:ext>
            </a:extLst>
          </p:cNvPr>
          <p:cNvSpPr/>
          <p:nvPr/>
        </p:nvSpPr>
        <p:spPr>
          <a:xfrm>
            <a:off x="1076325" y="2781301"/>
            <a:ext cx="2600325" cy="1905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TH SarabunPSK" panose="020B0500040200020003" pitchFamily="34" charset="-34"/>
                <a:cs typeface="TH SarabunPSK" panose="020B0500040200020003" pitchFamily="34" charset="-34"/>
              </a:rPr>
              <a:t>Affective Domain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ADEE6EB-8382-4CEA-8984-5EEBAB30D387}"/>
              </a:ext>
            </a:extLst>
          </p:cNvPr>
          <p:cNvSpPr/>
          <p:nvPr/>
        </p:nvSpPr>
        <p:spPr>
          <a:xfrm>
            <a:off x="1076324" y="4838701"/>
            <a:ext cx="2600325" cy="19050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TH SarabunPSK" panose="020B0500040200020003" pitchFamily="34" charset="-34"/>
                <a:cs typeface="TH SarabunPSK" panose="020B0500040200020003" pitchFamily="34" charset="-34"/>
              </a:rPr>
              <a:t>Psychomotor Domain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628DD4-EB8B-456D-BD64-F92E9CA1751C}"/>
              </a:ext>
            </a:extLst>
          </p:cNvPr>
          <p:cNvSpPr/>
          <p:nvPr/>
        </p:nvSpPr>
        <p:spPr>
          <a:xfrm>
            <a:off x="4619624" y="895351"/>
            <a:ext cx="6638925" cy="1181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พฤติกรรมที่เกี่ยวกับสมรรถภาพทางสมองหรือสติปัญญาของบุคคล  ที่แสดงถึงความเก่งมากน้อยเพียงใด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DBB3E5-0444-4651-A8EF-71EC92201003}"/>
              </a:ext>
            </a:extLst>
          </p:cNvPr>
          <p:cNvSpPr/>
          <p:nvPr/>
        </p:nvSpPr>
        <p:spPr>
          <a:xfrm>
            <a:off x="4619623" y="3143251"/>
            <a:ext cx="6638925" cy="1181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พฤติกรรมที่เกี่ยวกับการกระทำ  หรือความรู้สึกนึกคิด  หรือการจัดระเบียบของจิตใจที่แสดงถึงความดีมากน้อยเพียงใด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EA2A6F-FACA-493D-9549-286639EACBCA}"/>
              </a:ext>
            </a:extLst>
          </p:cNvPr>
          <p:cNvSpPr/>
          <p:nvPr/>
        </p:nvSpPr>
        <p:spPr>
          <a:xfrm>
            <a:off x="4619623" y="5200651"/>
            <a:ext cx="6638925" cy="1181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พฤติกรรมที่เกี่ยวกับทักษะการเคลื่อนไหว  และการใช้อวัยวะส่วนต่าง ๆ ของร่างกาย </a:t>
            </a:r>
          </a:p>
        </p:txBody>
      </p:sp>
    </p:spTree>
    <p:extLst>
      <p:ext uri="{BB962C8B-B14F-4D97-AF65-F5344CB8AC3E}">
        <p14:creationId xmlns:p14="http://schemas.microsoft.com/office/powerpoint/2010/main" val="46693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F29C18-7504-488A-87F3-76307D586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756" y="1034819"/>
            <a:ext cx="6948487" cy="506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47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394E6F-F448-47C7-A19E-3D2768819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306" y="1455974"/>
            <a:ext cx="8053387" cy="3946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00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8669CD-3C3F-4640-B619-6B9133BEB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323850"/>
            <a:ext cx="6000750" cy="4591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C39197-E31C-4962-9B73-C9FCFE3A4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755" y="2454910"/>
            <a:ext cx="48958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656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33E74C-E62E-4405-8F50-DEF32ECD1C96}"/>
              </a:ext>
            </a:extLst>
          </p:cNvPr>
          <p:cNvSpPr txBox="1"/>
          <p:nvPr/>
        </p:nvSpPr>
        <p:spPr>
          <a:xfrm>
            <a:off x="-400049" y="758308"/>
            <a:ext cx="57531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th-TH" sz="4000" dirty="0">
                <a:solidFill>
                  <a:srgbClr val="7030A0"/>
                </a:solidFill>
                <a:cs typeface="+mj-cs"/>
              </a:rPr>
              <a:t>วิธีหาจากสูตรสัมประสิทธิ์แอลฟา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9C458-8D6E-4F58-B541-108F6434E314}"/>
              </a:ext>
            </a:extLst>
          </p:cNvPr>
          <p:cNvSpPr txBox="1"/>
          <p:nvPr/>
        </p:nvSpPr>
        <p:spPr>
          <a:xfrm>
            <a:off x="583405" y="1871960"/>
            <a:ext cx="10798969" cy="24314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800" dirty="0">
                <a:cs typeface="+mj-cs"/>
              </a:rPr>
              <a:t>วิธีหาจากสูตรสัมประสิทธิ์แอลฟา การหาค่าความเที่ยงโดยใช้สูตรของครอนบัค (</a:t>
            </a:r>
            <a:r>
              <a:rPr lang="en-US" sz="3800" dirty="0">
                <a:cs typeface="+mj-cs"/>
              </a:rPr>
              <a:t>Cronbach) </a:t>
            </a:r>
            <a:r>
              <a:rPr lang="th-TH" sz="3800" dirty="0">
                <a:cs typeface="+mj-cs"/>
              </a:rPr>
              <a:t>นี้ปรับมาจากสูตร </a:t>
            </a:r>
            <a:r>
              <a:rPr lang="en-US" sz="3800" dirty="0">
                <a:cs typeface="+mj-cs"/>
              </a:rPr>
              <a:t>KR – 20 </a:t>
            </a:r>
            <a:r>
              <a:rPr lang="th-TH" sz="3800" dirty="0">
                <a:cs typeface="+mj-cs"/>
              </a:rPr>
              <a:t>ใช้หาความเที่ยงของเครื่องมือวัดที่ให้คะแนนแตกต่างกันไปในแต่ละข้อได้โดยไม่จำเป็นต้องเป็นระบบการให้ คะแนน แบบ 1 กับ 0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6450D6-FDD2-4BB1-BD5A-6FDB6EB19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024" y="4027955"/>
            <a:ext cx="5086350" cy="247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93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de Book_Parichart Journal_No4.indd">
            <a:extLst>
              <a:ext uri="{FF2B5EF4-FFF2-40B4-BE49-F238E27FC236}">
                <a16:creationId xmlns:a16="http://schemas.microsoft.com/office/drawing/2014/main" id="{BE5CB72B-3364-46BC-8D80-2DF66DFE0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68901"/>
            <a:ext cx="6545263" cy="2520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336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FF000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64773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517A81-1E77-40F6-8B9A-185C8D2EC915}"/>
              </a:ext>
            </a:extLst>
          </p:cNvPr>
          <p:cNvSpPr txBox="1"/>
          <p:nvPr/>
        </p:nvSpPr>
        <p:spPr>
          <a:xfrm>
            <a:off x="3448050" y="862697"/>
            <a:ext cx="52959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(objectivity)</a:t>
            </a:r>
            <a:endParaRPr lang="th-TH" sz="4000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D69FC6-DB7F-43ED-A841-4438C506513C}"/>
              </a:ext>
            </a:extLst>
          </p:cNvPr>
          <p:cNvSpPr txBox="1"/>
          <p:nvPr/>
        </p:nvSpPr>
        <p:spPr>
          <a:xfrm>
            <a:off x="800100" y="2471261"/>
            <a:ext cx="6096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th-TH" sz="4000" dirty="0">
                <a:solidFill>
                  <a:srgbClr val="3488A0"/>
                </a:solidFill>
              </a:rPr>
              <a:t>ชัดแจ้งในความหมายของคำถาม</a:t>
            </a:r>
          </a:p>
          <a:p>
            <a:endParaRPr lang="th-TH" sz="4000" dirty="0"/>
          </a:p>
          <a:p>
            <a:pPr marL="285750" indent="-285750">
              <a:buFontTx/>
              <a:buChar char="-"/>
            </a:pPr>
            <a:r>
              <a:rPr lang="th-TH" sz="4000" dirty="0">
                <a:solidFill>
                  <a:srgbClr val="F03F2B"/>
                </a:solidFill>
              </a:rPr>
              <a:t>ตรวจให้คะแนนได้ตรงกัน </a:t>
            </a:r>
          </a:p>
          <a:p>
            <a:endParaRPr lang="th-TH" sz="4000" dirty="0"/>
          </a:p>
          <a:p>
            <a:pPr marL="285750" indent="-285750">
              <a:buFontTx/>
              <a:buChar char="-"/>
            </a:pPr>
            <a:r>
              <a:rPr lang="th-TH" sz="4000" dirty="0">
                <a:solidFill>
                  <a:srgbClr val="00B050"/>
                </a:solidFill>
              </a:rPr>
              <a:t>แปลความหมายของคะแนนได้ตรงกัน</a:t>
            </a:r>
          </a:p>
        </p:txBody>
      </p:sp>
    </p:spTree>
    <p:extLst>
      <p:ext uri="{BB962C8B-B14F-4D97-AF65-F5344CB8AC3E}">
        <p14:creationId xmlns:p14="http://schemas.microsoft.com/office/powerpoint/2010/main" val="3429869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3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</a:t>
            </a:r>
            <a:r>
              <a:rPr lang="th-TH" sz="3200" dirty="0">
                <a:solidFill>
                  <a:schemeClr val="accent2"/>
                </a:solidFill>
                <a:cs typeface="+mj-cs"/>
              </a:rPr>
              <a:t>ความยากง่าย</a:t>
            </a:r>
            <a:r>
              <a:rPr lang="en-US" sz="3200" dirty="0">
                <a:solidFill>
                  <a:schemeClr val="accent2"/>
                </a:solidFill>
                <a:cs typeface="+mj-cs"/>
              </a:rPr>
              <a:t>  (difficulty)</a:t>
            </a:r>
            <a:endParaRPr lang="th-TH" sz="3200" dirty="0">
              <a:solidFill>
                <a:schemeClr val="accent2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20626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D78BB-CCA9-48E8-8839-5D4A1563C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สัดส่วนของจำนวนผู้ที่ตอบข้อสอบได้ถูกต้องต่อจำนวนผู้ที่ตอบข้อสอบ ทั้งหมด หรือหมายถึงจำนวนร้อยละของผู้ตอบข้อสอบนั้น ๆ ถูก เช่น ค่า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 = 0.30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แสดงว่า จำนวน ผู้ตอบ 100 คน มีผู้ที่ตอบข้อนั้น ๆ ถูก 30 คน ค่าความยากง่ายจะมีค่าระหว่าง 0 ถึง 1.00</a:t>
            </a:r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72B886-F849-4CBD-9746-0308CEF4EDEC}"/>
              </a:ext>
            </a:extLst>
          </p:cNvPr>
          <p:cNvSpPr txBox="1"/>
          <p:nvPr/>
        </p:nvSpPr>
        <p:spPr>
          <a:xfrm>
            <a:off x="3664744" y="905256"/>
            <a:ext cx="4862512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th-TH" sz="4000" dirty="0">
                <a:solidFill>
                  <a:schemeClr val="accent2"/>
                </a:solidFill>
                <a:cs typeface="+mj-cs"/>
              </a:rPr>
              <a:t>ความยากง่าย</a:t>
            </a:r>
            <a:r>
              <a:rPr lang="en-US" sz="4000" dirty="0">
                <a:solidFill>
                  <a:schemeClr val="accent2"/>
                </a:solidFill>
                <a:cs typeface="+mj-cs"/>
              </a:rPr>
              <a:t>  (difficulty)</a:t>
            </a:r>
            <a:endParaRPr lang="th-TH" sz="4000" dirty="0">
              <a:solidFill>
                <a:schemeClr val="accent2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8454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 with medium confidence">
            <a:extLst>
              <a:ext uri="{FF2B5EF4-FFF2-40B4-BE49-F238E27FC236}">
                <a16:creationId xmlns:a16="http://schemas.microsoft.com/office/drawing/2014/main" id="{B2272523-8A2A-9F7D-ECC4-522D9BBC4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555" y="915543"/>
            <a:ext cx="9620890" cy="5026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0526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(validity)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(reliability)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(difficulty)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ความมีประสิทธิภาพ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(efficiency)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(fair)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	คำถามลึก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(searching)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(definite)</a:t>
            </a:r>
            <a:endParaRPr lang="th-TH" sz="3200" dirty="0">
              <a:solidFill>
                <a:srgbClr val="7030A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2364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E91546-FE50-4D39-85F1-687BFBB3F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7369" y="1539220"/>
            <a:ext cx="6037262" cy="377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5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89FD421-CBF4-42B0-9544-6741468B6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712" y="2007394"/>
            <a:ext cx="8824575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9493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FF000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80500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66036-5B41-4E7E-B869-65E0E1CD74A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FF0000"/>
                </a:solidFill>
                <a:cs typeface="+mj-cs"/>
              </a:rPr>
              <a:t>อำนาจจำแนก </a:t>
            </a:r>
            <a:r>
              <a:rPr lang="en-US" sz="4000" dirty="0">
                <a:solidFill>
                  <a:srgbClr val="FF0000"/>
                </a:solidFill>
                <a:cs typeface="+mj-cs"/>
              </a:rPr>
              <a:t>(discrimination)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43854-FA4C-4106-A98A-9A637F4FF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ความสามารถของข้อสอบในการจำแนกหรือแยกให้เห็นความ แตกต่างระหว่างผู้สอบที่มีผลสัมฤทธิ์ต่างกัน เพื่อที่จะใช้พยากรณ์หรือบ่งชี้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ความแตกต่างที่เห็นชัดในด้านความสามารถ เช่น จำแนกคนเก่งกับคนอ่อนจากกันได้ โดยถือว่าคนเก่งควรทำข้อสอบข้อนั้นได้ ส่วนผู้ที่อ่อนไม่ควรทำข้อสอบข้อนั้นได้ อำนาจจำแนกของข้อสอบ จะมีค่าตั้งแต่ 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- 1 ถึง + 1 ค่าอำนาจจำแนกที่ดี ควรมีค่าตั้งแต่ 0.20 ขึ้นไป</a:t>
            </a:r>
          </a:p>
        </p:txBody>
      </p:sp>
    </p:spTree>
    <p:extLst>
      <p:ext uri="{BB962C8B-B14F-4D97-AF65-F5344CB8AC3E}">
        <p14:creationId xmlns:p14="http://schemas.microsoft.com/office/powerpoint/2010/main" val="178166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C38A12-2193-43D4-A076-9A3443A55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081" y="1771914"/>
            <a:ext cx="5557837" cy="331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731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48AC31-AEC0-4429-A70B-0B75DF809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631" y="1428750"/>
            <a:ext cx="8058737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96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791CE1-CB28-4656-BA16-BFC334F4E99A}"/>
              </a:ext>
            </a:extLst>
          </p:cNvPr>
          <p:cNvSpPr txBox="1"/>
          <p:nvPr/>
        </p:nvSpPr>
        <p:spPr>
          <a:xfrm>
            <a:off x="552451" y="1675537"/>
            <a:ext cx="1098232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1. ตรวจให้คะแนนข้อสอบ แล้วเรียงกระดาษคำตอบจากคะแนนมากไปหาน้อย</a:t>
            </a:r>
          </a:p>
          <a:p>
            <a:endParaRPr lang="th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แบ่งกระดาษคำตอบออกเป็น 2 กลุ่ม กลุ่มแรกเรียกว่า กลุ่มสูง(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PH)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โดยนับจากคะแนนสูงลงมา ประมาณ 27% ของกระดาษคำตอบทั้งหมด และกลุ่มหลังเรียกว่ากลุ่มต่ำ (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PL)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โดยนับจากคะแนนต่ำขึ้นไปประมาณ 27% ของกระดาษคำตอบทั้งหมด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19E39-9C9A-43FD-8E01-CB184BE6217C}"/>
              </a:ext>
            </a:extLst>
          </p:cNvPr>
          <p:cNvSpPr txBox="1"/>
          <p:nvPr/>
        </p:nvSpPr>
        <p:spPr>
          <a:xfrm>
            <a:off x="552451" y="767626"/>
            <a:ext cx="8372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FF0000"/>
                </a:solidFill>
              </a:rPr>
              <a:t>ขั้นตอนการหาค่าความยากง่ายและอำนาจจำแนก </a:t>
            </a:r>
          </a:p>
        </p:txBody>
      </p:sp>
    </p:spTree>
    <p:extLst>
      <p:ext uri="{BB962C8B-B14F-4D97-AF65-F5344CB8AC3E}">
        <p14:creationId xmlns:p14="http://schemas.microsoft.com/office/powerpoint/2010/main" val="309721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5B069D-9DA4-4535-AA58-17F142593A9B}"/>
              </a:ext>
            </a:extLst>
          </p:cNvPr>
          <p:cNvSpPr txBox="1"/>
          <p:nvPr/>
        </p:nvSpPr>
        <p:spPr>
          <a:xfrm>
            <a:off x="1171574" y="2086660"/>
            <a:ext cx="98202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7030A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3. หาจำนวนคนที่ตอบถูกในแต่ละข้อของกลุ่มสูงและกลุ่มต่ำ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หาค่าความยาก (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P)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และค่าอำนาจจำแนก (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r)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ตามสูตร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F270A7-424D-4972-B6FE-FA13C5A3D5E2}"/>
              </a:ext>
            </a:extLst>
          </p:cNvPr>
          <p:cNvSpPr txBox="1"/>
          <p:nvPr/>
        </p:nvSpPr>
        <p:spPr>
          <a:xfrm>
            <a:off x="1171574" y="796201"/>
            <a:ext cx="83724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FF0000"/>
                </a:solidFill>
              </a:rPr>
              <a:t>ขั้นตอนการหาค่าความยากง่ายและอำนาจจำแนก </a:t>
            </a:r>
          </a:p>
        </p:txBody>
      </p:sp>
    </p:spTree>
    <p:extLst>
      <p:ext uri="{BB962C8B-B14F-4D97-AF65-F5344CB8AC3E}">
        <p14:creationId xmlns:p14="http://schemas.microsoft.com/office/powerpoint/2010/main" val="136548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สมมติฐานทางสถิติ (2) (Statistics Hypothesis)">
            <a:extLst>
              <a:ext uri="{FF2B5EF4-FFF2-40B4-BE49-F238E27FC236}">
                <a16:creationId xmlns:a16="http://schemas.microsoft.com/office/drawing/2014/main" id="{9374D3FF-6168-4FD5-A7F6-D89D19722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168" y="1642187"/>
            <a:ext cx="5681663" cy="35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8781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สมมติฐานทางสถิติ (2) (Statistics Hypothesis)">
            <a:extLst>
              <a:ext uri="{FF2B5EF4-FFF2-40B4-BE49-F238E27FC236}">
                <a16:creationId xmlns:a16="http://schemas.microsoft.com/office/drawing/2014/main" id="{1D04D4D4-A511-4620-ADB0-2222C0F42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" y="530321"/>
            <a:ext cx="5115226" cy="357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สมมติฐานทางสถิติ (2) (Statistics Hypothesis)">
            <a:extLst>
              <a:ext uri="{FF2B5EF4-FFF2-40B4-BE49-F238E27FC236}">
                <a16:creationId xmlns:a16="http://schemas.microsoft.com/office/drawing/2014/main" id="{175F7EC0-86D6-453A-B18C-0394EC48E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1" y="2278565"/>
            <a:ext cx="5674360" cy="381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7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2266E-D89A-4A31-A046-10985BF4717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(validity)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FB2EC-C181-4E84-BC1B-F2B0947AD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ความสามารถของเครื่องมือวัด ที่สามารถวัดได้ในสิ่งที่ต้องการวัด 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 ความสอดคล้องระหว่างผลการวัดกับสิ่งที่ต้องการวัด ความตรงที่ใช้ในการทดสอบจำแนกเป็น   3   ชนิด ได้แก่  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ความตรงตามเนื้อหา ความตรงตามโครงสร้าง และ ความตรงตามเกณฑ์ที่เกี่ยวข้อง</a:t>
            </a:r>
            <a:endParaRPr lang="th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705294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31A57A-AEFA-46A5-ACBE-DD2BA73FF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187" y="767664"/>
            <a:ext cx="7667625" cy="532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938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</a:t>
            </a:r>
            <a:r>
              <a:rPr lang="th-TH" sz="3200" dirty="0">
                <a:solidFill>
                  <a:srgbClr val="FF0000"/>
                </a:solidFill>
                <a:cs typeface="+mj-cs"/>
              </a:rPr>
              <a:t>ความมีประสิทธิภาพ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(efficiency)</a:t>
            </a:r>
            <a:endParaRPr lang="th-TH" sz="3200" dirty="0">
              <a:solidFill>
                <a:srgbClr val="FF000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6480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3E9487-B3DD-4064-9353-E916E023D4AD}"/>
              </a:ext>
            </a:extLst>
          </p:cNvPr>
          <p:cNvSpPr txBox="1"/>
          <p:nvPr/>
        </p:nvSpPr>
        <p:spPr>
          <a:xfrm>
            <a:off x="828674" y="834509"/>
            <a:ext cx="620077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FF0000"/>
                </a:solidFill>
                <a:cs typeface="+mj-cs"/>
              </a:rPr>
              <a:t>ความมีประสิทธิภาพ</a:t>
            </a:r>
            <a:r>
              <a:rPr lang="en-US" sz="4000" dirty="0">
                <a:solidFill>
                  <a:srgbClr val="FF0000"/>
                </a:solidFill>
                <a:cs typeface="+mj-cs"/>
              </a:rPr>
              <a:t>  (efficiency)</a:t>
            </a:r>
            <a:endParaRPr lang="th-TH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8B6FC2-9141-4845-BCC2-FA1903A6B33D}"/>
              </a:ext>
            </a:extLst>
          </p:cNvPr>
          <p:cNvSpPr txBox="1"/>
          <p:nvPr/>
        </p:nvSpPr>
        <p:spPr>
          <a:xfrm>
            <a:off x="828674" y="1908513"/>
            <a:ext cx="1075372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เครื่องมือที่ทำให้ได้ข้อมูลได้ถูกต้องเชื่อถือได้  โดยลงทุนน้อยที่สุด  ข้อมูลข้อสอบที่มีประสิทธิภาพสามารถให้คะแนนได้เที่ยงตรงและเชื่อถือได้มากที่สุด โดยใช้เวลาแรงงานและเงินน้อยที่สุด  แต่ประโยชน์ที่ได้จากการสอบคุ้มค่า ข้อสอบที่พิมพ์ผิดตกหล่นมาก จำนวนหน้า ไม่ครบ รูปแบบของแบบทดสอบเรียงไม่เป็นระเบียบทำให้ผู้สอบเกิด</a:t>
            </a:r>
            <a:b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ความสับสน มีผลต่อคะแนนที่ ได้จากการทำแบบทดสอบทั้งสิ้น การจัดรูปแบบของข้อสอบปรนัยแบบเลือกตอบเพื่อให้ดูง่าย มีความเป็นระเบียบ เรียบร้อยนิยมพิมพ์แบ่งครึ่งหน้ากระดาษ</a:t>
            </a:r>
          </a:p>
        </p:txBody>
      </p:sp>
    </p:spTree>
    <p:extLst>
      <p:ext uri="{BB962C8B-B14F-4D97-AF65-F5344CB8AC3E}">
        <p14:creationId xmlns:p14="http://schemas.microsoft.com/office/powerpoint/2010/main" val="178300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FF000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56614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DCB72D-E1DA-4F58-98FF-6AEAF7D0E538}"/>
              </a:ext>
            </a:extLst>
          </p:cNvPr>
          <p:cNvSpPr txBox="1"/>
          <p:nvPr/>
        </p:nvSpPr>
        <p:spPr>
          <a:xfrm>
            <a:off x="676275" y="891659"/>
            <a:ext cx="3762375" cy="7078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FF0000"/>
                </a:solidFill>
                <a:cs typeface="+mj-cs"/>
              </a:rPr>
              <a:t>ความยุติธรรม </a:t>
            </a:r>
            <a:r>
              <a:rPr lang="en-US" sz="4000" dirty="0">
                <a:solidFill>
                  <a:srgbClr val="FF0000"/>
                </a:solidFill>
                <a:cs typeface="+mj-cs"/>
              </a:rPr>
              <a:t>(fair)</a:t>
            </a:r>
            <a:endParaRPr lang="th-TH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86E9AB-F802-4173-93A3-5C281AA8C5DD}"/>
              </a:ext>
            </a:extLst>
          </p:cNvPr>
          <p:cNvSpPr txBox="1"/>
          <p:nvPr/>
        </p:nvSpPr>
        <p:spPr>
          <a:xfrm>
            <a:off x="676275" y="2056537"/>
            <a:ext cx="10563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dirty="0"/>
              <a:t>ข้อสอบที่ดีต้องไม่เปิดโอกาสให้เด็กได้เปรียบ เสียเปรียบกัน</a:t>
            </a:r>
          </a:p>
        </p:txBody>
      </p:sp>
    </p:spTree>
    <p:extLst>
      <p:ext uri="{BB962C8B-B14F-4D97-AF65-F5344CB8AC3E}">
        <p14:creationId xmlns:p14="http://schemas.microsoft.com/office/powerpoint/2010/main" val="33788745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</a:t>
            </a:r>
            <a:r>
              <a:rPr lang="th-TH" sz="3200" dirty="0">
                <a:solidFill>
                  <a:srgbClr val="FF0000"/>
                </a:solidFill>
                <a:cs typeface="+mj-cs"/>
              </a:rPr>
              <a:t>คำถามลึก 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(searching)</a:t>
            </a:r>
            <a:endParaRPr lang="th-TH" sz="3200" dirty="0">
              <a:solidFill>
                <a:srgbClr val="FF000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28525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E894B-306C-4EAF-8061-5C589976D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ข้อสอบที่ถามลึกไม่ถามแต่เพียงความรู้ความจำเท่านั้น แต่จะถามวัดความ เข้าใจ การนำความรู้ที่ได้เรียนไปแล้วมาแก้ปัญหา วิเคราะห์ ตลอดจนสร้างสรรค์สิ่งใหม่ขึ้นมาจนท้ายที่สุดคือการประเมินผล คำถามที่ถามลึกนั้นผู้ตอบต้องคิดค้นก่อนจึงจะสามารถหาคำตอบได้ มิใช่เพียงแต่ระลึกถึงประสบการณ์ ต่าง ๆเพียงตื้นๆ ก็ตอบปัญหาได้ แต่เป็นแบบทดสอบที่วัดความลึกซึ้งทางวิชาการตามแนวดิ่งมากกว่าจะวัดตามแนวกว้าง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2F3488-9CE3-4D65-BC8F-E36EF8F8EE05}"/>
              </a:ext>
            </a:extLst>
          </p:cNvPr>
          <p:cNvSpPr txBox="1"/>
          <p:nvPr/>
        </p:nvSpPr>
        <p:spPr>
          <a:xfrm>
            <a:off x="1066800" y="90525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7030A0"/>
                </a:solidFill>
                <a:cs typeface="+mj-cs"/>
              </a:rPr>
              <a:t>คำถามลึก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4000" dirty="0"/>
          </a:p>
        </p:txBody>
      </p:sp>
    </p:spTree>
    <p:extLst>
      <p:ext uri="{BB962C8B-B14F-4D97-AF65-F5344CB8AC3E}">
        <p14:creationId xmlns:p14="http://schemas.microsoft.com/office/powerpoint/2010/main" val="531390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FF000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จำเพาะเจาะจง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(definite)</a:t>
            </a:r>
            <a:endParaRPr lang="th-TH" sz="3200" dirty="0">
              <a:solidFill>
                <a:srgbClr val="7030A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1826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923A6-3888-46FD-8597-9A3327D7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26920"/>
            <a:ext cx="10058400" cy="3849624"/>
          </a:xfrm>
        </p:spPr>
        <p:txBody>
          <a:bodyPr>
            <a:normAutofit/>
          </a:bodyPr>
          <a:lstStyle/>
          <a:p>
            <a:pPr algn="ctr"/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คำถามที่มีลักษณะท้าทายให้เด็กอยากคิดอยากทำ  มีลีลา การถามที่น่าสนใจ ไม่ถามวนเวียนซ้ำซากน่าเบื่อหน่าย การใช้รูปภาพประกอบ ก็เป็นวิธีหนึ่งที่ทำให้ข้อสอบน่าสนใจ ข้อสอบที่ยากเกินไปทำให้ผู้สอบหมดกำลังใจที่จะทำ </a:t>
            </a:r>
            <a:b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ส่วนข้อสอบที่ง่ายเกินไปก็ไม่ท้าทายให้อยากทำ  การเรียงลำดับคำถามจาก</a:t>
            </a:r>
            <a:b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ข้อง่ายไปหายากเป็นวิธีหนึ่งที่ทำให้ข้อสอบมีลักษณะท้าทายน่าทำ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CFA470-3E04-453B-B44D-6A24103AAA3F}"/>
              </a:ext>
            </a:extLst>
          </p:cNvPr>
          <p:cNvSpPr txBox="1"/>
          <p:nvPr/>
        </p:nvSpPr>
        <p:spPr>
          <a:xfrm>
            <a:off x="1066800" y="720590"/>
            <a:ext cx="4905375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>
                <a:solidFill>
                  <a:srgbClr val="FF0000"/>
                </a:solidFill>
                <a:cs typeface="+mj-cs"/>
              </a:rPr>
              <a:t>คำถามยั่วยุ </a:t>
            </a:r>
            <a:r>
              <a:rPr lang="en-US" sz="4000" dirty="0">
                <a:solidFill>
                  <a:srgbClr val="FF0000"/>
                </a:solidFill>
                <a:cs typeface="+mj-cs"/>
              </a:rPr>
              <a:t>(exemplary) </a:t>
            </a:r>
            <a:endParaRPr lang="th-TH" sz="4000" dirty="0"/>
          </a:p>
        </p:txBody>
      </p:sp>
    </p:spTree>
    <p:extLst>
      <p:ext uri="{BB962C8B-B14F-4D97-AF65-F5344CB8AC3E}">
        <p14:creationId xmlns:p14="http://schemas.microsoft.com/office/powerpoint/2010/main" val="2718474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26090-045B-45C6-8520-C9C8B11FB86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dirty="0"/>
              <a:t>คุณลักษณะของเครื่องมือวัดและประเมินผลที่ดี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193C-06E9-413C-B63A-74780428B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2350770"/>
            <a:ext cx="10611853" cy="3849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(validity)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ความเชื่อมั่น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(reliability)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ความเป็นปรนัย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(objectivity)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ความยากง่าย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  (difficulty)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อำนาจจำแนก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(discrimination)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ความมีประสิทธิภาพ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(efficiency)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ความยุติธรรม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(fair)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		คำถามลึก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(searching)</a:t>
            </a:r>
            <a:endParaRPr lang="th-TH" sz="3200" dirty="0">
              <a:solidFill>
                <a:srgbClr val="7030A0"/>
              </a:solidFill>
              <a:cs typeface="+mj-cs"/>
            </a:endParaRPr>
          </a:p>
          <a:p>
            <a:pPr marL="0" indent="0">
              <a:buNone/>
            </a:pPr>
            <a:r>
              <a:rPr lang="th-TH" sz="3200" dirty="0">
                <a:solidFill>
                  <a:srgbClr val="7030A0"/>
                </a:solidFill>
                <a:cs typeface="+mj-cs"/>
              </a:rPr>
              <a:t>คำถามยั่วยุ </a:t>
            </a:r>
            <a:r>
              <a:rPr lang="en-US" sz="3200" dirty="0">
                <a:solidFill>
                  <a:srgbClr val="7030A0"/>
                </a:solidFill>
                <a:cs typeface="+mj-cs"/>
              </a:rPr>
              <a:t>(exemplary) </a:t>
            </a:r>
            <a:r>
              <a:rPr lang="th-TH" sz="3200" dirty="0">
                <a:solidFill>
                  <a:srgbClr val="7030A0"/>
                </a:solidFill>
                <a:cs typeface="+mj-cs"/>
              </a:rPr>
              <a:t>		</a:t>
            </a:r>
            <a:r>
              <a:rPr lang="th-TH" sz="3200" dirty="0">
                <a:solidFill>
                  <a:srgbClr val="FF0000"/>
                </a:solidFill>
                <a:cs typeface="+mj-cs"/>
              </a:rPr>
              <a:t>จำเพาะเจาะจง</a:t>
            </a:r>
            <a:r>
              <a:rPr lang="en-US" sz="3200" dirty="0">
                <a:solidFill>
                  <a:srgbClr val="FF0000"/>
                </a:solidFill>
                <a:cs typeface="+mj-cs"/>
              </a:rPr>
              <a:t>  (definite)</a:t>
            </a:r>
            <a:endParaRPr lang="th-TH" sz="3200" dirty="0">
              <a:solidFill>
                <a:srgbClr val="FF000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1331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4E7B8-3F8C-430F-A756-D7594707E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การหาค่าความเที่ยงตรงเชิงเนื้อหา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(Content Validity) 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เป็นการหาค่าความเที่ยงตรงที่ให้ผู้เชี่ยวชาญ  พิจารณาว่าข้อสอบหรือ 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ข้อคำถามแต่ละข้อวัดได้ตรงตามสิ่งที่ต้องการวัด</a:t>
            </a:r>
            <a:r>
              <a:rPr lang="th-TH" sz="40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เนื้อหาหรือวัตถุประสงค์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การเรียนรู้มากน้อย เพียงใด โดยใช้เกณฑ์การประเมิน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832F652-E63A-468E-AACC-A37CB46DB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(validity)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9295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70CFC-EBF5-4186-96FB-644E2E1F9DEF}"/>
              </a:ext>
            </a:extLst>
          </p:cNvPr>
          <p:cNvSpPr txBox="1"/>
          <p:nvPr/>
        </p:nvSpPr>
        <p:spPr>
          <a:xfrm>
            <a:off x="762000" y="853559"/>
            <a:ext cx="466725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4000" dirty="0">
                <a:solidFill>
                  <a:srgbClr val="FF0000"/>
                </a:solidFill>
                <a:cs typeface="+mj-cs"/>
              </a:rPr>
              <a:t>จำเพาะเจาะจง</a:t>
            </a:r>
            <a:r>
              <a:rPr lang="en-US" sz="4000" dirty="0">
                <a:solidFill>
                  <a:srgbClr val="FF0000"/>
                </a:solidFill>
                <a:cs typeface="+mj-cs"/>
              </a:rPr>
              <a:t>  (definite)</a:t>
            </a:r>
            <a:endParaRPr lang="th-TH" sz="4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188963-1D27-4267-874D-FA6B7DCC1506}"/>
              </a:ext>
            </a:extLst>
          </p:cNvPr>
          <p:cNvSpPr txBox="1"/>
          <p:nvPr/>
        </p:nvSpPr>
        <p:spPr>
          <a:xfrm>
            <a:off x="762000" y="2105710"/>
            <a:ext cx="104584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คำถามที่ดีต้องไม่ถามกว้างเกินไป  ไม่ถามคลุมเครือหรือเล่นสำนวนให้ผู้สอบงง ผู้สอบอ่านแล้วต้องเข้าใจชัดเจนว่าครูถามอะไร  ส่วนจะตอบได้หรือไม่อยู่ที่ความสามารถของผู้ตอบเป็นสำคัญ</a:t>
            </a:r>
          </a:p>
        </p:txBody>
      </p:sp>
    </p:spTree>
    <p:extLst>
      <p:ext uri="{BB962C8B-B14F-4D97-AF65-F5344CB8AC3E}">
        <p14:creationId xmlns:p14="http://schemas.microsoft.com/office/powerpoint/2010/main" val="73013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ap Test Analysis Program (โปรแกรมวิเคราะห์ข้อสอบ Excel ด้วยสูตร KR-20) 2.0  ดาวน์โหลดโปรแกรมฟรี">
            <a:extLst>
              <a:ext uri="{FF2B5EF4-FFF2-40B4-BE49-F238E27FC236}">
                <a16:creationId xmlns:a16="http://schemas.microsoft.com/office/drawing/2014/main" id="{B118A11A-F9A9-4410-B767-B897B4409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90" y="860219"/>
            <a:ext cx="47625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การใช้โปรแกรม EVANA (เบื้องต้น) - YouTube">
            <a:extLst>
              <a:ext uri="{FF2B5EF4-FFF2-40B4-BE49-F238E27FC236}">
                <a16:creationId xmlns:a16="http://schemas.microsoft.com/office/drawing/2014/main" id="{C93186AB-748D-4952-BAAD-97E64FC6B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395" b="25848"/>
          <a:stretch/>
        </p:blipFill>
        <p:spPr bwMode="auto">
          <a:xfrm>
            <a:off x="6410961" y="662773"/>
            <a:ext cx="4389120" cy="307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วิธีติดตั้งโปรแกรม B-Index โปรแกรมวิเคราะห์ข้อสอบ - YouTube">
            <a:extLst>
              <a:ext uri="{FF2B5EF4-FFF2-40B4-BE49-F238E27FC236}">
                <a16:creationId xmlns:a16="http://schemas.microsoft.com/office/drawing/2014/main" id="{A9FFC96F-A694-46A3-B99B-C43B33A6B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440" y="28829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952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1E0EB5-979F-4FF7-9E28-E82AC5F28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741295"/>
            <a:ext cx="10058400" cy="24212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คะแนน +1  หมายถึง  แน่ใจว่าข้อสอบวัดจุดประสงค์/เนื้อหา</a:t>
            </a:r>
          </a:p>
          <a:p>
            <a:pPr marL="0" indent="0" algn="ctr">
              <a:buNone/>
            </a:pP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คะแนน 0    หมายถึง  ไม่แน่ใจว่าข้อสอบวัดจุดประสงค์/เนื้อหา</a:t>
            </a:r>
          </a:p>
          <a:p>
            <a:pPr marL="0" indent="0" algn="ctr">
              <a:buNone/>
            </a:pP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คะแนน -1   หมายถึง   แน่ใจว่าข้อสอบไม่วัดจุดประสงค์/เนื้อหา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91DEA3-9F39-420F-A69A-5BD3D6260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33069"/>
            <a:ext cx="10058400" cy="1371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(validity)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5675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0F1885C-771D-4652-8449-95F06EE69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33069"/>
            <a:ext cx="10058400" cy="1371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(validity)</a:t>
            </a:r>
            <a:endParaRPr lang="th-TH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6417F6-DAE8-4CFD-AC57-A6E449459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737" y="2724150"/>
            <a:ext cx="953452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04D5C0-5864-40F0-AC1B-B1EAFAC9E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012" y="2014194"/>
            <a:ext cx="8943975" cy="448627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10E8CBAD-8F24-46C6-A224-F6FB407EA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541629"/>
            <a:ext cx="10058400" cy="1371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h-TH" sz="4000" dirty="0">
                <a:solidFill>
                  <a:srgbClr val="7030A0"/>
                </a:solidFill>
                <a:cs typeface="+mj-cs"/>
              </a:rPr>
              <a:t>ความเที่ยงตรง  </a:t>
            </a:r>
            <a:r>
              <a:rPr lang="en-US" sz="4000" dirty="0">
                <a:solidFill>
                  <a:srgbClr val="7030A0"/>
                </a:solidFill>
                <a:cs typeface="+mj-cs"/>
              </a:rPr>
              <a:t>(validity)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9164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87B0BD0-D57E-4410-AE6C-0FE0414D6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465328"/>
              </p:ext>
            </p:extLst>
          </p:nvPr>
        </p:nvGraphicFramePr>
        <p:xfrm>
          <a:off x="490539" y="1285875"/>
          <a:ext cx="11210922" cy="37840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45658">
                  <a:extLst>
                    <a:ext uri="{9D8B030D-6E8A-4147-A177-3AD203B41FA5}">
                      <a16:colId xmlns:a16="http://schemas.microsoft.com/office/drawing/2014/main" val="3487249831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2535208503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2587189836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2794769949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3679880338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322535990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438820717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1571800005"/>
                    </a:ext>
                  </a:extLst>
                </a:gridCol>
                <a:gridCol w="1245658">
                  <a:extLst>
                    <a:ext uri="{9D8B030D-6E8A-4147-A177-3AD203B41FA5}">
                      <a16:colId xmlns:a16="http://schemas.microsoft.com/office/drawing/2014/main" val="258179523"/>
                    </a:ext>
                  </a:extLst>
                </a:gridCol>
              </a:tblGrid>
              <a:tr h="966648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ข้อสอบ</a:t>
                      </a:r>
                      <a:br>
                        <a:rPr lang="th-TH" sz="2400" dirty="0"/>
                      </a:br>
                      <a:r>
                        <a:rPr lang="th-TH" sz="2400" dirty="0"/>
                        <a:t>ข้อที่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คะแนนความเห็นผู้เชี่ยวชาญ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h-TH" sz="240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40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40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sz="2400">
                        <a:cs typeface="+mj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รวม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ค่า  </a:t>
                      </a:r>
                      <a:r>
                        <a:rPr lang="en-US" sz="2400" dirty="0"/>
                        <a:t>IOC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สรุปผล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9893493"/>
                  </a:ext>
                </a:extLst>
              </a:tr>
              <a:tr h="563485">
                <a:tc vMerge="1">
                  <a:txBody>
                    <a:bodyPr/>
                    <a:lstStyle/>
                    <a:p>
                      <a:pPr algn="ctr"/>
                      <a:endParaRPr lang="th-TH" sz="2400"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คนที่ 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คนที่  2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คนที่ 3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 คนที่ 4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คนที่ 5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th-TH" sz="2400" dirty="0">
                        <a:cs typeface="+mj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sz="2400">
                        <a:cs typeface="+mj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th-TH" sz="240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711486"/>
                  </a:ext>
                </a:extLst>
              </a:tr>
              <a:tr h="56348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5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ใช้ได้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3310923"/>
                  </a:ext>
                </a:extLst>
              </a:tr>
              <a:tr h="56348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2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3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0.6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ใช้ได้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94008136"/>
                  </a:ext>
                </a:extLst>
              </a:tr>
              <a:tr h="56348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3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-1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0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ปรับปรุง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5636111"/>
                  </a:ext>
                </a:extLst>
              </a:tr>
              <a:tr h="56348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4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-1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/>
                        <a:t>+1</a:t>
                      </a:r>
                      <a:endParaRPr lang="th-TH" sz="2400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cs typeface="+mj-cs"/>
                        </a:rPr>
                        <a:t>ใช้ได้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004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002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 5_01_Win32" id="{77344C68-A3F1-476B-8680-97D7F429B46B}" vid="{89780073-58E8-4DFF-BF29-BA99F805284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651BA-F45C-4845-9AB3-E0A65B39F5E1}">
  <ds:schemaRefs>
    <ds:schemaRef ds:uri="http://purl.org/dc/dcmitype/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2006/documentManagement/types"/>
    <ds:schemaRef ds:uri="71af3243-3dd4-4a8d-8c0d-dd76da1f02a5"/>
    <ds:schemaRef ds:uri="http://schemas.microsoft.com/office/infopath/2007/PartnerControls"/>
    <ds:schemaRef ds:uri="16c05727-aa75-4e4a-9b5f-8a80a116589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{4DE57479-F0BE-417A-BBD5-85BA4DB98AED}tf78438558_win32</Template>
  <TotalTime>219</TotalTime>
  <Words>2133</Words>
  <Application>Microsoft Office PowerPoint</Application>
  <PresentationFormat>Widescreen</PresentationFormat>
  <Paragraphs>178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Century Gothic</vt:lpstr>
      <vt:lpstr>Garamond</vt:lpstr>
      <vt:lpstr>TH SarabunPSK</vt:lpstr>
      <vt:lpstr>SavonVTI</vt:lpstr>
      <vt:lpstr>การหาคุณภาพเครื่องมือวัดผลทางการศึกษา</vt:lpstr>
      <vt:lpstr>PowerPoint Presentation</vt:lpstr>
      <vt:lpstr>คุณลักษณะของเครื่องมือวัดและประเมินผลที่ดี</vt:lpstr>
      <vt:lpstr>ความเที่ยงตรง  (validity)</vt:lpstr>
      <vt:lpstr>ความเที่ยงตรง  (validity)</vt:lpstr>
      <vt:lpstr>ความเที่ยงตรง  (validity)</vt:lpstr>
      <vt:lpstr>ความเที่ยงตรง  (validity)</vt:lpstr>
      <vt:lpstr>ความเที่ยงตรง  (validity)</vt:lpstr>
      <vt:lpstr>PowerPoint Presentation</vt:lpstr>
      <vt:lpstr>คุณลักษณะของเครื่องมือวัดและประเมินผลที่ดี</vt:lpstr>
      <vt:lpstr>ความเชื่อมั่น (reliability)</vt:lpstr>
      <vt:lpstr>วิธีสอบซ้ำ</vt:lpstr>
      <vt:lpstr>วิธีทดสอบคู่ขนาน</vt:lpstr>
      <vt:lpstr>PowerPoint Presentation</vt:lpstr>
      <vt:lpstr>PowerPoint Presentation</vt:lpstr>
      <vt:lpstr>ความเชื่อมั่น (reliability)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PowerPoint Presentation</vt:lpstr>
      <vt:lpstr>PowerPoint Presentation</vt:lpstr>
      <vt:lpstr>PowerPoint Presentation</vt:lpstr>
      <vt:lpstr>คุณลักษณะของเครื่องมือวัดและประเมินผลที่ดี</vt:lpstr>
      <vt:lpstr>อำนาจจำแนก (discrimination)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คุณลักษณะของเครื่องมือวัดและประเมินผลที่ดี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การหาคุณภาพเครื่องมือวัดผลทางการศึกษา</dc:title>
  <dc:creator>teerawit timprapa</dc:creator>
  <cp:lastModifiedBy>Teerawit  Tinprapa</cp:lastModifiedBy>
  <cp:revision>13</cp:revision>
  <dcterms:created xsi:type="dcterms:W3CDTF">2020-09-01T13:59:26Z</dcterms:created>
  <dcterms:modified xsi:type="dcterms:W3CDTF">2025-08-25T03:27:09Z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