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2"/>
  </p:notesMasterIdLst>
  <p:handoutMasterIdLst>
    <p:handoutMasterId r:id="rId123"/>
  </p:handoutMasterIdLst>
  <p:sldIdLst>
    <p:sldId id="412" r:id="rId2"/>
    <p:sldId id="411" r:id="rId3"/>
    <p:sldId id="256" r:id="rId4"/>
    <p:sldId id="363" r:id="rId5"/>
    <p:sldId id="364" r:id="rId6"/>
    <p:sldId id="365" r:id="rId7"/>
    <p:sldId id="366" r:id="rId8"/>
    <p:sldId id="367" r:id="rId9"/>
    <p:sldId id="368" r:id="rId10"/>
    <p:sldId id="257" r:id="rId11"/>
    <p:sldId id="258" r:id="rId12"/>
    <p:sldId id="259" r:id="rId13"/>
    <p:sldId id="260" r:id="rId14"/>
    <p:sldId id="261" r:id="rId15"/>
    <p:sldId id="265" r:id="rId16"/>
    <p:sldId id="262" r:id="rId17"/>
    <p:sldId id="263" r:id="rId18"/>
    <p:sldId id="266" r:id="rId19"/>
    <p:sldId id="267" r:id="rId20"/>
    <p:sldId id="268" r:id="rId21"/>
    <p:sldId id="369" r:id="rId22"/>
    <p:sldId id="370" r:id="rId23"/>
    <p:sldId id="371" r:id="rId24"/>
    <p:sldId id="372" r:id="rId25"/>
    <p:sldId id="373" r:id="rId26"/>
    <p:sldId id="374" r:id="rId27"/>
    <p:sldId id="375" r:id="rId28"/>
    <p:sldId id="376" r:id="rId29"/>
    <p:sldId id="377" r:id="rId30"/>
    <p:sldId id="378" r:id="rId31"/>
    <p:sldId id="379" r:id="rId32"/>
    <p:sldId id="380" r:id="rId33"/>
    <p:sldId id="381" r:id="rId34"/>
    <p:sldId id="382" r:id="rId35"/>
    <p:sldId id="383" r:id="rId36"/>
    <p:sldId id="384" r:id="rId37"/>
    <p:sldId id="385" r:id="rId38"/>
    <p:sldId id="386" r:id="rId39"/>
    <p:sldId id="387" r:id="rId40"/>
    <p:sldId id="388" r:id="rId41"/>
    <p:sldId id="389" r:id="rId42"/>
    <p:sldId id="390" r:id="rId43"/>
    <p:sldId id="391" r:id="rId44"/>
    <p:sldId id="392" r:id="rId45"/>
    <p:sldId id="279" r:id="rId46"/>
    <p:sldId id="280" r:id="rId47"/>
    <p:sldId id="281" r:id="rId48"/>
    <p:sldId id="282" r:id="rId49"/>
    <p:sldId id="283" r:id="rId50"/>
    <p:sldId id="285" r:id="rId51"/>
    <p:sldId id="286" r:id="rId52"/>
    <p:sldId id="287" r:id="rId53"/>
    <p:sldId id="288" r:id="rId54"/>
    <p:sldId id="292" r:id="rId55"/>
    <p:sldId id="289" r:id="rId56"/>
    <p:sldId id="393" r:id="rId57"/>
    <p:sldId id="394" r:id="rId58"/>
    <p:sldId id="395" r:id="rId59"/>
    <p:sldId id="290" r:id="rId60"/>
    <p:sldId id="291" r:id="rId61"/>
    <p:sldId id="293" r:id="rId62"/>
    <p:sldId id="294" r:id="rId63"/>
    <p:sldId id="295" r:id="rId64"/>
    <p:sldId id="296" r:id="rId65"/>
    <p:sldId id="297" r:id="rId66"/>
    <p:sldId id="298" r:id="rId67"/>
    <p:sldId id="299" r:id="rId68"/>
    <p:sldId id="300" r:id="rId69"/>
    <p:sldId id="301" r:id="rId70"/>
    <p:sldId id="302" r:id="rId71"/>
    <p:sldId id="303" r:id="rId72"/>
    <p:sldId id="304" r:id="rId73"/>
    <p:sldId id="305" r:id="rId74"/>
    <p:sldId id="306" r:id="rId75"/>
    <p:sldId id="307" r:id="rId76"/>
    <p:sldId id="308" r:id="rId77"/>
    <p:sldId id="309" r:id="rId78"/>
    <p:sldId id="310" r:id="rId79"/>
    <p:sldId id="311" r:id="rId80"/>
    <p:sldId id="312" r:id="rId81"/>
    <p:sldId id="313" r:id="rId82"/>
    <p:sldId id="314" r:id="rId83"/>
    <p:sldId id="315" r:id="rId84"/>
    <p:sldId id="316" r:id="rId85"/>
    <p:sldId id="317" r:id="rId86"/>
    <p:sldId id="318" r:id="rId87"/>
    <p:sldId id="319" r:id="rId88"/>
    <p:sldId id="320" r:id="rId89"/>
    <p:sldId id="321" r:id="rId90"/>
    <p:sldId id="322" r:id="rId91"/>
    <p:sldId id="323" r:id="rId92"/>
    <p:sldId id="324" r:id="rId93"/>
    <p:sldId id="325" r:id="rId94"/>
    <p:sldId id="326" r:id="rId95"/>
    <p:sldId id="327" r:id="rId96"/>
    <p:sldId id="328" r:id="rId97"/>
    <p:sldId id="329" r:id="rId98"/>
    <p:sldId id="330" r:id="rId99"/>
    <p:sldId id="331" r:id="rId100"/>
    <p:sldId id="332" r:id="rId101"/>
    <p:sldId id="333" r:id="rId102"/>
    <p:sldId id="334" r:id="rId103"/>
    <p:sldId id="335" r:id="rId104"/>
    <p:sldId id="336" r:id="rId105"/>
    <p:sldId id="337" r:id="rId106"/>
    <p:sldId id="338" r:id="rId107"/>
    <p:sldId id="396" r:id="rId108"/>
    <p:sldId id="397" r:id="rId109"/>
    <p:sldId id="398" r:id="rId110"/>
    <p:sldId id="399" r:id="rId111"/>
    <p:sldId id="407" r:id="rId112"/>
    <p:sldId id="408" r:id="rId113"/>
    <p:sldId id="401" r:id="rId114"/>
    <p:sldId id="402" r:id="rId115"/>
    <p:sldId id="403" r:id="rId116"/>
    <p:sldId id="404" r:id="rId117"/>
    <p:sldId id="409" r:id="rId118"/>
    <p:sldId id="406" r:id="rId119"/>
    <p:sldId id="362" r:id="rId120"/>
    <p:sldId id="410" r:id="rId1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620"/>
    <a:srgbClr val="0000CC"/>
    <a:srgbClr val="F2A2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51" d="100"/>
          <a:sy n="51" d="100"/>
        </p:scale>
        <p:origin x="42" y="10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presProps" Target="presProps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8A87A8-D23B-4606-A626-7B1C782F59F7}" type="datetimeFigureOut">
              <a:rPr lang="th-TH" smtClean="0"/>
              <a:pPr/>
              <a:t>11/06/68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57168-19BD-4FE8-8474-25572977E23D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58E714-99B0-4EC9-9221-91677B9E1295}" type="datetimeFigureOut">
              <a:rPr lang="th-TH" smtClean="0"/>
              <a:pPr/>
              <a:t>11/06/68</a:t>
            </a:fld>
            <a:endParaRPr lang="th-TH"/>
          </a:p>
        </p:txBody>
      </p:sp>
      <p:sp>
        <p:nvSpPr>
          <p:cNvPr id="4" name="ตัวแทนรูปบนสไลด์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DA51E-EC0B-42E2-8E54-C5F96E9DBFD4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36664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17BD510-E378-40CA-B901-2B27EA57A45E}" type="datetime1">
              <a:rPr lang="th-TH" smtClean="0"/>
              <a:pPr/>
              <a:t>11/06/68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10811945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BD510-E378-40CA-B901-2B27EA57A45E}" type="datetime1">
              <a:rPr lang="th-TH" smtClean="0"/>
              <a:pPr/>
              <a:t>11/06/68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E7869-158E-4000-91A3-0210DA22A73E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64923207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BD510-E378-40CA-B901-2B27EA57A45E}" type="datetime1">
              <a:rPr lang="th-TH" smtClean="0"/>
              <a:pPr/>
              <a:t>11/06/68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E7869-158E-4000-91A3-0210DA22A73E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3448423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BD510-E378-40CA-B901-2B27EA57A45E}" type="datetime1">
              <a:rPr lang="th-TH" smtClean="0"/>
              <a:pPr/>
              <a:t>11/06/68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E7869-158E-4000-91A3-0210DA22A73E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8918453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BD510-E378-40CA-B901-2B27EA57A45E}" type="datetime1">
              <a:rPr lang="th-TH" smtClean="0"/>
              <a:pPr/>
              <a:t>11/06/68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E7869-158E-4000-91A3-0210DA22A73E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63283511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BD510-E378-40CA-B901-2B27EA57A45E}" type="datetime1">
              <a:rPr lang="th-TH" smtClean="0"/>
              <a:pPr/>
              <a:t>11/06/68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E7869-158E-4000-91A3-0210DA22A73E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37605462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BD510-E378-40CA-B901-2B27EA57A45E}" type="datetime1">
              <a:rPr lang="th-TH" smtClean="0"/>
              <a:pPr/>
              <a:t>11/06/68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E7869-158E-4000-91A3-0210DA22A73E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79484687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BD510-E378-40CA-B901-2B27EA57A45E}" type="datetime1">
              <a:rPr lang="th-TH" smtClean="0"/>
              <a:pPr/>
              <a:t>11/06/68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E7869-158E-4000-91A3-0210DA22A73E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18593951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BD510-E378-40CA-B901-2B27EA57A45E}" type="datetime1">
              <a:rPr lang="th-TH" smtClean="0"/>
              <a:pPr/>
              <a:t>11/06/68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E7869-158E-4000-91A3-0210DA22A73E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12091459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BD510-E378-40CA-B901-2B27EA57A45E}" type="datetime1">
              <a:rPr lang="th-TH" smtClean="0"/>
              <a:pPr/>
              <a:t>11/06/68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E7869-158E-4000-91A3-0210DA22A73E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93123604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BD510-E378-40CA-B901-2B27EA57A45E}" type="datetime1">
              <a:rPr lang="th-TH" smtClean="0"/>
              <a:pPr/>
              <a:t>11/06/68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E7869-158E-4000-91A3-0210DA22A73E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53388410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BD510-E378-40CA-B901-2B27EA57A45E}" type="datetime1">
              <a:rPr lang="th-TH" smtClean="0"/>
              <a:pPr/>
              <a:t>11/06/68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E7869-158E-4000-91A3-0210DA22A73E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34235767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BD510-E378-40CA-B901-2B27EA57A45E}" type="datetime1">
              <a:rPr lang="th-TH" smtClean="0"/>
              <a:pPr/>
              <a:t>11/06/68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E7869-158E-4000-91A3-0210DA22A73E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66628503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BD510-E378-40CA-B901-2B27EA57A45E}" type="datetime1">
              <a:rPr lang="th-TH" smtClean="0"/>
              <a:pPr/>
              <a:t>11/06/68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E7869-158E-4000-91A3-0210DA22A73E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78201298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BD510-E378-40CA-B901-2B27EA57A45E}" type="datetime1">
              <a:rPr lang="th-TH" smtClean="0"/>
              <a:pPr/>
              <a:t>11/06/68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E7869-158E-4000-91A3-0210DA22A73E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9865451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BD510-E378-40CA-B901-2B27EA57A45E}" type="datetime1">
              <a:rPr lang="th-TH" smtClean="0"/>
              <a:pPr/>
              <a:t>11/06/68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E7869-158E-4000-91A3-0210DA22A73E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90018631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BD510-E378-40CA-B901-2B27EA57A45E}" type="datetime1">
              <a:rPr lang="th-TH" smtClean="0"/>
              <a:pPr/>
              <a:t>11/06/68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E7869-158E-4000-91A3-0210DA22A73E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66918874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BD510-E378-40CA-B901-2B27EA57A45E}" type="datetime1">
              <a:rPr lang="th-TH" smtClean="0"/>
              <a:pPr/>
              <a:t>11/06/68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3E7869-158E-4000-91A3-0210DA22A73E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461174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3529E36F-CB6B-4C70-BA69-012BBDB50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264" y="6349440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1</a:t>
            </a:fld>
            <a:endParaRPr lang="th-TH" sz="18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0B7F94-45DC-64EA-BA2B-3324A268CF90}"/>
              </a:ext>
            </a:extLst>
          </p:cNvPr>
          <p:cNvSpPr txBox="1">
            <a:spLocks/>
          </p:cNvSpPr>
          <p:nvPr/>
        </p:nvSpPr>
        <p:spPr>
          <a:xfrm>
            <a:off x="1181100" y="699024"/>
            <a:ext cx="10609184" cy="390192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6600" b="1" dirty="0">
                <a:solidFill>
                  <a:schemeClr val="tx1">
                    <a:lumMod val="9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DAD 8101</a:t>
            </a:r>
            <a:br>
              <a:rPr lang="en-US" sz="6600" b="1" dirty="0">
                <a:solidFill>
                  <a:schemeClr val="tx1">
                    <a:lumMod val="9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6600" b="1" dirty="0">
                <a:solidFill>
                  <a:schemeClr val="tx1">
                    <a:lumMod val="9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รายวิชา สัมมนาทฤษฎีขั้นสูงทางการบริหารการพัฒนา</a:t>
            </a:r>
            <a:br>
              <a:rPr lang="th-TH" sz="6600" b="1" dirty="0">
                <a:solidFill>
                  <a:schemeClr val="tx1">
                    <a:lumMod val="9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6600" b="1" dirty="0">
                <a:solidFill>
                  <a:schemeClr val="tx1">
                    <a:lumMod val="9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ประจำภาคเรียนที่ 3/2567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8DDC84A7-0D3D-0B03-A094-B2950CE2A9B5}"/>
              </a:ext>
            </a:extLst>
          </p:cNvPr>
          <p:cNvSpPr txBox="1">
            <a:spLocks/>
          </p:cNvSpPr>
          <p:nvPr/>
        </p:nvSpPr>
        <p:spPr>
          <a:xfrm>
            <a:off x="759828" y="5388264"/>
            <a:ext cx="8230039" cy="77071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0" indent="0" algn="r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800" kern="1200" cap="all" baseline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th-TH" sz="4400" dirty="0">
                <a:solidFill>
                  <a:srgbClr val="FFFF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โดย ผู้ช่วยศาสตราจารย์ (พิเศษ) ดร.ส</a:t>
            </a:r>
            <a:r>
              <a:rPr lang="th-TH" sz="4400" dirty="0" err="1">
                <a:solidFill>
                  <a:srgbClr val="FFFF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โร</a:t>
            </a:r>
            <a:r>
              <a:rPr lang="th-TH" sz="4400" dirty="0">
                <a:solidFill>
                  <a:srgbClr val="FFFF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ชินี  ศิริวัฒนา</a:t>
            </a:r>
            <a:endParaRPr lang="en-US" sz="4400" dirty="0">
              <a:solidFill>
                <a:srgbClr val="FFFF0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650034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5638C84A-54C6-4CAF-8514-397D8E53B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0675"/>
            <a:ext cx="10515600" cy="1325563"/>
          </a:xfrm>
        </p:spPr>
        <p:txBody>
          <a:bodyPr/>
          <a:lstStyle/>
          <a:p>
            <a:pPr algn="ctr"/>
            <a:r>
              <a:rPr lang="th-TH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การบริหารจัดการทรัพยากรมนุษย์ </a:t>
            </a:r>
            <a:br>
              <a:rPr lang="th-TH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Human Resource Management : HRM</a:t>
            </a:r>
            <a:r>
              <a:rPr lang="th-TH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837CD6AA-A38B-4BBB-9FA2-516E85F9C2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024" y="1825625"/>
            <a:ext cx="11205881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en-US" sz="4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คือกลยุทธ์ตลอดจนกระบวนการใน</a:t>
            </a:r>
            <a:r>
              <a:rPr lang="th-TH" sz="44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การจัดการบุคลากรในองค์การตามมิติต่า</a:t>
            </a:r>
            <a:r>
              <a:rPr lang="th-TH" sz="4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ง ๆ เพื่อให้บุคคลสามารถดำเนินการทำงานตามหน้าที่ของตน </a:t>
            </a:r>
            <a:r>
              <a:rPr lang="th-TH" sz="44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ให้เกิดประสิทธิผลและประสิทธิภาพสูงสุด</a:t>
            </a:r>
            <a:r>
              <a:rPr lang="th-TH" sz="4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และเกิดปัญหาน้อยที่สุด รวมถึงการพัฒนาให้บุคลากรมีศักยภาพเพิ่มขึ้น เพื่อการปฏิบัติงานที่มีประสิทธิภาพยิ่งขึ้น และเพื่อความสำเร็จขององค์การที่เพิ่มขึ้นตามไปด้วย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2F9667AB-5228-4131-9703-F53556323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98299" y="6336832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10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2466210225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9C19D01C-0C36-48AB-B84A-8549732DE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347055"/>
            <a:ext cx="9905998" cy="1478570"/>
          </a:xfrm>
        </p:spPr>
        <p:txBody>
          <a:bodyPr>
            <a:normAutofit/>
          </a:bodyPr>
          <a:lstStyle/>
          <a:p>
            <a:pPr algn="ctr"/>
            <a: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ทางจิตวิทยาได้อธิบายพฤติกรรมของมนุษย์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2D2FB2D8-85E3-445D-89D2-E18A49612C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18371" cy="4351338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	</a:t>
            </a:r>
          </a:p>
          <a:p>
            <a:pPr>
              <a:buNone/>
            </a:pPr>
            <a:endParaRPr lang="th-TH" sz="3200" dirty="0">
              <a:latin typeface="TH SarabunPSK" pitchFamily="34" charset="-34"/>
              <a:cs typeface="TH SarabunPSK" pitchFamily="34" charset="-34"/>
            </a:endParaRPr>
          </a:p>
          <a:p>
            <a:pPr>
              <a:buNone/>
            </a:pPr>
            <a:endParaRPr lang="th-TH" sz="3200" dirty="0">
              <a:latin typeface="TH SarabunPSK" pitchFamily="34" charset="-34"/>
              <a:cs typeface="TH SarabunPSK" pitchFamily="34" charset="-34"/>
            </a:endParaRPr>
          </a:p>
          <a:p>
            <a:pPr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พฤติกรรมมนุษย์เป็นเรื่องที่สลับซับซ้อน ยากแก่การเข้าใจ มีมิติของความเป็นสุขและไม่เป็นสุข (ทุกข์)</a:t>
            </a:r>
          </a:p>
          <a:p>
            <a:pPr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		</a:t>
            </a:r>
            <a:r>
              <a:rPr lang="th-TH" sz="3200" b="1" u="sng" dirty="0">
                <a:solidFill>
                  <a:srgbClr val="0000CC"/>
                </a:solidFill>
                <a:latin typeface="TH SarabunPSK" pitchFamily="34" charset="-34"/>
                <a:cs typeface="TH SarabunPSK" pitchFamily="34" charset="-34"/>
              </a:rPr>
              <a:t>ความสุข</a:t>
            </a:r>
            <a:r>
              <a:rPr lang="th-TH" sz="3200" b="1" dirty="0">
                <a:solidFill>
                  <a:srgbClr val="0000CC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คือภาวะของความ</a:t>
            </a:r>
            <a:r>
              <a:rPr lang="th-TH" sz="3200" b="1" u="sng" dirty="0">
                <a:latin typeface="TH SarabunPSK" pitchFamily="34" charset="-34"/>
                <a:cs typeface="TH SarabunPSK" pitchFamily="34" charset="-34"/>
              </a:rPr>
              <a:t>สมหวัง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200" b="1" u="sng" dirty="0">
                <a:latin typeface="TH SarabunPSK" pitchFamily="34" charset="-34"/>
                <a:cs typeface="TH SarabunPSK" pitchFamily="34" charset="-34"/>
              </a:rPr>
              <a:t>สมอยาก สมปรารถนา</a:t>
            </a:r>
            <a:r>
              <a:rPr lang="th-TH" sz="32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หรือได้สิ่ง</a:t>
            </a:r>
            <a:r>
              <a:rPr lang="th-TH" sz="3200" b="1" u="sng" dirty="0">
                <a:latin typeface="TH SarabunPSK" pitchFamily="34" charset="-34"/>
                <a:cs typeface="TH SarabunPSK" pitchFamily="34" charset="-34"/>
              </a:rPr>
              <a:t>ที่ต้องการ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จะได้</a:t>
            </a:r>
          </a:p>
          <a:p>
            <a:pPr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		</a:t>
            </a:r>
            <a:r>
              <a:rPr lang="th-TH" sz="3200" b="1" u="sng" dirty="0">
                <a:solidFill>
                  <a:srgbClr val="0000CC"/>
                </a:solidFill>
                <a:latin typeface="TH SarabunPSK" pitchFamily="34" charset="-34"/>
                <a:cs typeface="TH SarabunPSK" pitchFamily="34" charset="-34"/>
              </a:rPr>
              <a:t>ความทุกข์</a:t>
            </a:r>
            <a:r>
              <a:rPr lang="th-TH" sz="3200" b="1" dirty="0">
                <a:solidFill>
                  <a:srgbClr val="0000CC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คือภาวะตรงข้ามกับความสุข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404470EF-B64E-4455-8476-F6CF02F2B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0131" y="6337431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100</a:t>
            </a:fld>
            <a:endParaRPr lang="th-TH" sz="1800" dirty="0"/>
          </a:p>
        </p:txBody>
      </p:sp>
      <p:sp>
        <p:nvSpPr>
          <p:cNvPr id="5" name="TextBox 4"/>
          <p:cNvSpPr txBox="1"/>
          <p:nvPr/>
        </p:nvSpPr>
        <p:spPr>
          <a:xfrm>
            <a:off x="953589" y="1998617"/>
            <a:ext cx="2939143" cy="830997"/>
          </a:xfrm>
          <a:prstGeom prst="rect">
            <a:avLst/>
          </a:prstGeom>
          <a:noFill/>
          <a:ln w="28575">
            <a:solidFill>
              <a:srgbClr val="0000C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2400" b="1" dirty="0">
                <a:solidFill>
                  <a:srgbClr val="0000CC"/>
                </a:solidFill>
                <a:latin typeface="TH SarabunPSK" pitchFamily="34" charset="-34"/>
                <a:cs typeface="TH SarabunPSK" pitchFamily="34" charset="-34"/>
              </a:rPr>
              <a:t>สิ่งเร้า </a:t>
            </a:r>
          </a:p>
          <a:p>
            <a:pPr algn="ctr"/>
            <a:r>
              <a:rPr lang="th-TH" sz="2400" b="1" dirty="0">
                <a:solidFill>
                  <a:srgbClr val="0000CC"/>
                </a:solidFill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2400" b="1" dirty="0">
                <a:solidFill>
                  <a:srgbClr val="0000CC"/>
                </a:solidFill>
                <a:latin typeface="TH SarabunPSK" pitchFamily="34" charset="-34"/>
                <a:cs typeface="TH SarabunPSK" pitchFamily="34" charset="-34"/>
              </a:rPr>
              <a:t>Stimulus</a:t>
            </a:r>
            <a:r>
              <a:rPr lang="th-TH" sz="2400" b="1" dirty="0">
                <a:solidFill>
                  <a:srgbClr val="0000CC"/>
                </a:solidFill>
                <a:latin typeface="TH SarabunPSK" pitchFamily="34" charset="-34"/>
                <a:cs typeface="TH SarabunPSK" pitchFamily="34" charset="-34"/>
              </a:rPr>
              <a:t>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93773" y="1968136"/>
            <a:ext cx="2939143" cy="830997"/>
          </a:xfrm>
          <a:prstGeom prst="rect">
            <a:avLst/>
          </a:prstGeom>
          <a:noFill/>
          <a:ln w="28575">
            <a:solidFill>
              <a:srgbClr val="0000C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2400" b="1" dirty="0">
                <a:solidFill>
                  <a:srgbClr val="0000CC"/>
                </a:solidFill>
                <a:latin typeface="TH SarabunPSK" pitchFamily="34" charset="-34"/>
                <a:cs typeface="TH SarabunPSK" pitchFamily="34" charset="-34"/>
              </a:rPr>
              <a:t>อินทรีย์ </a:t>
            </a:r>
          </a:p>
          <a:p>
            <a:pPr algn="ctr"/>
            <a:r>
              <a:rPr lang="th-TH" sz="2400" b="1" dirty="0">
                <a:solidFill>
                  <a:srgbClr val="0000CC"/>
                </a:solidFill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2400" b="1" dirty="0" err="1">
                <a:solidFill>
                  <a:srgbClr val="0000CC"/>
                </a:solidFill>
                <a:latin typeface="TH SarabunPSK" pitchFamily="34" charset="-34"/>
                <a:cs typeface="TH SarabunPSK" pitchFamily="34" charset="-34"/>
              </a:rPr>
              <a:t>Organsism</a:t>
            </a:r>
            <a:r>
              <a:rPr lang="th-TH" sz="2400" b="1" dirty="0">
                <a:solidFill>
                  <a:srgbClr val="0000CC"/>
                </a:solidFill>
                <a:latin typeface="TH SarabunPSK" pitchFamily="34" charset="-34"/>
                <a:cs typeface="TH SarabunPSK" pitchFamily="34" charset="-34"/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99268" y="1976846"/>
            <a:ext cx="2939143" cy="830997"/>
          </a:xfrm>
          <a:prstGeom prst="rect">
            <a:avLst/>
          </a:prstGeom>
          <a:noFill/>
          <a:ln w="28575">
            <a:solidFill>
              <a:srgbClr val="0000C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2400" b="1" dirty="0">
                <a:solidFill>
                  <a:srgbClr val="0000CC"/>
                </a:solidFill>
                <a:latin typeface="TH SarabunPSK" pitchFamily="34" charset="-34"/>
                <a:cs typeface="TH SarabunPSK" pitchFamily="34" charset="-34"/>
              </a:rPr>
              <a:t>การตอบสนองหรือพฤติกรรม(</a:t>
            </a:r>
            <a:r>
              <a:rPr lang="en-US" sz="2400" b="1" dirty="0">
                <a:solidFill>
                  <a:srgbClr val="0000CC"/>
                </a:solidFill>
                <a:latin typeface="TH SarabunPSK" pitchFamily="34" charset="-34"/>
                <a:cs typeface="TH SarabunPSK" pitchFamily="34" charset="-34"/>
              </a:rPr>
              <a:t>Responsive behavior</a:t>
            </a:r>
            <a:r>
              <a:rPr lang="th-TH" sz="2400" b="1" dirty="0">
                <a:solidFill>
                  <a:srgbClr val="0000CC"/>
                </a:solidFill>
                <a:latin typeface="TH SarabunPSK" pitchFamily="34" charset="-34"/>
                <a:cs typeface="TH SarabunPSK" pitchFamily="34" charset="-34"/>
              </a:rPr>
              <a:t>)</a:t>
            </a:r>
          </a:p>
        </p:txBody>
      </p:sp>
      <p:sp>
        <p:nvSpPr>
          <p:cNvPr id="8" name="ลูกศรขวา 7"/>
          <p:cNvSpPr/>
          <p:nvPr/>
        </p:nvSpPr>
        <p:spPr>
          <a:xfrm>
            <a:off x="3971109" y="2259874"/>
            <a:ext cx="535577" cy="24819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9" name="ลูกศรขวา 8"/>
          <p:cNvSpPr/>
          <p:nvPr/>
        </p:nvSpPr>
        <p:spPr>
          <a:xfrm>
            <a:off x="7680960" y="2312126"/>
            <a:ext cx="496389" cy="2351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30680997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ED8C06DF-BBAA-439D-9AE1-56B0D20719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1670" y="1002665"/>
            <a:ext cx="11170023" cy="4351338"/>
          </a:xfrm>
        </p:spPr>
        <p:txBody>
          <a:bodyPr>
            <a:normAutofit fontScale="92500"/>
          </a:bodyPr>
          <a:lstStyle/>
          <a:p>
            <a:pPr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ความไม่สุข-ไม่ทุกข์ 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ก็คือภาวะกลางๆ คือไม่ผิดหวัง ไม่เจ็บไข้ได้ป่วย ไม่มีใครหรือสิ่งใดมากระทบกระเทือนให้ผิดไปจากปกติที่บุคคลนั้น ๆ คิดหรือตั้งเป็นมาตรฐาน</a:t>
            </a:r>
          </a:p>
          <a:p>
            <a:pPr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สิ่งเร้า 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ในทางพุทะศาสนา เรียก 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อายตนะภายนอก 6 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ได้แก่ รูป รส กลิ่น เสียง   โผฏทัพพะ และมโน 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หรือ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 การได้เห็นด้วยตา การได้ลิ้มรสด้วยลิ้น การได้กลิ่นด้วยจมูก การได้ยินเสียงด้วยหู การได้สัมผัสด้วยผิวกาย การเกิดอารมณ์ และการคิดคำนึงระลึกถึงหรือฝัน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4E02C0EF-5352-4131-BC04-A76EB8F63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6228" y="6340474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101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1096287558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F846B737-417D-4612-9C49-AD6FCDE443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954" y="941294"/>
            <a:ext cx="11275806" cy="5355001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   เหตุแห่งทุกข์ เกิดจาก 2 สิ่ง</a:t>
            </a:r>
          </a:p>
          <a:p>
            <a:pPr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		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1. ตัณหา 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คือความต้องการทั้งหลาย อันเป็นพื้นฐานของมนุษย์ทุกรูปทุกนาม เป็นตัวผลักดันหรือเหตุจูงใจ (</a:t>
            </a: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Motives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) เมื่อผสมผสานกับอนุสัยใฝ่ต่ำ (</a:t>
            </a: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Inclinations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) ต่าง ๆ ก็พร้อมที่จะแสดงออก</a:t>
            </a:r>
          </a:p>
          <a:p>
            <a:pPr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		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2. อวิชชา 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คือความไม่รู้ที่ทำให้เกิดความเข้าใจผิด และหลงผิด และนำไปสู่การตัดสินใจ แสดงออกตามการผลักดันของตัณหา 3 ประการ ได้แก่ 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ความโลภ ความโกรธ และความหลง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E69E0902-01A1-4439-BEF6-4F5436651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3396" y="6341120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102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3389967434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601198AB-819F-4DFE-A666-02684E7AF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358541"/>
            <a:ext cx="9905998" cy="1082140"/>
          </a:xfrm>
        </p:spPr>
        <p:txBody>
          <a:bodyPr>
            <a:normAutofit/>
          </a:bodyPr>
          <a:lstStyle/>
          <a:p>
            <a:pPr algn="ctr"/>
            <a:r>
              <a:rPr lang="th-TH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ปัญญากับอวิชชา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66C41AA4-8156-4D9B-BC65-C53758E904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553" y="1568824"/>
            <a:ext cx="11576253" cy="4451385"/>
          </a:xfrm>
        </p:spPr>
        <p:txBody>
          <a:bodyPr>
            <a:normAutofit fontScale="92500"/>
          </a:bodyPr>
          <a:lstStyle/>
          <a:p>
            <a:pPr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	- เป็นสิ่งตรงข้ามกัน </a:t>
            </a:r>
            <a:r>
              <a:rPr lang="th-TH" sz="3600" b="1" u="sng" dirty="0">
                <a:latin typeface="TH SarabunPSK" pitchFamily="34" charset="-34"/>
                <a:cs typeface="TH SarabunPSK" pitchFamily="34" charset="-34"/>
              </a:rPr>
              <a:t>ปัญญา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เป็นแสงสว่างหรือความรอบรู้ แต่ </a:t>
            </a:r>
            <a:r>
              <a:rPr lang="th-TH" sz="3600" b="1" u="sng" dirty="0">
                <a:latin typeface="TH SarabunPSK" pitchFamily="34" charset="-34"/>
                <a:cs typeface="TH SarabunPSK" pitchFamily="34" charset="-34"/>
              </a:rPr>
              <a:t>อวิชชา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 เป็นความมืดหรือความไม่รู้</a:t>
            </a:r>
          </a:p>
          <a:p>
            <a:pPr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	- ก่อนที่จะมีปัญญา ก็ต้องมีสติ (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Super Ego 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ของ 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Sigmund Freud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) และสัมปชัญญะ (ความรู้ตัว)</a:t>
            </a:r>
          </a:p>
          <a:p>
            <a:pPr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	- สติสัมปชัญญะ จึงหมายถึง</a:t>
            </a:r>
            <a:r>
              <a:rPr lang="th-TH" sz="3600" b="1" u="sng" dirty="0">
                <a:latin typeface="TH SarabunPSK" pitchFamily="34" charset="-34"/>
                <a:cs typeface="TH SarabunPSK" pitchFamily="34" charset="-34"/>
              </a:rPr>
              <a:t>การระลึกได้และรู้สึกตัว</a:t>
            </a: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ทำให้เกิดการยับยั้งชั่งใจขึ้นในขณะหนึ่ง แต่ยังไม่ถึงขั้นที่จะแก้ไขเหตุการณ์ให้ดีขึ้น</a:t>
            </a:r>
          </a:p>
          <a:p>
            <a:pPr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	- สิ่งที่จะทำให้ตัดสินว่าจะทำอะไร อย่างไร จึงจะดีและถูกต้อง </a:t>
            </a:r>
            <a:r>
              <a:rPr lang="th-TH" sz="3600" b="1" u="sng" dirty="0">
                <a:latin typeface="TH SarabunPSK" pitchFamily="34" charset="-34"/>
                <a:cs typeface="TH SarabunPSK" pitchFamily="34" charset="-34"/>
              </a:rPr>
              <a:t>ก็ต้องใช้ปัญญา</a:t>
            </a: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(ความเฉลียวฉลาด รู้ว่า อะไรดี อะไรชั่ว อะไรควร ไม่ควร)</a:t>
            </a:r>
          </a:p>
          <a:p>
            <a:pPr>
              <a:lnSpc>
                <a:spcPct val="114000"/>
              </a:lnSpc>
              <a:spcBef>
                <a:spcPts val="0"/>
              </a:spcBef>
              <a:buNone/>
            </a:pPr>
            <a:endParaRPr lang="th-TH" sz="36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72173BA3-D101-44D1-B565-CF106BDAB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6229" y="6340474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103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35777611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C66B52FF-2FE6-42DF-85E0-A282B57C0D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412376"/>
            <a:ext cx="9905998" cy="1039906"/>
          </a:xfrm>
        </p:spPr>
        <p:txBody>
          <a:bodyPr>
            <a:normAutofit/>
          </a:bodyPr>
          <a:lstStyle/>
          <a:p>
            <a:pPr algn="ctr"/>
            <a:r>
              <a:rPr lang="th-TH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ความต้องการของมนุษย์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5BC85EFA-6D0F-4D7A-B2E9-FE593C3056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80682" y="1734185"/>
            <a:ext cx="11917808" cy="4351338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	ไม่มีที่สิ้นสุด ในทางพุทธศาสนา ได้กล่าวถึงกิเลส คือ </a:t>
            </a:r>
            <a:r>
              <a:rPr lang="th-TH" sz="4000" b="1" dirty="0">
                <a:latin typeface="TH SarabunPSK" pitchFamily="34" charset="-34"/>
                <a:cs typeface="TH SarabunPSK" pitchFamily="34" charset="-34"/>
              </a:rPr>
              <a:t>“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ความอยาก</a:t>
            </a:r>
            <a:r>
              <a:rPr lang="th-TH" sz="4000" b="1" dirty="0">
                <a:latin typeface="TH SarabunPSK" pitchFamily="34" charset="-34"/>
                <a:cs typeface="TH SarabunPSK" pitchFamily="34" charset="-34"/>
              </a:rPr>
              <a:t>” 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ว่ามี </a:t>
            </a:r>
          </a:p>
          <a:p>
            <a:pPr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3 อย่างคือ</a:t>
            </a:r>
          </a:p>
          <a:p>
            <a:pPr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		1. กามตัณหา ความอยากในทางเพศ</a:t>
            </a:r>
          </a:p>
          <a:p>
            <a:pPr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		2. ภวตัณหา ความอยากมีอยากเป็น</a:t>
            </a:r>
          </a:p>
          <a:p>
            <a:pPr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		3. วิภวตัณหา ความไม่อยากมีไม่อยากเป็น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E20033A2-6CE4-4CD2-93E6-0A80073FF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263" y="6349496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104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2988910429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9C2BE9DB-A061-4A47-AEEA-6B0CA1956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394447"/>
            <a:ext cx="9905998" cy="1021977"/>
          </a:xfrm>
        </p:spPr>
        <p:txBody>
          <a:bodyPr>
            <a:normAutofit/>
          </a:bodyPr>
          <a:lstStyle/>
          <a:p>
            <a:pPr algn="ctr"/>
            <a:r>
              <a:rPr lang="th-TH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ทฤษฎีความต้องการของมนุษย์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CD9AA562-AF18-4FAA-A9D7-CC8F6A1CBE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377" y="1416424"/>
            <a:ext cx="11304494" cy="528917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	Maslow 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ได้กำหนดหลักการไว้ว่า </a:t>
            </a:r>
            <a:r>
              <a:rPr lang="th-TH" sz="3200" b="1" dirty="0">
                <a:latin typeface="TH SarabunPSK" pitchFamily="34" charset="-34"/>
                <a:cs typeface="TH SarabunPSK" pitchFamily="34" charset="-34"/>
              </a:rPr>
              <a:t>“ บุคคลพยายามสนองความต้องการของตนเพื่อความอยู่รอด และความสำเร็จของชีวิต” 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ได้แบ่งความต้องการของมนุษย์ออกเป็น 5 ระดับ ได้แก่</a:t>
            </a:r>
          </a:p>
          <a:p>
            <a:pPr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	1.  ความต้องการทางด้านสรีรวิทยา (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Physiological Needs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	2. ความต้องการความมั่นคงและปลอดภัยของชีวิต (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Safety and Security Needs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	3. ความต้องการด้านสังคม (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Social Needs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	4. ความต้องการที่จะมีเกียรติยศชื่อเสียง (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Esteem Need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	5. ความต้องการความสำเร็จแห่งตน (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Self – Actualization Needs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)</a:t>
            </a:r>
            <a:endParaRPr lang="th-TH" sz="3200" dirty="0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C4318725-9DC5-4A08-9AF0-F7D4F8D59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4431" y="6340475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105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4181330706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8A5A0A25-0665-4CDC-8699-CC8F90404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7906"/>
            <a:ext cx="10515600" cy="911992"/>
          </a:xfrm>
        </p:spPr>
        <p:txBody>
          <a:bodyPr>
            <a:normAutofit/>
          </a:bodyPr>
          <a:lstStyle/>
          <a:p>
            <a:pPr algn="ctr"/>
            <a:r>
              <a:rPr lang="th-TH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ความต้องการของมนุษย์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2258A4CD-B4A3-4F13-A783-9D7CECB954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012" y="1189898"/>
            <a:ext cx="11483788" cy="505850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		- คนจะพยายามทำทุกทางเพื่อให้บรรลุความต้องการทีละขั้น</a:t>
            </a:r>
          </a:p>
          <a:p>
            <a:pPr>
              <a:buNone/>
            </a:pPr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		- เมื่อความต้องการได้รับการตอบสนองแล้ว ความต้องการนั้นก็จะหมดความสำคัญไป ไมเป็นแรงกระตุ้นอีกต่อไป</a:t>
            </a:r>
          </a:p>
          <a:p>
            <a:pPr>
              <a:buNone/>
            </a:pPr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		- ทำให้เกิดความสนใจ และต้องการสิ่งใหม่ต่อไปอีก</a:t>
            </a:r>
          </a:p>
          <a:p>
            <a:pPr>
              <a:buNone/>
            </a:pPr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		- ความต้องการชิ้นแรกที่ได้รับการตอบสนองแล้ว อาจเป็นความจำเป็นสิ่งใหม่ เมื่อต้องสูญเสียหรือขาดไป</a:t>
            </a:r>
          </a:p>
          <a:p>
            <a:pPr>
              <a:buNone/>
            </a:pPr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		- ความต้องการที่เคยมีความสำคัญ จะลดความสำคัญลงเมื่อมีความต้องการใหม่เข้ามาแทนที่</a:t>
            </a:r>
          </a:p>
          <a:p>
            <a:pPr>
              <a:buNone/>
            </a:pPr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		- บางคนมีความ</a:t>
            </a:r>
            <a:r>
              <a:rPr lang="th-TH" sz="3000" b="1" u="sng" dirty="0">
                <a:latin typeface="TH SarabunPSK" pitchFamily="34" charset="-34"/>
                <a:cs typeface="TH SarabunPSK" pitchFamily="34" charset="-34"/>
              </a:rPr>
              <a:t>ต้องการเท่าไรก็ยังไม่พอ</a:t>
            </a:r>
            <a:r>
              <a:rPr lang="th-TH" sz="30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พยายามทุกอย่างทั้ง</a:t>
            </a:r>
            <a:r>
              <a:rPr lang="th-TH" sz="3000" b="1" u="sng" dirty="0">
                <a:latin typeface="TH SarabunPSK" pitchFamily="34" charset="-34"/>
                <a:cs typeface="TH SarabunPSK" pitchFamily="34" charset="-34"/>
              </a:rPr>
              <a:t>ทางดีทางชั่ว</a:t>
            </a:r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เพื่อให้ได้ตามความต้องการ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2C868FF7-74F2-4C97-B347-D1B03DA9B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264" y="6343741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106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2735660909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7CF7EA27-5B21-4A66-A6D0-8E4187DEF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4103"/>
            <a:ext cx="10515600" cy="889244"/>
          </a:xfrm>
        </p:spPr>
        <p:txBody>
          <a:bodyPr>
            <a:normAutofit/>
          </a:bodyPr>
          <a:lstStyle/>
          <a:p>
            <a:pPr algn="ctr"/>
            <a: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การสร้างความสัมพันธ์ที่ดีกับบุคคล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E23BC08C-FFFC-4223-B133-A4090685E5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7176" y="1345712"/>
            <a:ext cx="10919012" cy="48958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ประกอบด้วย 16 ประการ ดังนี้</a:t>
            </a: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1. บุคลิกภาพ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Personality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		2. การมีท่าทางที่ดี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Handsome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3. ความเป็นเพื่อน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Friendliness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	4. มีความอ่อนน้อม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Modesty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5. การมีน้ำใจช่วยเหลือ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Helpful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	6. การให้ความร่วมมือที่ดี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Cooperation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7. การมีความกรุณา(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Kindness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	8. เป็นคนมีประโยชน์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Contribution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D7557D55-23EC-4C5E-AE88-74D221905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3398" y="6335154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107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3334927346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33268418-72BB-4CD7-8A92-17EBA93880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98611" y="1434353"/>
            <a:ext cx="11860306" cy="4921997"/>
          </a:xfrm>
        </p:spPr>
        <p:txBody>
          <a:bodyPr>
            <a:no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9. มีการสร้างสรรค์ (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Constructive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		10. การมีอารมณ์ดี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Good Emotion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11. มีความกระตือรือร้น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Enthusiasm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	12. มีความรับผิดชอบ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Responsibility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13. มีความอดทน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Patient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			14. มีความขยันขันแข็ง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Diligent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15. มีความพยายาม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Attempt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		16. มีปฏิภาณ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Intelligence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E607FD4A-1395-4B21-8411-A764924DD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264" y="6338420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108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3699662683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5AB3622B-0450-4D83-81B2-784FECA94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920" y="197485"/>
            <a:ext cx="10515600" cy="1006475"/>
          </a:xfrm>
        </p:spPr>
        <p:txBody>
          <a:bodyPr>
            <a:normAutofit/>
          </a:bodyPr>
          <a:lstStyle/>
          <a:p>
            <a:pPr algn="ctr"/>
            <a: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เทคนิคการสนทนาวิสาสะ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1681A69A-5E12-44B9-80A5-6E6A1B42C5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494" y="1488140"/>
            <a:ext cx="11281186" cy="509553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“</a:t>
            </a:r>
            <a:r>
              <a:rPr lang="th-TH" sz="3200" b="1" dirty="0">
                <a:latin typeface="TH SarabunPSK" pitchFamily="34" charset="-34"/>
                <a:cs typeface="TH SarabunPSK" pitchFamily="34" charset="-34"/>
              </a:rPr>
              <a:t>ปากเป็นเอก เลขเป็นโท โบราณว่า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” เป็นสิ่งแรกที่มนุษย์จะแสดงออกซึ่งความสัมพันธ์และก่อให้เกิดความสำเร็จ</a:t>
            </a:r>
          </a:p>
          <a:p>
            <a:pPr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	1. รู้จักถามเพื่อให้เกิดความร่วมมือ			2. รู้จักฟังให้มาก พูดแต่น้อย</a:t>
            </a:r>
          </a:p>
          <a:p>
            <a:pPr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	3. มีท่าทางในการพูด และฟัง (สบตากันได้)		4. ความยิ้มแย้ม</a:t>
            </a:r>
          </a:p>
          <a:p>
            <a:pPr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	5. มองคนอื่นในแง่ดี อย่าคอยจับผิด		6. การใช้น้ำเสียง</a:t>
            </a:r>
          </a:p>
          <a:p>
            <a:pPr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	7. ส่งเสริมศักดิ์ศรี เพื่อสร้างความจงรักภักดี		8. ยกย่อมชมเชยเพื่อให้ได้มาซึ่งความร่วมมือ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7090D812-27ED-4F15-B820-C170E5F4C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6228" y="6349180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109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30952035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3442F35A-FED3-4151-95C7-C3F5C9170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341265"/>
            <a:ext cx="9905998" cy="1478570"/>
          </a:xfrm>
        </p:spPr>
        <p:txBody>
          <a:bodyPr/>
          <a:lstStyle/>
          <a:p>
            <a:pPr algn="ctr"/>
            <a:r>
              <a:rPr lang="th-TH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ประเด็นที่พิจารณาของฝ่ายทรัพยากรบุคคล (</a:t>
            </a:r>
            <a:r>
              <a:rPr lang="en-US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HR</a:t>
            </a:r>
            <a:r>
              <a:rPr lang="th-TH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21625376-506B-49C9-A41A-79C2E722BF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094" y="1819835"/>
            <a:ext cx="11322424" cy="3971366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1.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ฝ่ายทรัพยากรบุคคล 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HR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ในยุคดิจิทัลนั้น จะต้องทำงานเชิงรุก ตั้งแต่การสร้างกลยุทธ์ในการ</a:t>
            </a:r>
            <a:r>
              <a:rPr lang="th-TH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สรรหา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</a:t>
            </a:r>
            <a:r>
              <a:rPr lang="th-TH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บริหาร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ทรัพยากรมนุษย์ ไปจนถึง การสร้าง</a:t>
            </a:r>
            <a:r>
              <a:rPr lang="th-TH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สวัสดิกา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รที่ดึงดูดใจ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2. ต้อง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Update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และนำ</a:t>
            </a:r>
            <a:r>
              <a:rPr lang="th-TH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เทคโนโลยีสมัยใหม่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เข้ามาใช้กับการทำงาน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3. ต้องสร้าง</a:t>
            </a:r>
            <a:r>
              <a:rPr lang="th-TH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ความสุข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</a:t>
            </a:r>
            <a:r>
              <a:rPr lang="th-TH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คุณภาพชีวิต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ที่ดีให้กับบุคลากรในองค์กร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4. ส่งเสริมให้พนักงานได้เกิด</a:t>
            </a:r>
            <a:r>
              <a:rPr lang="th-TH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การพัฒนาศักยภาพ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ทั้งในเรื่องของทักษะการทำงาน และทักษะด้านอื่น ๆ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3039BC7A-672A-47D3-9842-EF8BCB42A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262" y="6349439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11</a:t>
            </a:fld>
            <a:endParaRPr lang="th-TH" sz="1800"/>
          </a:p>
        </p:txBody>
      </p:sp>
    </p:spTree>
    <p:extLst>
      <p:ext uri="{BB962C8B-B14F-4D97-AF65-F5344CB8AC3E}">
        <p14:creationId xmlns:p14="http://schemas.microsoft.com/office/powerpoint/2010/main" val="2515221801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CF6E119B-5FC3-447B-99D0-AB5BA9E2F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5475"/>
            <a:ext cx="10515600" cy="1021715"/>
          </a:xfrm>
        </p:spPr>
        <p:txBody>
          <a:bodyPr>
            <a:normAutofit/>
          </a:bodyPr>
          <a:lstStyle/>
          <a:p>
            <a:pPr algn="ctr"/>
            <a:r>
              <a:rPr lang="th-TH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พฤติกรรมที่ควรหลีกเลี่ยงสำหรับผู้บริการ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DDB2084F-1D10-47DA-9F95-B1BFA6D11A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5435" y="1613647"/>
            <a:ext cx="11103684" cy="42737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1. เจ้าอารมณ์ขี้โมโหฉุนเฉียว			2. เลือกที่รักมักที่ชัง		</a:t>
            </a:r>
          </a:p>
          <a:p>
            <a:pPr marL="0" indent="0"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3. ชอบแสดงอำนาจและไม่ช่วยหาทางออก	4. ใจรวนเรไม่แน่นอน		</a:t>
            </a:r>
          </a:p>
          <a:p>
            <a:pPr marL="0" indent="0"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5. ซัดทอดความผิด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		6. ไม่กล้ารับผิดชอบ			</a:t>
            </a:r>
          </a:p>
          <a:p>
            <a:pPr marL="0" indent="0"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7. ระเบียบจัดจนเกินควร จุกจิกจู้จี้ เหมือคนเป็นโรคประสาท</a:t>
            </a:r>
          </a:p>
          <a:p>
            <a:pPr marL="0" indent="0"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8. ชอบรวบอำนาจและทำงานง่ายให้เป็นงานยาก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88463911-27F2-42F8-8D0F-ADD42028C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9750" y="6340475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110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4211167261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DDB2084F-1D10-47DA-9F95-B1BFA6D11A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788" y="941295"/>
            <a:ext cx="11376212" cy="504713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9. ทำตัววิเศษกว่าคนอื่น				10. ชอบทำให้ผู้ใต้บังคับบัญชาอึดอัด อับอาย</a:t>
            </a:r>
          </a:p>
          <a:p>
            <a:pPr marL="0" indent="0"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11. ดูหมิ่นผู้ใต้บังคับบัญชา			12. ไม่เห็นความสำคัญในผลการปฏิบัติงานของ</a:t>
            </a:r>
          </a:p>
          <a:p>
            <a:pPr marL="0" indent="0"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					     ผู้ใต้บังคับบัญชา</a:t>
            </a:r>
          </a:p>
          <a:p>
            <a:pPr marL="0" indent="0"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13. ไม่มีความเชื่อมั่นในตัวของผู้ใต้บังคับบัญชา	14. มีแต่ยาหอม ปราศจากความจริงใจต่อ</a:t>
            </a:r>
          </a:p>
          <a:p>
            <a:pPr marL="0" indent="0"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					     ผู้ใต้บังคับบัญชา</a:t>
            </a:r>
          </a:p>
          <a:p>
            <a:pPr marL="0" indent="0"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15. เอาแต่ตัวรอดเพียงคนเดียว 			16. ชอบขู่เข็ญ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88463911-27F2-42F8-8D0F-ADD42028C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264" y="6338047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111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353197212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46C04BF7-EAED-493D-9071-60A473CD1B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6140" y="1021976"/>
            <a:ext cx="11084859" cy="5327463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17. มารยาทส่วนตัวหยาบคาย			18. ขี้หวาดระแวง		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19.ไม่รับฟัง ไม่เคารพความคิดเห็นของ 	20. ไม่รักษาคำพูดที่สัญญา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    ผู้ใต้บังคับบัญชา				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21. ไม่ต่อสู้เพื่อประโยชน์ของลูกน้อง		22. ชอบเสี้ยมเขาควายให้ชนกัน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23. หูเบา ชอบรับฟังเรื่องคนนินทากัน 		24. ไม่สนใจกับปัญหาในวงงาน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25. ไม่สนใจคำร้องเรียนของผู้ใต้บังคับบัญชา	26. ทำให้ผู้ใต้บังคับบัญชาเข้าใจผิดในงาน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27. ปิดบังความ เคลื่อนไหวในงาน		28. ไม่สนับสนุนความก้าวหน้าของลูกน้อง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						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91C4EB04-88CE-434D-A59D-50D36248A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263" y="6349439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112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2948698841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279DD0F5-A880-42DE-BEC1-14DD3F5C74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459" y="1124584"/>
            <a:ext cx="11178988" cy="50476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29. เบียดบังผลประโยชน์ของลูกน้อง		30. ปิดบังความรู้ในการทำงานกลัวลูกน้องแย่งเก้าอี้</a:t>
            </a:r>
          </a:p>
          <a:p>
            <a:pPr marL="0" indent="0"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31. นินทาผู้ใต้บังคับบัญชา ให้เพื่อนร่วมงานฟัง	32. ประพฤติตนไม่เหมาะสมกับลูกน้องที่เป็นเพศ</a:t>
            </a:r>
          </a:p>
          <a:p>
            <a:pPr marL="0" indent="0"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					     ตรงข้าม</a:t>
            </a:r>
          </a:p>
          <a:p>
            <a:pPr marL="0" indent="0"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33. ไม่มีศิลปะในการสอนงานลูกน้อง		34. ไม่สุจริต</a:t>
            </a:r>
          </a:p>
          <a:p>
            <a:pPr marL="0" indent="0"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35. ไม่มีศิลปะในการแนะนำตักเตือนลูกน้อง	36. ไม่สนใจความเป็นอยู่ของลูกน้อง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85DFA772-90EA-4F96-837C-708D88A61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264" y="6340474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113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2057378795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1B0FAB2A-E15F-4DC3-84C9-42DCE9DD8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466166"/>
            <a:ext cx="9905998" cy="1147482"/>
          </a:xfrm>
        </p:spPr>
        <p:txBody>
          <a:bodyPr>
            <a:normAutofit/>
          </a:bodyPr>
          <a:lstStyle/>
          <a:p>
            <a:pPr algn="ctr"/>
            <a: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บันได 6 ขั้น เพื่อสร้างมนุษย์สัมพันธ์ในองค์การ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4647B0EA-9F61-4C73-B28F-ED91F540D3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0282" y="1613648"/>
            <a:ext cx="10990730" cy="4984376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ขั้นที่ 1 มี 6 คำ คือ “ยอมรับผิดถ้าเราผิด”(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I admit if I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make mistake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ขั้นที่ 2 มี 5 คำ คือ “คุณทำงานดีมาก” (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You did a good job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ขั้นที่ 3 มี 4 คำ คือ “คุณคิดอย่างไร”(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What do you think?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ขั้นที่ 4 มี 3 คำ คือ “ฉันขอบมัน ” (คือเห็นด้วยกับคุณ) (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I like it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ขั้นที่ 5 มี 2 คำ คือ “ขอบคุณ” (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Thank you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ขั้นที่ 6 มี 1 คำ คือ เพียงคำ ๆ เดียวที่ปรารถนา “ เรา” (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We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)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999CB315-6AB7-4F76-A22A-856C5832F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4432" y="6340474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114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1583232307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19EB2BDD-AD1B-4875-95D3-6E0EAFC9D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430306"/>
            <a:ext cx="9905998" cy="1273399"/>
          </a:xfrm>
        </p:spPr>
        <p:txBody>
          <a:bodyPr>
            <a:normAutofit/>
          </a:bodyPr>
          <a:lstStyle/>
          <a:p>
            <a:pPr algn="ctr"/>
            <a: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การใช้หลักธรรมในการสร้างมนุษย์สัมพันธ์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6E23057F-DEAB-443C-8778-004E6CC3A7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3" y="1703705"/>
            <a:ext cx="9938067" cy="4351338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4000" b="1" dirty="0">
                <a:latin typeface="TH SarabunPSK" pitchFamily="34" charset="-34"/>
                <a:cs typeface="TH SarabunPSK" pitchFamily="34" charset="-34"/>
              </a:rPr>
              <a:t>1. 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พรหมวิหาร 4 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ประกอบด้วย (ธรรมของผู้บริหาร)</a:t>
            </a:r>
          </a:p>
          <a:p>
            <a:pPr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	เมตตา คือการมีเมตตาจิตคิดที่จะให้ผู้อื่นมีความสุข</a:t>
            </a:r>
          </a:p>
          <a:p>
            <a:pPr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	กรุณา คือคิดเอ็นดูจะช่วยให้ผู้อื่นพ้นทุกข์</a:t>
            </a:r>
          </a:p>
          <a:p>
            <a:pPr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	มุทิตา คือมีความยินดีเมื่อผู้อื่นได้ดี</a:t>
            </a:r>
          </a:p>
          <a:p>
            <a:pPr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	อุเบกขา คือการวางตัวเป็นกลาง ไม่ลำเอียง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665E600D-41AD-477C-8B0B-76F4BDCE2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261" y="6340474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115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1162274508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6816A96D-716A-44CB-8C62-E70618E812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9224" y="914400"/>
            <a:ext cx="10409816" cy="54711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2. 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อิทธิบาท 4 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ประกอบด้วย (ธรรมของมนุษย์ทุกคน)</a:t>
            </a:r>
          </a:p>
          <a:p>
            <a:pPr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	ฉันทะ คือ ความพอใจในสิ่งที่พบเห็น และมีอยู่</a:t>
            </a:r>
          </a:p>
          <a:p>
            <a:pPr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	วิริยะ คือ ใช้ความพยายามทำให้สำเร็จ</a:t>
            </a:r>
          </a:p>
          <a:p>
            <a:pPr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	จิตตะ คือ ให้ความสนใจกับสิ่งนั้น</a:t>
            </a:r>
          </a:p>
          <a:p>
            <a:pPr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	วิมังสา คือ มุ่งทำด้วยปัญญา และความคิดรอบคอบ</a:t>
            </a:r>
          </a:p>
          <a:p>
            <a:pPr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FDEDB4E3-2165-4A74-B137-BD2CD2A0E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263" y="6358255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116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1716322393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6816A96D-716A-44CB-8C62-E70618E812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8541" y="968188"/>
            <a:ext cx="10490499" cy="541737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3. </a:t>
            </a:r>
            <a:r>
              <a:rPr lang="th-TH" sz="4000" b="1" u="sng" dirty="0" err="1">
                <a:latin typeface="TH SarabunPSK" pitchFamily="34" charset="-34"/>
                <a:cs typeface="TH SarabunPSK" pitchFamily="34" charset="-34"/>
              </a:rPr>
              <a:t>สังคห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วัตถุ 4</a:t>
            </a:r>
            <a:r>
              <a:rPr lang="th-TH" sz="40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ประกอบด้วย (ธรรมในการครองใจคน, ครอบครัว, องค์การ)</a:t>
            </a:r>
          </a:p>
          <a:p>
            <a:pPr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	ทาน คือการแบ่งปันสิ่งของให้แก่ผู้อื่น</a:t>
            </a:r>
          </a:p>
          <a:p>
            <a:pPr>
              <a:buNone/>
            </a:pP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ปิยวาจา คือการเจรจาไพเราะอ่อนหวาน ชวนฟัง</a:t>
            </a:r>
          </a:p>
          <a:p>
            <a:pPr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th-TH" sz="4000" dirty="0" err="1">
                <a:latin typeface="TH SarabunPSK" pitchFamily="34" charset="-34"/>
                <a:cs typeface="TH SarabunPSK" pitchFamily="34" charset="-34"/>
              </a:rPr>
              <a:t>อัตถ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จริยา คือการปฏิบัติตนอันเป็นประโยชน์เกื้อกูล</a:t>
            </a:r>
          </a:p>
          <a:p>
            <a:pPr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th-TH" sz="4000" dirty="0" err="1">
                <a:latin typeface="TH SarabunPSK" pitchFamily="34" charset="-34"/>
                <a:cs typeface="TH SarabunPSK" pitchFamily="34" charset="-34"/>
              </a:rPr>
              <a:t>สมานัตต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ตา คือ การวางตัวสม่ำเสมอ และทำให้เข้ากับคนทั้งหลายได้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FDEDB4E3-2165-4A74-B137-BD2CD2A0E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4494" y="6331510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117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3568846433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ชื่อเรื่อง 1">
            <a:extLst>
              <a:ext uri="{FF2B5EF4-FFF2-40B4-BE49-F238E27FC236}">
                <a16:creationId xmlns:a16="http://schemas.microsoft.com/office/drawing/2014/main" id="{4FF29290-C1FF-41E2-8BFC-1AFCBDC81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7835" y="425259"/>
            <a:ext cx="10879858" cy="1325563"/>
          </a:xfrm>
        </p:spPr>
        <p:txBody>
          <a:bodyPr>
            <a:normAutofit/>
          </a:bodyPr>
          <a:lstStyle/>
          <a:p>
            <a:pPr algn="ctr"/>
            <a:r>
              <a:rPr lang="th-TH" sz="48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การใช้หลักธรรมา</a:t>
            </a:r>
            <a:r>
              <a:rPr lang="th-TH" sz="4800" b="1" dirty="0" err="1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ภิ</a:t>
            </a:r>
            <a:r>
              <a:rPr lang="th-TH" sz="48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บาล (</a:t>
            </a:r>
            <a:r>
              <a:rPr lang="en-US" sz="48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Good Governance</a:t>
            </a:r>
            <a:r>
              <a:rPr lang="th-TH" sz="48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</p:txBody>
      </p:sp>
      <p:sp>
        <p:nvSpPr>
          <p:cNvPr id="6" name="ตัวแทนเนื้อหา 2">
            <a:extLst>
              <a:ext uri="{FF2B5EF4-FFF2-40B4-BE49-F238E27FC236}">
                <a16:creationId xmlns:a16="http://schemas.microsoft.com/office/drawing/2014/main" id="{B6ED6B88-DB01-4558-8809-41CDC017CE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9929" y="2081403"/>
            <a:ext cx="11019136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1.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หลักนิติธรรม (</a:t>
            </a:r>
            <a:r>
              <a:rPr lang="en-US" sz="3600" b="1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R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ule of Law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		2. หลักคุณธรรม (</a:t>
            </a:r>
            <a:r>
              <a:rPr lang="en-US" sz="3600" b="1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E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thics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3.หลักความโปร่งใส (</a:t>
            </a:r>
            <a:r>
              <a:rPr lang="en-US" sz="3600" b="1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T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ransparency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		4. หลักการมีส่วนร่วม (</a:t>
            </a:r>
            <a:r>
              <a:rPr lang="en-US" sz="3600" b="1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P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articipation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5. หลักสำนึกความรับผิดชอบ 			6.หลักความคุ้มค่า (</a:t>
            </a:r>
            <a:r>
              <a:rPr lang="en-US" sz="3600" b="1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V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alue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3600" b="1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A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ccountability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				   - หรือเรียกว่า </a:t>
            </a:r>
            <a:r>
              <a:rPr lang="en-US" sz="36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RETPAV</a:t>
            </a:r>
            <a:endParaRPr lang="th-TH" sz="3600" b="1" u="sng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FDF8E7E4-7E67-424A-AE7A-964A46E2F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263" y="6344407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118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869271226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12074" y="169184"/>
            <a:ext cx="10515600" cy="745216"/>
          </a:xfrm>
        </p:spPr>
        <p:txBody>
          <a:bodyPr>
            <a:normAutofit/>
          </a:bodyPr>
          <a:lstStyle/>
          <a:p>
            <a:pPr algn="ctr"/>
            <a: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การส่งเสริมจรรยาบรรณ มาตรฐานคุณธรรม และจริยธรรม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636494" y="1107167"/>
            <a:ext cx="10782620" cy="5594077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	ในการพัฒนาการบริหาร มีความจำเป็นต้องให้เจ้าหน้าที่รัฐ มีจรรยาบรรณ และปฏิบัติตามมาตรฐานคุณธรรม และจริยธรรม โดยใช้หลักพุทธศาสนา </a:t>
            </a:r>
            <a:r>
              <a:rPr lang="th-TH" sz="3600" b="1" u="sng" dirty="0">
                <a:solidFill>
                  <a:srgbClr val="0000CC"/>
                </a:solidFill>
                <a:latin typeface="TH SarabunPSK" pitchFamily="34" charset="-34"/>
                <a:cs typeface="TH SarabunPSK" pitchFamily="34" charset="-34"/>
              </a:rPr>
              <a:t>เรียกว่า “ทศพิธราชธรรม 10 ประการ”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		1. ทาน ได้แก่ การให้ทาน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		2. ศีล ได้แก่การรักษาศีล การมีศีล (ศีล 5, ศีล8)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		3. ปริจาคะ ได้แก่การบริจาค และการเสียสละประโยชน์ส่วนตน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		4. </a:t>
            </a:r>
            <a:r>
              <a:rPr lang="th-TH" sz="3600" dirty="0" err="1">
                <a:latin typeface="TH SarabunPSK" pitchFamily="34" charset="-34"/>
                <a:cs typeface="TH SarabunPSK" pitchFamily="34" charset="-34"/>
              </a:rPr>
              <a:t>อาชชวะ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 ได้แก่ความซื่อตรง ความจริงใจ ความเที่ยงธรรม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		</a:t>
            </a:r>
            <a:endParaRPr lang="th-TH" sz="3600" b="1" u="sng" dirty="0">
              <a:solidFill>
                <a:srgbClr val="0000CC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" name="ตัวแทนหมายเลขสไลด์ 3">
            <a:extLst>
              <a:ext uri="{FF2B5EF4-FFF2-40B4-BE49-F238E27FC236}">
                <a16:creationId xmlns:a16="http://schemas.microsoft.com/office/drawing/2014/main" id="{C00A62FF-0A97-032E-A590-EF1A249CD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263" y="6344407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119</a:t>
            </a:fld>
            <a:endParaRPr lang="th-TH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BCD0384C-FC6D-4351-BA53-D48D225A7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63625"/>
          </a:xfrm>
        </p:spPr>
        <p:txBody>
          <a:bodyPr/>
          <a:lstStyle/>
          <a:p>
            <a:pPr algn="ctr"/>
            <a:r>
              <a:rPr lang="th-TH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กลยุทธ์ที่นำมาใช้ได้ผลสำเร็จ 5 วิธี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141EC0C3-1213-45F7-8AAF-C85E6E53F5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235" y="1312206"/>
            <a:ext cx="11376211" cy="5064125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1. </a:t>
            </a:r>
            <a:r>
              <a:rPr lang="th-TH" sz="36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การจัดโปรแกรมการจ่าย </a:t>
            </a:r>
            <a:r>
              <a:rPr lang="en-US" sz="36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Well Pay Vs Sick Pay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เช่นมีการจัดโปรแกรมการจ่ายโบนัสให้กับพนักงานที่มีสุขภาพดี ซึ่งไม่ขาดงานทุก 4 สัปดาห์ติดต่อกัน และให้สิทธิพนักงานลาป่วยได้ไม่เกิน 8 ชั่วโมง โดยไม่หักเงินเดือน ทำให้องค์การประหยัดเงินเพิ่ม ลดอัตราขาดงานลง เพิ่มผลผลิตของงานสูงขึ้น พนักงานมีความพอใจมากขึ้น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2. </a:t>
            </a:r>
            <a:r>
              <a:rPr lang="th-TH" sz="36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การลงโทษพนักงานที่มีปัญหา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Disciplining Problem Employer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3. </a:t>
            </a:r>
            <a:r>
              <a:rPr lang="th-TH" sz="36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การพัฒนาโครงการฝึกอบรม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Developing Training Program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4. </a:t>
            </a:r>
            <a:r>
              <a:rPr lang="th-TH" sz="36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การบริหารตนเอง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Self-Management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5. </a:t>
            </a:r>
            <a:r>
              <a:rPr lang="th-TH" sz="36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การชมเชยและการให้รางวัล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Reward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44F4B728-6024-4A7F-B14A-0F3FD443D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264" y="6337207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12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1095067882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903514" y="1107167"/>
            <a:ext cx="10515600" cy="5594077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		5. </a:t>
            </a:r>
            <a:r>
              <a:rPr lang="th-TH" sz="3600" dirty="0" err="1">
                <a:latin typeface="TH SarabunPSK" pitchFamily="34" charset="-34"/>
                <a:cs typeface="TH SarabunPSK" pitchFamily="34" charset="-34"/>
              </a:rPr>
              <a:t>มัทท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วะ ได้แก่ความสุภาพ อ่อนโยน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		6. ตบะ ได้แก่ ความเพียร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		7. อักโกธะ ได้แก่ การระงับความโกรธ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		8. </a:t>
            </a:r>
            <a:r>
              <a:rPr lang="th-TH" sz="3600" dirty="0" err="1">
                <a:latin typeface="TH SarabunPSK" pitchFamily="34" charset="-34"/>
                <a:cs typeface="TH SarabunPSK" pitchFamily="34" charset="-34"/>
              </a:rPr>
              <a:t>อวิหิงสา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 ได้แก่ ความไม่เบียดเบียน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		9. ขันติ ได้แก่ความอดทน 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		10. </a:t>
            </a:r>
            <a:r>
              <a:rPr lang="th-TH" sz="3600" dirty="0" err="1">
                <a:latin typeface="TH SarabunPSK" pitchFamily="34" charset="-34"/>
                <a:cs typeface="TH SarabunPSK" pitchFamily="34" charset="-34"/>
              </a:rPr>
              <a:t>อวิ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โรธนะ ได้แก่ การหนักแน่นในธรรม และความถูกต้อง</a:t>
            </a:r>
          </a:p>
          <a:p>
            <a:pPr>
              <a:buNone/>
            </a:pPr>
            <a:endParaRPr lang="th-TH" sz="3600" b="1" u="sng" dirty="0">
              <a:solidFill>
                <a:srgbClr val="0000CC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" name="ตัวแทนหมายเลขสไลด์ 3">
            <a:extLst>
              <a:ext uri="{FF2B5EF4-FFF2-40B4-BE49-F238E27FC236}">
                <a16:creationId xmlns:a16="http://schemas.microsoft.com/office/drawing/2014/main" id="{757644CF-E1DE-D9EC-699E-6C498DCAC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263" y="6344407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120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8403512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27AE972F-C6D9-47BF-8453-A31B001CD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1325563"/>
          </a:xfrm>
        </p:spPr>
        <p:txBody>
          <a:bodyPr/>
          <a:lstStyle/>
          <a:p>
            <a:pPr algn="ctr"/>
            <a:r>
              <a:rPr lang="th-TH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ด้านบริหารงบประมาณ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AA573639-DD37-4DA6-991D-D6F501C7BE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094" y="1339850"/>
            <a:ext cx="11340353" cy="5016500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000" b="1" u="sng" dirty="0">
                <a:solidFill>
                  <a:srgbClr val="0000CC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การงบประมาณ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Budgeting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เป็นแผนงานโดยละเอียดในรูปตัวเลขทั้งจำนวนหน่วย และจำนวนเงินตามแผนการดำเนินงานของกิจการสำหรับระยะเวลาใด เวลาหนึ่งในอนาคต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การจัดทำงบประมาณ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เป็นการวางแผนอย่างมีหลักเกณฑ์เพื่อให้หน่วยงานสามารถดำเนินงานได้ผลสำเร็จตามเป้าหมาย ในการพิจารณาโครงการ ฝ่ายจัดการ จะต้องคาดคะเนรายได้ที่จะได้รับแต่ละโครงการ และกำหนดงบประมาณต้นทุนที่จะต้องใช้จ่าย เพื่อนำมาใช้ในการตัดสินใจลงทุนในโครงการที่เหมาะสม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นอกจากนั้น </a:t>
            </a:r>
            <a:r>
              <a:rPr lang="th-TH" sz="36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งบประมาณยังเป็นการประมาณการงบการเงินของกิจการไว้ล่วงหน้า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โดยเฉพาะการวางแผนกำไรของกิจการ ซึ่งเป็นส่วนประกอบหนึ่งในการจัดทำงบประมาณดำเนินงานและงบประมาณเงินสด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5BE910C6-2E1E-4F5C-84F9-AD1C318A3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3396" y="6347385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13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4661249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1437789B-E301-4676-8A2A-64294BD0A5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165" y="1111249"/>
            <a:ext cx="11367247" cy="5346701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4400" b="1" u="sng" dirty="0">
                <a:solidFill>
                  <a:srgbClr val="0000CC"/>
                </a:solidFill>
                <a:latin typeface="TH SarabunPSK" pitchFamily="34" charset="-34"/>
                <a:cs typeface="TH SarabunPSK" pitchFamily="34" charset="-34"/>
              </a:rPr>
              <a:t>งบประมาณ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 (</a:t>
            </a: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Budget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) หมายถึงการประมาณการทางการเงิน หรือทรัพยากรอื่นที่กำหนดขึ้นอย่างมีระบบ เพื่อใช้เป็นเครื่องมือควบคุมการดำเนินงานในอนาคต งบประมาณจึงช่วยให้ทุกแผนกงานทำงานอย่างมีเป้าหมาย งบประมาณมีประโยชน์ต่อการดำเนินงานขององค์การทั้งภาครัฐและเอกชนได้ ดังนี้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1. 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ช่วยให้ฝ่ายจัดการสามารถเห็นปัญหาที่จะเกิดขึ้น 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และเป็นการสร้างแนวทางการตัดสินใจที่ถูกต้องของฝ่ายจัดการ โดยได้ทำการศึกษาปัญหาอย่างรอบคอบก่อนที่จะทำการตัดสินใจ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2</a:t>
            </a:r>
            <a:r>
              <a:rPr lang="th-TH" sz="4000" b="1" dirty="0">
                <a:latin typeface="TH SarabunPSK" pitchFamily="34" charset="-34"/>
                <a:cs typeface="TH SarabunPSK" pitchFamily="34" charset="-34"/>
              </a:rPr>
              <a:t>. 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เป็นการช่วยให้ฝ่ายดำเนินงานทุกฝ่ายมีโอกาสร่วมมือกัน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ทั้งกิจการให้มากที่สุด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	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h-TH" sz="40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4D9DE625-F957-42B4-8ADC-ED819A89B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4430" y="6349439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14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26557479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21341" y="1039812"/>
            <a:ext cx="11403106" cy="4351338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400" dirty="0">
                <a:latin typeface="TH SarabunPSK" pitchFamily="34" charset="-34"/>
                <a:cs typeface="TH SarabunPSK" pitchFamily="34" charset="-34"/>
              </a:rPr>
              <a:t>	3. </a:t>
            </a:r>
            <a:r>
              <a:rPr lang="th-TH" sz="4400" b="1" u="sng" dirty="0">
                <a:latin typeface="TH SarabunPSK" pitchFamily="34" charset="-34"/>
                <a:cs typeface="TH SarabunPSK" pitchFamily="34" charset="-34"/>
              </a:rPr>
              <a:t>ช่วยให้กิจการใช้เงินทุนซึ่งเป็นทรัพยากรที่จำกัด</a:t>
            </a:r>
            <a:r>
              <a:rPr lang="th-TH" sz="44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4400" dirty="0">
                <a:latin typeface="TH SarabunPSK" pitchFamily="34" charset="-34"/>
                <a:cs typeface="TH SarabunPSK" pitchFamily="34" charset="-34"/>
              </a:rPr>
              <a:t>ให้เป็นประโยชน์ต่อกิจการมากที่สุด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400" dirty="0">
                <a:latin typeface="TH SarabunPSK" pitchFamily="34" charset="-34"/>
                <a:cs typeface="TH SarabunPSK" pitchFamily="34" charset="-34"/>
              </a:rPr>
              <a:t>	4. </a:t>
            </a:r>
            <a:r>
              <a:rPr lang="th-TH" sz="4400" b="1" u="sng" dirty="0">
                <a:latin typeface="TH SarabunPSK" pitchFamily="34" charset="-34"/>
                <a:cs typeface="TH SarabunPSK" pitchFamily="34" charset="-34"/>
              </a:rPr>
              <a:t>ช่วยเป็นเครื่องมือ เพื่อวางนโยบายขั้นพื้นฐาน</a:t>
            </a:r>
            <a:r>
              <a:rPr lang="th-TH" sz="44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4400" dirty="0">
                <a:latin typeface="TH SarabunPSK" pitchFamily="34" charset="-34"/>
                <a:cs typeface="TH SarabunPSK" pitchFamily="34" charset="-34"/>
              </a:rPr>
              <a:t>ที่จะช่วยตรวจสอบ สรุป และสร้างแนวทางในการดำเนินกิจการมากขึ้น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400" dirty="0">
                <a:latin typeface="TH SarabunPSK" pitchFamily="34" charset="-34"/>
                <a:cs typeface="TH SarabunPSK" pitchFamily="34" charset="-34"/>
              </a:rPr>
              <a:t>	5. </a:t>
            </a:r>
            <a:r>
              <a:rPr lang="th-TH" sz="4400" b="1" u="sng" dirty="0">
                <a:latin typeface="TH SarabunPSK" pitchFamily="34" charset="-34"/>
                <a:cs typeface="TH SarabunPSK" pitchFamily="34" charset="-34"/>
              </a:rPr>
              <a:t>ช่วยประสานงานความร่วมมือกันทุกด้าน</a:t>
            </a:r>
            <a:r>
              <a:rPr lang="th-TH" sz="44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4400" dirty="0">
                <a:latin typeface="TH SarabunPSK" pitchFamily="34" charset="-34"/>
                <a:cs typeface="TH SarabunPSK" pitchFamily="34" charset="-34"/>
              </a:rPr>
              <a:t>ทำให้การควบคุมการดำเนินงานของฝ่ายจัดการดำเนินไปอย่างมีประสิทธิภาพ</a:t>
            </a:r>
          </a:p>
          <a:p>
            <a:pPr marL="0" indent="0">
              <a:buNone/>
            </a:pPr>
            <a:endParaRPr lang="th-TH" sz="4400" dirty="0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>
          <a:xfrm>
            <a:off x="11307263" y="6340474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15</a:t>
            </a:fld>
            <a:endParaRPr lang="th-TH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FBD40C90-6FFF-4D62-B690-A8D161DD4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7963"/>
            <a:ext cx="10515600" cy="1306511"/>
          </a:xfrm>
        </p:spPr>
        <p:txBody>
          <a:bodyPr>
            <a:normAutofit/>
          </a:bodyPr>
          <a:lstStyle/>
          <a:p>
            <a:pPr algn="ctr"/>
            <a: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วัตถุประสงค์ของการจัดทำงบประมาณ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FB636C8F-6620-44B8-AACA-1A0645CCC5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377" y="1511297"/>
            <a:ext cx="11465858" cy="4889503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400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4400" b="1" dirty="0">
                <a:latin typeface="TH SarabunPSK" pitchFamily="34" charset="-34"/>
                <a:cs typeface="TH SarabunPSK" pitchFamily="34" charset="-34"/>
              </a:rPr>
              <a:t>การงบประมาณเป็นเครื่องมือของฝ่ายบริหาร</a:t>
            </a:r>
            <a:r>
              <a:rPr lang="th-TH" sz="4400" dirty="0">
                <a:latin typeface="TH SarabunPSK" pitchFamily="34" charset="-34"/>
                <a:cs typeface="TH SarabunPSK" pitchFamily="34" charset="-34"/>
              </a:rPr>
              <a:t>ที่มุ่งใช้ในการวางแผน การประสาน และการควบคุม เพื่อให้บรรลุถึงเป้าหมายที่กิจการต้องการ ซึ่งโดยปกติ   จะดำเนินการจัดทำงบประมาณทุกปีต่อเนื่องกันไป งบประมาณประจำปีนั้นมีวัตถุประสงค์ที่สำคัญ ดังนี้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400" dirty="0">
                <a:latin typeface="TH SarabunPSK" pitchFamily="34" charset="-34"/>
                <a:cs typeface="TH SarabunPSK" pitchFamily="34" charset="-34"/>
              </a:rPr>
              <a:t>	1. </a:t>
            </a:r>
            <a:r>
              <a:rPr lang="th-TH" sz="4400" b="1" u="sng" dirty="0">
                <a:latin typeface="TH SarabunPSK" pitchFamily="34" charset="-34"/>
                <a:cs typeface="TH SarabunPSK" pitchFamily="34" charset="-34"/>
              </a:rPr>
              <a:t>เพื่อเป็นเครื่องมือให้ฝ่ายบริหารได้ตรวจสอบ</a:t>
            </a:r>
            <a:r>
              <a:rPr lang="th-TH" sz="44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4400" dirty="0">
                <a:latin typeface="TH SarabunPSK" pitchFamily="34" charset="-34"/>
                <a:cs typeface="TH SarabunPSK" pitchFamily="34" charset="-34"/>
              </a:rPr>
              <a:t>วัตถุประสงค์ วิธีการ และต้นทุนใหม่ทุกครั้งที่มีการจัดทำงบประมาณ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400" dirty="0">
                <a:latin typeface="TH SarabunPSK" pitchFamily="34" charset="-34"/>
                <a:cs typeface="TH SarabunPSK" pitchFamily="34" charset="-34"/>
              </a:rPr>
              <a:t>		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5631211E-8F16-4D09-A599-8CC1CCC33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98299" y="6347667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16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3881447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94D33B22-AF3A-4926-ADE5-3D50296BAC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377" y="1000125"/>
            <a:ext cx="11456894" cy="5176838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2. 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เพื่อสนับสนุนให้ฝ่ายบริหารแสดงผลงานออกมาเป็นตัวเลข 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ที่สามารถวัดและประเมินผลความสำเร็จของแผนงานกับวัตถุประสงค์หลักที่ต้องการได้อย่างชัดเจน และเป็นตัวเลขชี้วัดว่าแผนงานนั้นสามารถดำเนินการได้หรือไม่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3. 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เพื่อให้โอกาสฝ่ายบริหารได้ศึกษา และคาดคะเน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การเปลี่ยนแปลงสภาวะแวดล้อม เพื่อไปปรับปรุงทิศทางการดำเนินงานของกิจการในอนาคตอย่างต่อเนื่อง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4. 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เพื่อให้เป็นแนวทางในการดำเนินงาน และใช้เป็นเครื่องมือในการวัดผลสำเร็จ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ของการดำเนินงาน</a:t>
            </a:r>
          </a:p>
          <a:p>
            <a:pPr marL="0" indent="0">
              <a:buNone/>
            </a:pPr>
            <a:endParaRPr lang="th-TH" sz="4000" dirty="0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FC7D06B9-22B0-40AF-81DE-ACEC0B2CF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265" y="6340475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17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39167450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0763"/>
          </a:xfrm>
        </p:spPr>
        <p:txBody>
          <a:bodyPr>
            <a:normAutofit/>
          </a:bodyPr>
          <a:lstStyle/>
          <a:p>
            <a:pPr algn="ctr"/>
            <a:r>
              <a:rPr lang="th-TH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ขั้นตอนการจัดทำงบประมาณ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48235" y="1385887"/>
            <a:ext cx="11403105" cy="486251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ในแต่ละ</a:t>
            </a:r>
            <a:r>
              <a:rPr lang="th-TH" sz="3600" b="1" u="sng" dirty="0">
                <a:latin typeface="TH SarabunPSK" pitchFamily="34" charset="-34"/>
                <a:cs typeface="TH SarabunPSK" pitchFamily="34" charset="-34"/>
              </a:rPr>
              <a:t>ธุรกิจจะแตกต่าง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กันไปตามสภาพแวดล้อมของธุรกิจนั้น ขั้นตอนสำคัญที่ควรจะมีประกอบด้วย</a:t>
            </a:r>
          </a:p>
          <a:p>
            <a:pPr marL="0" indent="0"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1. </a:t>
            </a:r>
            <a:r>
              <a:rPr lang="th-TH" sz="3600" b="1" u="sng" dirty="0">
                <a:latin typeface="TH SarabunPSK" pitchFamily="34" charset="-34"/>
                <a:cs typeface="TH SarabunPSK" pitchFamily="34" charset="-34"/>
              </a:rPr>
              <a:t>การประเมินสภาวะแวดล้อมขององค์การ</a:t>
            </a: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Environmental Analysis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) เช่น สภาวะแวดล้อมภายนอกองค์การ (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External Analysis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) คู่แข่งขัน (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Competitiveness Analysis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) ลูกค้า (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Customer Analysis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) ฯลฯ</a:t>
            </a:r>
          </a:p>
          <a:p>
            <a:pPr marL="0" indent="0"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2. </a:t>
            </a:r>
            <a:r>
              <a:rPr lang="th-TH" sz="3600" b="1" u="sng" dirty="0">
                <a:latin typeface="TH SarabunPSK" pitchFamily="34" charset="-34"/>
                <a:cs typeface="TH SarabunPSK" pitchFamily="34" charset="-34"/>
              </a:rPr>
              <a:t>การกำหนดวัตถุประสงค์ขององค์การ</a:t>
            </a: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Organization Objective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) ให้สอดคล้องกับวิสัยทัศน์ (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Vision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) และ</a:t>
            </a:r>
            <a:r>
              <a:rPr lang="th-TH" sz="3600" dirty="0" err="1">
                <a:latin typeface="TH SarabunPSK" pitchFamily="34" charset="-34"/>
                <a:cs typeface="TH SarabunPSK" pitchFamily="34" charset="-34"/>
              </a:rPr>
              <a:t>พันธ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กิจ (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Mission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) ขององค์การ</a:t>
            </a:r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>
          <a:xfrm>
            <a:off x="11307264" y="6328242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18</a:t>
            </a:fld>
            <a:endParaRPr lang="th-TH" sz="18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696911"/>
            <a:ext cx="11403106" cy="5721818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3. การ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กำหนดเป้าหมาย</a:t>
            </a:r>
            <a:r>
              <a:rPr lang="th-TH" sz="40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การดำเนินงาน (</a:t>
            </a: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Goals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) ให้สอดคล้องและสามารถบรรลุผลสำเร็จตามวัตถุประสงค์ขององค์การได้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4. การ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กำหนดนโยบายเชิงกลยุทธ์</a:t>
            </a:r>
            <a:r>
              <a:rPr lang="th-TH" sz="40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Strategies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) เพื่อให้การปฏิบัติงานบรรลุวัตถุประสงค์และเป้าหมายที่วางไว้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5. การ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ประเมิน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และจัดทำแผนโครงการ (</a:t>
            </a: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evaluating and Planning Projects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6. การจัดทำแผนงบประมาณ ทั้ง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งบประมาณระยะยาว 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Strategic Plan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) และงบประมาณ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ระยะสั้น</a:t>
            </a:r>
            <a:r>
              <a:rPr lang="th-TH" sz="40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Tactical Plan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) ซึ่งประกอบด้วยงบประมาณดำเนินงาน (</a:t>
            </a: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Operation Plan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) และงบประมาณการเงิน (</a:t>
            </a: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Financial Plan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)</a:t>
            </a:r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>
          <a:xfrm>
            <a:off x="11316229" y="6340474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19</a:t>
            </a:fld>
            <a:endParaRPr lang="th-TH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071F630A-C5BD-4F8B-BB7D-68150F4A9E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1769" y="518364"/>
            <a:ext cx="8195981" cy="957019"/>
          </a:xfrm>
        </p:spPr>
        <p:txBody>
          <a:bodyPr>
            <a:normAutofit/>
          </a:bodyPr>
          <a:lstStyle/>
          <a:p>
            <a:pPr marL="0" indent="0" algn="l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400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ผู้ช่วยศาสตราจารย์ (พิเศษ) ดร.ส</a:t>
            </a:r>
            <a:r>
              <a:rPr lang="th-TH" sz="4400" dirty="0" err="1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โร</a:t>
            </a:r>
            <a:r>
              <a:rPr lang="th-TH" sz="4400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ชินี ศิริวัฒนา</a:t>
            </a:r>
            <a:endParaRPr lang="th-TH" sz="4400" dirty="0">
              <a:solidFill>
                <a:srgbClr val="0070C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3529E36F-CB6B-4C70-BA69-012BBDB50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264" y="6349440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2</a:t>
            </a:fld>
            <a:endParaRPr lang="th-TH" sz="1800" dirty="0"/>
          </a:p>
        </p:txBody>
      </p:sp>
      <p:sp>
        <p:nvSpPr>
          <p:cNvPr id="2" name="ตัวแทนเนื้อหา 2">
            <a:extLst>
              <a:ext uri="{FF2B5EF4-FFF2-40B4-BE49-F238E27FC236}">
                <a16:creationId xmlns:a16="http://schemas.microsoft.com/office/drawing/2014/main" id="{D2FAFE44-C633-7B6E-9DD5-6F9D2CFBDBB3}"/>
              </a:ext>
            </a:extLst>
          </p:cNvPr>
          <p:cNvSpPr txBox="1">
            <a:spLocks/>
          </p:cNvSpPr>
          <p:nvPr/>
        </p:nvSpPr>
        <p:spPr>
          <a:xfrm>
            <a:off x="4281769" y="1657946"/>
            <a:ext cx="7110947" cy="241720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800" kern="1200" cap="all" baseline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th-TH" sz="3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มหาวิทยาลัยราชภัฏสวน</a:t>
            </a:r>
            <a:r>
              <a:rPr lang="th-TH" sz="3600" dirty="0" err="1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สุนัน</a:t>
            </a:r>
            <a:r>
              <a:rPr lang="th-TH" sz="3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ทา</a:t>
            </a:r>
          </a:p>
          <a:p>
            <a:pPr algn="l"/>
            <a:r>
              <a:rPr lang="th-TH" sz="3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เบอร์โทร: 081-8394204</a:t>
            </a:r>
          </a:p>
          <a:p>
            <a:pPr algn="l"/>
            <a:r>
              <a:rPr lang="th-TH" sz="3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อีเมล: </a:t>
            </a:r>
            <a:r>
              <a:rPr lang="en-US" sz="3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srochinee.si@ssru.ac.th</a:t>
            </a:r>
          </a:p>
          <a:p>
            <a:pPr algn="l"/>
            <a:endParaRPr lang="en-US" sz="105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ตัวแทนเนื้อหา 2">
            <a:extLst>
              <a:ext uri="{FF2B5EF4-FFF2-40B4-BE49-F238E27FC236}">
                <a16:creationId xmlns:a16="http://schemas.microsoft.com/office/drawing/2014/main" id="{E2A1A726-D2DF-1EF8-07FF-3CB86F670CC9}"/>
              </a:ext>
            </a:extLst>
          </p:cNvPr>
          <p:cNvSpPr txBox="1">
            <a:spLocks/>
          </p:cNvSpPr>
          <p:nvPr/>
        </p:nvSpPr>
        <p:spPr>
          <a:xfrm>
            <a:off x="799284" y="3924300"/>
            <a:ext cx="10507980" cy="260770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800" kern="1200" cap="all" baseline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th-TH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ปริญญาเอกปรัชญาดุษฎีบัณฑิต สาขาวิชาการบริหารการพัฒนา  มหาวิทยาลัยราชภัฏสวน</a:t>
            </a:r>
            <a:r>
              <a:rPr lang="th-TH" dirty="0" err="1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สุนัน</a:t>
            </a:r>
            <a:r>
              <a:rPr lang="th-TH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ทา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th-TH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ปริญญาโท หลักสูตรนิติ</a:t>
            </a:r>
            <a:r>
              <a:rPr lang="th-TH" dirty="0" err="1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ศาส</a:t>
            </a:r>
            <a:r>
              <a:rPr lang="th-TH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ตรมหาบัณฑิต  สถาบันบัณฑิตพัฒนบริหารศาสตร์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th-TH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ปริญญาตรี หลักสูตรนิติ</a:t>
            </a:r>
            <a:r>
              <a:rPr lang="th-TH" dirty="0" err="1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ศา</a:t>
            </a:r>
            <a:r>
              <a:rPr lang="th-TH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สตรบัณฑิต มหาวิทยาลัยรามคำแหง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th-TH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ปริญญาตรี หลักสูตรบริหารธุรกิจบัณฑิต (สาขาการตลาด) มหาวิทยาลัยเกริก </a:t>
            </a:r>
          </a:p>
        </p:txBody>
      </p:sp>
      <p:pic>
        <p:nvPicPr>
          <p:cNvPr id="8" name="Picture 7" descr="A person standing in a room with chairs and red lanterns&#10;&#10;Description automatically generated">
            <a:extLst>
              <a:ext uri="{FF2B5EF4-FFF2-40B4-BE49-F238E27FC236}">
                <a16:creationId xmlns:a16="http://schemas.microsoft.com/office/drawing/2014/main" id="{BCD7C7F5-CBAD-2B88-92EE-230F3CFF29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647" y="700782"/>
            <a:ext cx="3846103" cy="2885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7758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77900"/>
          </a:xfrm>
        </p:spPr>
        <p:txBody>
          <a:bodyPr>
            <a:normAutofit/>
          </a:bodyPr>
          <a:lstStyle/>
          <a:p>
            <a:pPr algn="ctr"/>
            <a:r>
              <a:rPr lang="th-TH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การควบคุมงบประมาณ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12377" y="1525586"/>
            <a:ext cx="11438964" cy="4789489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400" dirty="0">
                <a:latin typeface="TH SarabunPSK" pitchFamily="34" charset="-34"/>
                <a:cs typeface="TH SarabunPSK" pitchFamily="34" charset="-34"/>
              </a:rPr>
              <a:t>	ในการปฏิบัติงานแต่ละขั้นตอน ต้องมี</a:t>
            </a:r>
            <a:r>
              <a:rPr lang="th-TH" sz="4400" b="1" u="sng" dirty="0">
                <a:solidFill>
                  <a:srgbClr val="0000CC"/>
                </a:solidFill>
                <a:latin typeface="TH SarabunPSK" pitchFamily="34" charset="-34"/>
                <a:cs typeface="TH SarabunPSK" pitchFamily="34" charset="-34"/>
              </a:rPr>
              <a:t>การควบคุม</a:t>
            </a:r>
            <a:r>
              <a:rPr lang="th-TH" sz="4400" dirty="0">
                <a:latin typeface="TH SarabunPSK" pitchFamily="34" charset="-34"/>
                <a:cs typeface="TH SarabunPSK" pitchFamily="34" charset="-34"/>
              </a:rPr>
              <a:t>การดำเนินงานให้เป็นไปตามแผน หรืองบประมาณที่กำหนดไว้ การควบคุม รวมถึง </a:t>
            </a:r>
            <a:r>
              <a:rPr lang="th-TH" sz="4400" b="1" u="sng" dirty="0">
                <a:solidFill>
                  <a:srgbClr val="0000CC"/>
                </a:solidFill>
                <a:latin typeface="TH SarabunPSK" pitchFamily="34" charset="-34"/>
                <a:cs typeface="TH SarabunPSK" pitchFamily="34" charset="-34"/>
              </a:rPr>
              <a:t>การติดต่อ</a:t>
            </a:r>
            <a:r>
              <a:rPr lang="th-TH" sz="4400" b="1" dirty="0">
                <a:solidFill>
                  <a:srgbClr val="0000CC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4400" b="1" u="sng" dirty="0">
                <a:solidFill>
                  <a:srgbClr val="0000CC"/>
                </a:solidFill>
                <a:latin typeface="TH SarabunPSK" pitchFamily="34" charset="-34"/>
                <a:cs typeface="TH SarabunPSK" pitchFamily="34" charset="-34"/>
              </a:rPr>
              <a:t>ติดตาม</a:t>
            </a:r>
            <a:r>
              <a:rPr lang="th-TH" sz="4400" b="1" dirty="0">
                <a:solidFill>
                  <a:srgbClr val="0000CC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4400" b="1" u="sng" dirty="0">
                <a:solidFill>
                  <a:srgbClr val="0000CC"/>
                </a:solidFill>
                <a:latin typeface="TH SarabunPSK" pitchFamily="34" charset="-34"/>
                <a:cs typeface="TH SarabunPSK" pitchFamily="34" charset="-34"/>
              </a:rPr>
              <a:t>รายงาน </a:t>
            </a:r>
            <a:r>
              <a:rPr lang="th-TH" sz="4400" dirty="0">
                <a:latin typeface="TH SarabunPSK" pitchFamily="34" charset="-34"/>
                <a:cs typeface="TH SarabunPSK" pitchFamily="34" charset="-34"/>
              </a:rPr>
              <a:t>และแก้ไขข้อบกพร่อง เพื่อความคล่องตัวในการทำงาน ตลอดจนการใช้จ่ายเงินให้เป็นไปตามงบประมาณที่กำหนด โดยผู้ปฏิบัติตามแผนงานจะใช้แผนงานหรืองบประมาณเป็นเข็มชี้ทางปฏิบัติ เพื่อให้งานสำเร็จออกมาเป็นไปตามงบประมาณที่วางไว้</a:t>
            </a:r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>
          <a:xfrm>
            <a:off x="11316229" y="6337206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20</a:t>
            </a:fld>
            <a:endParaRPr lang="th-TH" sz="1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ตัวยึดเนื้อหา 2">
            <a:extLst>
              <a:ext uri="{FF2B5EF4-FFF2-40B4-BE49-F238E27FC236}">
                <a16:creationId xmlns:a16="http://schemas.microsoft.com/office/drawing/2014/main" id="{3F40BE95-4A70-4B9F-BED2-225DEDAFA9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059" y="609602"/>
            <a:ext cx="11358282" cy="553999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	Steven Cohen 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และ 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William </a:t>
            </a:r>
            <a:r>
              <a:rPr lang="en-US" sz="3200" dirty="0" err="1">
                <a:latin typeface="TH SarabunPSK" pitchFamily="34" charset="-34"/>
                <a:cs typeface="TH SarabunPSK" pitchFamily="34" charset="-34"/>
              </a:rPr>
              <a:t>Emicke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ได้เสนอ</a:t>
            </a:r>
            <a:r>
              <a:rPr lang="th-TH" sz="3200" b="1" u="sng" dirty="0">
                <a:latin typeface="TH SarabunPSK" pitchFamily="34" charset="-34"/>
                <a:cs typeface="TH SarabunPSK" pitchFamily="34" charset="-34"/>
              </a:rPr>
              <a:t>เครื่องมือหรือยุทธศาสตร์ที่เป็นกลไกสามารถ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นำไปใช้ในการ</a:t>
            </a:r>
            <a:r>
              <a:rPr lang="th-TH" sz="3200" b="1" u="sng" dirty="0">
                <a:latin typeface="TH SarabunPSK" pitchFamily="34" charset="-34"/>
                <a:cs typeface="TH SarabunPSK" pitchFamily="34" charset="-34"/>
              </a:rPr>
              <a:t>พัฒนาการบริหารจัดการทรัพยากรต่าง ๆ ขององค์การภาครัฐ 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ดังต่อไปนี้</a:t>
            </a:r>
          </a:p>
          <a:p>
            <a:pPr marL="0" indent="0"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1. การวางแผนเชิงยุทธศาสตร์ (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Strategic Planning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 marL="0" indent="0"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2. การรื้อปรับระบบ (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Reengineering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 marL="0" indent="0"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3. การบริหารคุณภาพทั่วทั้งองค์การ (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Total Quality Management : TQM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 marL="0" indent="0"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4. การเทียบเคียงกับองค์การต้นแบบ (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Bench Marking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 marL="0" indent="0"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5. การบริหารงานเป็นทีม (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Team Management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) </a:t>
            </a:r>
          </a:p>
          <a:p>
            <a:pPr marL="0" indent="0"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6. การแปรกิจกรรมของรัฐเป็นกิจกรรมเอกชน (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Privatization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)  ฯลฯ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20C51B1D-D759-4794-90BD-19E7F5C63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263" y="6340474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600" smtClean="0"/>
              <a:pPr/>
              <a:t>21</a:t>
            </a:fld>
            <a:endParaRPr lang="th-TH" sz="1600" dirty="0"/>
          </a:p>
        </p:txBody>
      </p:sp>
    </p:spTree>
    <p:extLst>
      <p:ext uri="{BB962C8B-B14F-4D97-AF65-F5344CB8AC3E}">
        <p14:creationId xmlns:p14="http://schemas.microsoft.com/office/powerpoint/2010/main" val="11040577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ชื่อเรื่อง 1">
            <a:extLst>
              <a:ext uri="{FF2B5EF4-FFF2-40B4-BE49-F238E27FC236}">
                <a16:creationId xmlns:a16="http://schemas.microsoft.com/office/drawing/2014/main" id="{9D17FD16-EEBC-4BCD-9E81-FD646C8C9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2" y="268894"/>
            <a:ext cx="9905998" cy="1478570"/>
          </a:xfrm>
        </p:spPr>
        <p:txBody>
          <a:bodyPr>
            <a:normAutofit/>
          </a:bodyPr>
          <a:lstStyle/>
          <a:p>
            <a:pPr algn="ctr"/>
            <a:r>
              <a:rPr lang="th-TH" sz="40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การวางแผนเชิงยุทธศาสตร์หรือการวางแผนกลยุทธ์ </a:t>
            </a:r>
            <a:br>
              <a:rPr lang="th-TH" sz="40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sz="40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40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Strategic Planning</a:t>
            </a:r>
            <a:r>
              <a:rPr lang="th-TH" sz="40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)</a:t>
            </a:r>
          </a:p>
        </p:txBody>
      </p:sp>
      <p:sp>
        <p:nvSpPr>
          <p:cNvPr id="6" name="ตัวยึดเนื้อหา 2">
            <a:extLst>
              <a:ext uri="{FF2B5EF4-FFF2-40B4-BE49-F238E27FC236}">
                <a16:creationId xmlns:a16="http://schemas.microsoft.com/office/drawing/2014/main" id="{BEDE501D-872C-48FA-A0A8-68DD48B58B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271" y="1825625"/>
            <a:ext cx="11421035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ถูกนำมาใช้ในกระบวนการ</a:t>
            </a:r>
            <a:r>
              <a:rPr lang="th-TH" sz="3600" b="1" u="sng" dirty="0">
                <a:latin typeface="TH SarabunPSK" pitchFamily="34" charset="-34"/>
                <a:cs typeface="TH SarabunPSK" pitchFamily="34" charset="-34"/>
              </a:rPr>
              <a:t>วางแผนพัฒนาเศรษฐกิจ และสังคมของประเทศ 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การกำหนดนโยบายต่าง ๆ ของ</a:t>
            </a:r>
            <a:r>
              <a:rPr lang="th-TH" sz="3600" b="1" u="sng" dirty="0">
                <a:latin typeface="TH SarabunPSK" pitchFamily="34" charset="-34"/>
                <a:cs typeface="TH SarabunPSK" pitchFamily="34" charset="-34"/>
              </a:rPr>
              <a:t>รัฐ การบริหารงานภาครัฐ</a:t>
            </a: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 และ</a:t>
            </a:r>
            <a:r>
              <a:rPr lang="th-TH" sz="3600" b="1" u="sng" dirty="0">
                <a:latin typeface="TH SarabunPSK" pitchFamily="34" charset="-34"/>
                <a:cs typeface="TH SarabunPSK" pitchFamily="34" charset="-34"/>
              </a:rPr>
              <a:t>ภาคเอก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ชนอย่างกว้างขวาง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เป็นกระบวนการ ซึ่งองค์การพยายามที่</a:t>
            </a:r>
            <a:r>
              <a:rPr lang="th-TH" sz="3600" b="1" u="sng" dirty="0">
                <a:latin typeface="TH SarabunPSK" pitchFamily="34" charset="-34"/>
                <a:cs typeface="TH SarabunPSK" pitchFamily="34" charset="-34"/>
              </a:rPr>
              <a:t>จะมองไปข้างหน้า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หรือสร้างอนาคตภาพของตน รวมถึงการ</a:t>
            </a:r>
            <a:r>
              <a:rPr lang="th-TH" sz="3600" b="1" u="sng" dirty="0">
                <a:latin typeface="TH SarabunPSK" pitchFamily="34" charset="-34"/>
                <a:cs typeface="TH SarabunPSK" pitchFamily="34" charset="-34"/>
              </a:rPr>
              <a:t>พัฒนาแนวทางการดำเนินเงินและกรรมวิธีการปฏิบัติงาน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ในด้านต่าง ๆ เพื่อให้บรรลุผลตามที่ต้องการ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โดยมีเทคนิคการให้บริการกับประชาชน (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John </a:t>
            </a:r>
            <a:r>
              <a:rPr lang="en-US" sz="3600" dirty="0" err="1">
                <a:latin typeface="TH SarabunPSK" pitchFamily="34" charset="-34"/>
                <a:cs typeface="TH SarabunPSK" pitchFamily="34" charset="-34"/>
              </a:rPr>
              <a:t>D’Millet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 , 1954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) มี 5 ประการ คือ             1. เท่าเทียมกัน (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Equitable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) 2. เพียงพอ (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Ample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) 3. รวดเร็ว ทันเวลา (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Timely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)                           4. ต่อเนื่อง (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Continuous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) 5. ก้าวหน้า (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Progression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)		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E7BD3422-3F01-4BF1-9E5C-154BEF879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263" y="6340473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22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21718786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ตัวยึดเนื้อหา 2">
            <a:extLst>
              <a:ext uri="{FF2B5EF4-FFF2-40B4-BE49-F238E27FC236}">
                <a16:creationId xmlns:a16="http://schemas.microsoft.com/office/drawing/2014/main" id="{F96766C6-AB18-4CD5-AC6D-222DFE04DF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271" y="989602"/>
            <a:ext cx="11456893" cy="5202192"/>
          </a:xfrm>
        </p:spPr>
        <p:txBody>
          <a:bodyPr>
            <a:noAutofit/>
          </a:bodyPr>
          <a:lstStyle/>
          <a:p>
            <a:pPr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	ช่วยให้ผู้บริหารในการจัดวางทิศทางและตำแหน่ง (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Positioning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) อันเหมาะสมขององค์การ โดยการระบุถึง</a:t>
            </a:r>
            <a:r>
              <a:rPr lang="th-TH" sz="3200" b="1" u="sng" dirty="0">
                <a:latin typeface="TH SarabunPSK" pitchFamily="34" charset="-34"/>
                <a:cs typeface="TH SarabunPSK" pitchFamily="34" charset="-34"/>
              </a:rPr>
              <a:t>วิสัยทัศน์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 (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Vision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) </a:t>
            </a:r>
            <a:r>
              <a:rPr lang="th-TH" sz="3200" b="1" u="sng" dirty="0" err="1">
                <a:latin typeface="TH SarabunPSK" pitchFamily="34" charset="-34"/>
                <a:cs typeface="TH SarabunPSK" pitchFamily="34" charset="-34"/>
              </a:rPr>
              <a:t>พันธ</a:t>
            </a:r>
            <a:r>
              <a:rPr lang="th-TH" sz="3200" b="1" u="sng" dirty="0">
                <a:latin typeface="TH SarabunPSK" pitchFamily="34" charset="-34"/>
                <a:cs typeface="TH SarabunPSK" pitchFamily="34" charset="-34"/>
              </a:rPr>
              <a:t>กิจ/ภารกิจหลัก 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Missions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) จุดมุ่งหมาย (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Aims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) หรือเป้าประสงค์ (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Goods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) ขององค์การด้วยตัวชี้วัดผลสัมฤทธิ์ (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Key Performance Indicators : KPI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) กลยุทธ์หรือแนวทางการดำเนินงาน (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Strategy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) เพื่อให้บรรลุจุดมุ่งหมายหรือเป้าประสงค์ดังกล่าว โดย</a:t>
            </a:r>
            <a:r>
              <a:rPr lang="th-TH" sz="3200" b="1" u="sng" dirty="0">
                <a:latin typeface="TH SarabunPSK" pitchFamily="34" charset="-34"/>
                <a:cs typeface="TH SarabunPSK" pitchFamily="34" charset="-34"/>
              </a:rPr>
              <a:t>มีลักษณะสำคัญ</a:t>
            </a:r>
            <a:r>
              <a:rPr lang="th-TH" sz="32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ได้แก่</a:t>
            </a:r>
          </a:p>
          <a:p>
            <a:pPr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		1. การมุ่งเน้นอนาคต </a:t>
            </a:r>
          </a:p>
          <a:p>
            <a:pPr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		2. การมุ่งเน้นผลสัมฤทธิ์ </a:t>
            </a:r>
          </a:p>
          <a:p>
            <a:pPr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		3. การมุ่งเน้นกระบวนการ </a:t>
            </a:r>
          </a:p>
          <a:p>
            <a:pPr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		4. การมุ่งเน้นภาพรวม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3E015B43-7C91-4708-812E-9A9311A75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263" y="6331510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23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3264674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ชื่อเรื่อง 1">
            <a:extLst>
              <a:ext uri="{FF2B5EF4-FFF2-40B4-BE49-F238E27FC236}">
                <a16:creationId xmlns:a16="http://schemas.microsoft.com/office/drawing/2014/main" id="{8DAEE34C-B4F8-43D2-A85A-76A808833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71789"/>
          </a:xfrm>
        </p:spPr>
        <p:txBody>
          <a:bodyPr>
            <a:normAutofit/>
          </a:bodyPr>
          <a:lstStyle/>
          <a:p>
            <a:pPr algn="ctr"/>
            <a:r>
              <a:rPr lang="th-TH" sz="40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ประโยชน์ของการวางแผนเชิงยุทธศาสตร์</a:t>
            </a:r>
          </a:p>
        </p:txBody>
      </p:sp>
      <p:sp>
        <p:nvSpPr>
          <p:cNvPr id="6" name="ตัวยึดเนื้อหา 2">
            <a:extLst>
              <a:ext uri="{FF2B5EF4-FFF2-40B4-BE49-F238E27FC236}">
                <a16:creationId xmlns:a16="http://schemas.microsoft.com/office/drawing/2014/main" id="{6DD58BB0-8455-457A-973B-F06A13F52C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272" y="1472927"/>
            <a:ext cx="11492752" cy="4775471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	1. ทำให้ผู้บริหารสนใจเรื่ององค์การมากที่สุด</a:t>
            </a:r>
          </a:p>
          <a:p>
            <a:pPr>
              <a:buNone/>
            </a:pP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	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2. ทราบถึงปัญหา อุปสรรค เตรียมหามาตรการรองรับ ลดความเสี่ยง ความเสียหาย</a:t>
            </a:r>
          </a:p>
          <a:p>
            <a:pPr>
              <a:buNone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	3. มองเห็นภาพการพัฒนางานในอนาคต</a:t>
            </a:r>
          </a:p>
          <a:p>
            <a:pPr>
              <a:buNone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	4. ปรับเปลี่ยนทิศทางได้อย่างถูกต้องเหมาะสม</a:t>
            </a:r>
          </a:p>
          <a:p>
            <a:pPr>
              <a:buNone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	5. </a:t>
            </a:r>
            <a:r>
              <a:rPr lang="th-TH" sz="32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วางแผนการใช้ทรัพยากรขององค์การเป็นไปอย่างมีประสิทธิภาพและประสิทธิผล</a:t>
            </a:r>
          </a:p>
          <a:p>
            <a:pPr>
              <a:buNone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	6. สมาชิกองค์การรับทราบทิศทางการดำเนินงาน</a:t>
            </a:r>
          </a:p>
          <a:p>
            <a:pPr>
              <a:buNone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	7. เป็นการผนึกกำลังภายในองค์การ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1DE49161-1777-41E0-81AE-A41AB4467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6229" y="6337207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24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14372792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ชื่อเรื่อง 1">
            <a:extLst>
              <a:ext uri="{FF2B5EF4-FFF2-40B4-BE49-F238E27FC236}">
                <a16:creationId xmlns:a16="http://schemas.microsoft.com/office/drawing/2014/main" id="{C3514202-57E0-4EF6-B4DE-C21D4F026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5883" y="165700"/>
            <a:ext cx="9905998" cy="1313476"/>
          </a:xfrm>
        </p:spPr>
        <p:txBody>
          <a:bodyPr>
            <a:normAutofit/>
          </a:bodyPr>
          <a:lstStyle/>
          <a:p>
            <a:pPr algn="ctr"/>
            <a: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กระบวนการวางแผนเชิงยุทธศาสตร์</a:t>
            </a:r>
          </a:p>
        </p:txBody>
      </p:sp>
      <p:sp>
        <p:nvSpPr>
          <p:cNvPr id="6" name="ตัวยึดเนื้อหา 2">
            <a:extLst>
              <a:ext uri="{FF2B5EF4-FFF2-40B4-BE49-F238E27FC236}">
                <a16:creationId xmlns:a16="http://schemas.microsoft.com/office/drawing/2014/main" id="{7EB350EC-8F23-46D8-8FB0-1ED0AB2C45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847" y="1239832"/>
            <a:ext cx="11376212" cy="521834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ตอบคำถาม 3 ประการ</a:t>
            </a:r>
          </a:p>
          <a:p>
            <a:pPr>
              <a:buNone/>
            </a:pP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		1. องค์การกำลังจะก้าวไปทางไหน (</a:t>
            </a:r>
            <a:r>
              <a:rPr lang="en-US" sz="2800" dirty="0">
                <a:latin typeface="TH SarabunPSK" pitchFamily="34" charset="-34"/>
                <a:cs typeface="TH SarabunPSK" pitchFamily="34" charset="-34"/>
              </a:rPr>
              <a:t>Where are you going?</a:t>
            </a: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>
              <a:buNone/>
            </a:pP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		2. สภาพแวดล้อมเป็นอย่างไร (</a:t>
            </a:r>
            <a:r>
              <a:rPr lang="en-US" sz="2800" dirty="0">
                <a:latin typeface="TH SarabunPSK" pitchFamily="34" charset="-34"/>
                <a:cs typeface="TH SarabunPSK" pitchFamily="34" charset="-34"/>
              </a:rPr>
              <a:t>What is the Environment?</a:t>
            </a: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>
              <a:buNone/>
            </a:pP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		3. องค์การจะไปถึงจุดหมายปลายทางได้อย่างไร (</a:t>
            </a:r>
            <a:r>
              <a:rPr lang="en-US" sz="2800" dirty="0">
                <a:latin typeface="TH SarabunPSK" pitchFamily="34" charset="-34"/>
                <a:cs typeface="TH SarabunPSK" pitchFamily="34" charset="-34"/>
              </a:rPr>
              <a:t>How do you get there?</a:t>
            </a: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)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2E72CC22-8E2E-484F-8F66-6C1D0EC63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E7869-158E-4000-91A3-0210DA22A73E}" type="slidenum">
              <a:rPr lang="th-TH" sz="1800" smtClean="0"/>
              <a:pPr/>
              <a:t>25</a:t>
            </a:fld>
            <a:endParaRPr lang="th-TH" sz="1800"/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6B48021A-7D1D-4DEA-906F-153E6237C51F}"/>
              </a:ext>
            </a:extLst>
          </p:cNvPr>
          <p:cNvSpPr txBox="1"/>
          <p:nvPr/>
        </p:nvSpPr>
        <p:spPr>
          <a:xfrm>
            <a:off x="1998617" y="3970756"/>
            <a:ext cx="3239589" cy="52322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dirty="0">
                <a:latin typeface="TH SarabunPSK" pitchFamily="34" charset="-34"/>
                <a:cs typeface="TH SarabunPSK" pitchFamily="34" charset="-34"/>
              </a:rPr>
              <a:t>องค์การกำลังจะก้าวไปทางไหน </a:t>
            </a:r>
            <a:endParaRPr lang="th-TH" dirty="0"/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74A80875-192A-4B1A-A2E1-F7CD65A7B6DD}"/>
              </a:ext>
            </a:extLst>
          </p:cNvPr>
          <p:cNvSpPr txBox="1"/>
          <p:nvPr/>
        </p:nvSpPr>
        <p:spPr>
          <a:xfrm>
            <a:off x="3561805" y="5429795"/>
            <a:ext cx="4471852" cy="52322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dirty="0">
                <a:latin typeface="TH SarabunPSK" pitchFamily="34" charset="-34"/>
                <a:cs typeface="TH SarabunPSK" pitchFamily="34" charset="-34"/>
              </a:rPr>
              <a:t>องค์การจะไปถึงจุดหมายปลายทางได้อย่างไร</a:t>
            </a:r>
            <a:endParaRPr lang="th-TH" dirty="0"/>
          </a:p>
        </p:txBody>
      </p:sp>
      <p:sp>
        <p:nvSpPr>
          <p:cNvPr id="9" name="TextBox 6">
            <a:extLst>
              <a:ext uri="{FF2B5EF4-FFF2-40B4-BE49-F238E27FC236}">
                <a16:creationId xmlns:a16="http://schemas.microsoft.com/office/drawing/2014/main" id="{0EB4EA47-5D5B-45BC-B680-3412BCF777EE}"/>
              </a:ext>
            </a:extLst>
          </p:cNvPr>
          <p:cNvSpPr txBox="1"/>
          <p:nvPr/>
        </p:nvSpPr>
        <p:spPr>
          <a:xfrm>
            <a:off x="6709618" y="3983122"/>
            <a:ext cx="3239589" cy="52322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dirty="0">
                <a:latin typeface="TH SarabunPSK" pitchFamily="34" charset="-34"/>
                <a:cs typeface="TH SarabunPSK" pitchFamily="34" charset="-34"/>
              </a:rPr>
              <a:t>สภาพแวดล้อมเป็นอย่างไร</a:t>
            </a:r>
            <a:endParaRPr lang="th-TH" dirty="0"/>
          </a:p>
        </p:txBody>
      </p:sp>
      <p:sp>
        <p:nvSpPr>
          <p:cNvPr id="10" name="ลูกศรซ้าย-ขวา 7">
            <a:extLst>
              <a:ext uri="{FF2B5EF4-FFF2-40B4-BE49-F238E27FC236}">
                <a16:creationId xmlns:a16="http://schemas.microsoft.com/office/drawing/2014/main" id="{22478250-0034-43B2-A4B2-2D09E8A23E7D}"/>
              </a:ext>
            </a:extLst>
          </p:cNvPr>
          <p:cNvSpPr/>
          <p:nvPr/>
        </p:nvSpPr>
        <p:spPr>
          <a:xfrm>
            <a:off x="5301175" y="4139461"/>
            <a:ext cx="1345473" cy="22206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1" name="ลูกศรซ้าย-ขวา 8">
            <a:extLst>
              <a:ext uri="{FF2B5EF4-FFF2-40B4-BE49-F238E27FC236}">
                <a16:creationId xmlns:a16="http://schemas.microsoft.com/office/drawing/2014/main" id="{2E8B532B-7BAB-496F-8AEB-99AE3B0222D3}"/>
              </a:ext>
            </a:extLst>
          </p:cNvPr>
          <p:cNvSpPr/>
          <p:nvPr/>
        </p:nvSpPr>
        <p:spPr>
          <a:xfrm rot="19069954">
            <a:off x="5836700" y="4859684"/>
            <a:ext cx="1288786" cy="23018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2" name="ลูกศรซ้าย-ขวา 9">
            <a:extLst>
              <a:ext uri="{FF2B5EF4-FFF2-40B4-BE49-F238E27FC236}">
                <a16:creationId xmlns:a16="http://schemas.microsoft.com/office/drawing/2014/main" id="{2522DABA-81F8-457A-A5C5-99910487A070}"/>
              </a:ext>
            </a:extLst>
          </p:cNvPr>
          <p:cNvSpPr/>
          <p:nvPr/>
        </p:nvSpPr>
        <p:spPr>
          <a:xfrm rot="3204190">
            <a:off x="4823816" y="4881311"/>
            <a:ext cx="1112411" cy="218421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347902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ชื่อเรื่อง 1">
            <a:extLst>
              <a:ext uri="{FF2B5EF4-FFF2-40B4-BE49-F238E27FC236}">
                <a16:creationId xmlns:a16="http://schemas.microsoft.com/office/drawing/2014/main" id="{21513CF8-5D2F-4E70-BD79-666AB05F5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2" y="439224"/>
            <a:ext cx="9905998" cy="1478570"/>
          </a:xfrm>
        </p:spPr>
        <p:txBody>
          <a:bodyPr/>
          <a:lstStyle/>
          <a:p>
            <a:pPr algn="ctr"/>
            <a:r>
              <a:rPr lang="th-TH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การรื้อปรับระบบ (</a:t>
            </a:r>
            <a:r>
              <a:rPr lang="en-US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Re-engineering</a:t>
            </a:r>
            <a:r>
              <a:rPr lang="th-TH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)</a:t>
            </a:r>
            <a:br>
              <a:rPr lang="th-TH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en-US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Michael Hammer and James </a:t>
            </a:r>
            <a:r>
              <a:rPr lang="en-US" b="1" dirty="0" err="1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Champy</a:t>
            </a:r>
            <a:r>
              <a:rPr lang="en-US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1994</a:t>
            </a:r>
            <a:r>
              <a:rPr lang="th-TH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)</a:t>
            </a:r>
          </a:p>
        </p:txBody>
      </p:sp>
      <p:sp>
        <p:nvSpPr>
          <p:cNvPr id="6" name="ตัวยึดเนื้อหา 2">
            <a:extLst>
              <a:ext uri="{FF2B5EF4-FFF2-40B4-BE49-F238E27FC236}">
                <a16:creationId xmlns:a16="http://schemas.microsoft.com/office/drawing/2014/main" id="{E593E3FB-0A21-4B30-8EC0-12CDD4294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130" y="2088776"/>
            <a:ext cx="11322424" cy="3702425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เป็นยุทธศาสตร์ที่ใช้ในการพัฒนาการบริหารอย่างหนึ่ง ที่เน้นการเปลี่ยนแปลงกระบวนการทำงานขององค์การ เป็นการเปลี่ยนแปลง</a:t>
            </a:r>
            <a:r>
              <a:rPr lang="th-TH" sz="3600" b="1" u="sng" dirty="0">
                <a:latin typeface="TH SarabunPSK" pitchFamily="34" charset="-34"/>
                <a:cs typeface="TH SarabunPSK" pitchFamily="34" charset="-34"/>
              </a:rPr>
              <a:t>แบบถอนรากถอนโคน 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Radical Change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) รื้อระบบเก่ามาใช้ระบบใหม่ องค์การภาครัฐจะสามารถลดต้นทุน</a:t>
            </a:r>
            <a:r>
              <a:rPr lang="th-TH" sz="3600" dirty="0" err="1">
                <a:latin typeface="TH SarabunPSK" pitchFamily="34" charset="-34"/>
                <a:cs typeface="TH SarabunPSK" pitchFamily="34" charset="-34"/>
              </a:rPr>
              <a:t>ได้มาก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ขึ้น มีบริการที่ดี มีคุณภาพและรวดเร็วขึ้นกว่าเดิม ประหยัดทรัพยากรต่าง ๆ ได้ถูกนำมาใช้ในกระบวนการบริหารภาครัฐ และภาคเอกชนอย่างกว้างขวาง สามารถสนองตอบความต้องการของประชาชนผู้รับบริการได้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C73D8AE9-BCEB-42D1-80A9-A106C0215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263" y="6349439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26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30606683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ชื่อเรื่อง 1">
            <a:extLst>
              <a:ext uri="{FF2B5EF4-FFF2-40B4-BE49-F238E27FC236}">
                <a16:creationId xmlns:a16="http://schemas.microsoft.com/office/drawing/2014/main" id="{59F261F5-ECBF-4A6B-8872-010583BB2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275619"/>
            <a:ext cx="9905998" cy="1478570"/>
          </a:xfrm>
        </p:spPr>
        <p:txBody>
          <a:bodyPr>
            <a:normAutofit/>
          </a:bodyPr>
          <a:lstStyle/>
          <a:p>
            <a:pPr algn="ctr"/>
            <a:r>
              <a:rPr lang="th-TH" sz="40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การบริหารคุณภาพทั่วทั้งองค์การ </a:t>
            </a:r>
            <a:br>
              <a:rPr lang="th-TH" sz="40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sz="40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40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Total Quality Management : TQM</a:t>
            </a:r>
            <a:r>
              <a:rPr lang="th-TH" sz="40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)</a:t>
            </a:r>
          </a:p>
        </p:txBody>
      </p:sp>
      <p:sp>
        <p:nvSpPr>
          <p:cNvPr id="6" name="ตัวยึดเนื้อหา 2">
            <a:extLst>
              <a:ext uri="{FF2B5EF4-FFF2-40B4-BE49-F238E27FC236}">
                <a16:creationId xmlns:a16="http://schemas.microsoft.com/office/drawing/2014/main" id="{EF985B12-0D8A-4138-8FD4-CB1BA4F670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024" y="1825625"/>
            <a:ext cx="11259670" cy="4351338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หมายถึง การบริหารจัดการคุณภาพระบบหนึ่งที่ให้ความสำคัญกับ</a:t>
            </a:r>
            <a:r>
              <a:rPr lang="th-TH" sz="3600" b="1" u="sng" dirty="0">
                <a:latin typeface="TH SarabunPSK" pitchFamily="34" charset="-34"/>
                <a:cs typeface="TH SarabunPSK" pitchFamily="34" charset="-34"/>
              </a:rPr>
              <a:t>การสร้างบรรยากาศการทำงานทั่วทั้งองค์การ โดยให้พนักงานทุกระดับเข้ามาเกี่ยวข้อง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และพัฒนาทักษะความรู้ความสามารถอย่างต่อเนื่อง เพื่อตอบสนองความต้องการของลูกค้า ให้มีความพึงพอใจสูงสุด เป็นการผสมผสานกลุ่มคุณภาพ (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Quality Circles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 )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การควบคุมคุณภาพ (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Quality Control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) การควบคุมกระบวนการผลิต และการให้บริหารเข้าด้วยกัน รวมทั้งการปรับปรุงอย่างต่อเนื่อง (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Continuous Improvement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) กระแสโลกา</a:t>
            </a:r>
            <a:r>
              <a:rPr lang="th-TH" sz="3600" dirty="0" err="1">
                <a:latin typeface="TH SarabunPSK" pitchFamily="34" charset="-34"/>
                <a:cs typeface="TH SarabunPSK" pitchFamily="34" charset="-34"/>
              </a:rPr>
              <a:t>ภิวัตน์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 (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Globalization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) ทำให้องค์การภาครัฐจำเป็นต้องคำนึงถึงคุณภาพและมาตรฐานในการให้บริการสาธารณะด้วยอย่างหลีกเลี่ยงไม่ได้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FFDAF7D2-6170-4219-8BD6-3E80A80E9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6228" y="6349439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27</a:t>
            </a:fld>
            <a:endParaRPr lang="th-TH" sz="1800"/>
          </a:p>
        </p:txBody>
      </p:sp>
    </p:spTree>
    <p:extLst>
      <p:ext uri="{BB962C8B-B14F-4D97-AF65-F5344CB8AC3E}">
        <p14:creationId xmlns:p14="http://schemas.microsoft.com/office/powerpoint/2010/main" val="100674974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ชื่อเรื่อง 1">
            <a:extLst>
              <a:ext uri="{FF2B5EF4-FFF2-40B4-BE49-F238E27FC236}">
                <a16:creationId xmlns:a16="http://schemas.microsoft.com/office/drawing/2014/main" id="{F280CD09-EFD5-49F1-9958-E52568AD1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124" y="345272"/>
            <a:ext cx="9905998" cy="1478570"/>
          </a:xfrm>
        </p:spPr>
        <p:txBody>
          <a:bodyPr>
            <a:normAutofit/>
          </a:bodyPr>
          <a:lstStyle/>
          <a:p>
            <a:pPr algn="ctr"/>
            <a:r>
              <a:rPr lang="th-TH" sz="40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การเทียบเคียงกับองค์การต้นแบบ (</a:t>
            </a:r>
            <a:r>
              <a:rPr lang="en-US" sz="40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Bench Marking</a:t>
            </a:r>
            <a:r>
              <a:rPr lang="th-TH" sz="40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)</a:t>
            </a:r>
          </a:p>
        </p:txBody>
      </p:sp>
      <p:sp>
        <p:nvSpPr>
          <p:cNvPr id="6" name="ตัวยึดเนื้อหา 2">
            <a:extLst>
              <a:ext uri="{FF2B5EF4-FFF2-40B4-BE49-F238E27FC236}">
                <a16:creationId xmlns:a16="http://schemas.microsoft.com/office/drawing/2014/main" id="{21D2AD0D-A6ED-4D24-90F8-4488213D51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165" y="1825624"/>
            <a:ext cx="11286563" cy="4731929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เป็นกระบวนการที่เป็นระบบในการค้นหาแนวปฏิบัติที่ดีที่สุด </a:t>
            </a:r>
            <a:r>
              <a:rPr lang="th-TH" sz="3600" b="1" u="sng" dirty="0">
                <a:latin typeface="TH SarabunPSK" pitchFamily="34" charset="-34"/>
                <a:cs typeface="TH SarabunPSK" pitchFamily="34" charset="-34"/>
              </a:rPr>
              <a:t>มุ่งสู่ความเป็นเลิศ 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Best Practice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) ความคิดเชิงสร้างสรรค์ และกระบวนการดำเนินงานที่มีประสิทธิผล อันจะนำไปสู่ผลการดำเนินงานที่ดีขึ้นกว่าเดิม นำมาใช้อย่างกว้างขวางในองค์การภาครัฐ โดยการศึกษาวิจัย ค้นคว้าแนวปฏิบัติที่</a:t>
            </a:r>
            <a:r>
              <a:rPr lang="th-TH" sz="3600" b="1" u="sng" dirty="0">
                <a:latin typeface="TH SarabunPSK" pitchFamily="34" charset="-34"/>
                <a:cs typeface="TH SarabunPSK" pitchFamily="34" charset="-34"/>
              </a:rPr>
              <a:t>ดีที่สุดจากองค์การต่าง ๆ ทั้งภายในและต่างประเทศ 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แล้วนำมาประยุกต์ใช้เพื่อให้ผลการดำเนินงานดีขึ้นกว่าเดิม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22A5977C-147F-4459-956A-05FD038E7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3395" y="6339130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28</a:t>
            </a:fld>
            <a:endParaRPr lang="th-TH" sz="1800" dirty="0"/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87616C8C-F202-47FC-A0B6-BF6F25CB63AA}"/>
              </a:ext>
            </a:extLst>
          </p:cNvPr>
          <p:cNvSpPr txBox="1"/>
          <p:nvPr/>
        </p:nvSpPr>
        <p:spPr>
          <a:xfrm>
            <a:off x="2194562" y="5316583"/>
            <a:ext cx="2847702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4620"/>
                </a:solidFill>
              </a:rPr>
              <a:t>Bench Marking </a:t>
            </a:r>
            <a:endParaRPr lang="th-TH" dirty="0">
              <a:solidFill>
                <a:srgbClr val="004620"/>
              </a:solidFill>
            </a:endParaRP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B074120D-F7F6-4A7C-86D1-EB4265FF03B7}"/>
              </a:ext>
            </a:extLst>
          </p:cNvPr>
          <p:cNvSpPr txBox="1"/>
          <p:nvPr/>
        </p:nvSpPr>
        <p:spPr>
          <a:xfrm>
            <a:off x="6762206" y="5333487"/>
            <a:ext cx="2852057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4620"/>
                </a:solidFill>
              </a:rPr>
              <a:t>Best Practice </a:t>
            </a:r>
            <a:endParaRPr lang="th-TH" dirty="0">
              <a:solidFill>
                <a:srgbClr val="004620"/>
              </a:solidFill>
            </a:endParaRPr>
          </a:p>
        </p:txBody>
      </p:sp>
      <p:sp>
        <p:nvSpPr>
          <p:cNvPr id="9" name="ลูกศรขวา 6">
            <a:extLst>
              <a:ext uri="{FF2B5EF4-FFF2-40B4-BE49-F238E27FC236}">
                <a16:creationId xmlns:a16="http://schemas.microsoft.com/office/drawing/2014/main" id="{D4C5F7FC-81A1-4B27-A863-8EE4DA7E5F0A}"/>
              </a:ext>
            </a:extLst>
          </p:cNvPr>
          <p:cNvSpPr/>
          <p:nvPr/>
        </p:nvSpPr>
        <p:spPr>
          <a:xfrm>
            <a:off x="5264332" y="5394960"/>
            <a:ext cx="1306285" cy="3265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6978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ชื่อเรื่อง 1">
            <a:extLst>
              <a:ext uri="{FF2B5EF4-FFF2-40B4-BE49-F238E27FC236}">
                <a16:creationId xmlns:a16="http://schemas.microsoft.com/office/drawing/2014/main" id="{1D9CB5BD-159A-4EC8-A7B9-9F19FA31A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412330"/>
            <a:ext cx="9905998" cy="1478570"/>
          </a:xfrm>
        </p:spPr>
        <p:txBody>
          <a:bodyPr>
            <a:normAutofit/>
          </a:bodyPr>
          <a:lstStyle/>
          <a:p>
            <a:pPr algn="ctr"/>
            <a: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การบริหารงานเป็นทีม</a:t>
            </a:r>
            <a:b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Team Management</a:t>
            </a:r>
            <a: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)</a:t>
            </a:r>
          </a:p>
        </p:txBody>
      </p:sp>
      <p:sp>
        <p:nvSpPr>
          <p:cNvPr id="6" name="ตัวยึดเนื้อหา 2">
            <a:extLst>
              <a:ext uri="{FF2B5EF4-FFF2-40B4-BE49-F238E27FC236}">
                <a16:creationId xmlns:a16="http://schemas.microsoft.com/office/drawing/2014/main" id="{191F5EAE-095A-45A9-8AF7-C295253B34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576" y="2016405"/>
            <a:ext cx="11214847" cy="3541714"/>
          </a:xfrm>
        </p:spPr>
        <p:txBody>
          <a:bodyPr>
            <a:normAutofit/>
          </a:bodyPr>
          <a:lstStyle/>
          <a:p>
            <a:pPr marL="0" lvl="1" indent="9525">
              <a:lnSpc>
                <a:spcPct val="114000"/>
              </a:lnSpc>
              <a:spcBef>
                <a:spcPts val="0"/>
              </a:spcBef>
              <a:buNone/>
            </a:pP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เป็นยุทธศาสตร์หนึ่งที่ทรงพลังและมีประสิทธิผล มากกว่าการทำงาน โดยลำพังของเอกบุคคลเพราะสิ้นเปลืองทรัพยากรมาก ถูกนำมาใช้ทั่วไปในองค์การภาครัฐและเอกชน เพื่อให้การตัดสินใจแก้ไขปัญหาต่าง ๆ เกิดประสิทธิภาพและประสิทธิผล องค์การสามารถประยุกต์ในรูปแบบต่าง ๆได้ เช่นการ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จัดตั้งคณะทำงาน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หรือการ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จัดตั้งคณะกรรมการ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ต่าง ๆ ขององค์การได้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C58A6B87-163E-4829-9182-8A247BBB6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8913" y="6349438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600" smtClean="0"/>
              <a:pPr/>
              <a:t>29</a:t>
            </a:fld>
            <a:endParaRPr lang="th-TH" sz="1600" dirty="0"/>
          </a:p>
        </p:txBody>
      </p:sp>
    </p:spTree>
    <p:extLst>
      <p:ext uri="{BB962C8B-B14F-4D97-AF65-F5344CB8AC3E}">
        <p14:creationId xmlns:p14="http://schemas.microsoft.com/office/powerpoint/2010/main" val="3049019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82523F4-1063-4729-911C-5BDBD58085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202" y="0"/>
            <a:ext cx="12059798" cy="1908943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th-TH" sz="40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ชุดที่ 6 </a:t>
            </a:r>
            <a:br>
              <a:rPr lang="th-TH" sz="40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40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กลไกต่าง ๆ ที่เกี่ยวข้องกับการพัฒนาทรัพยากรต่าง ๆ </a:t>
            </a:r>
            <a:br>
              <a:rPr lang="th-TH" sz="40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40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โครงสร้างองค์การ และพฤติกรรมมนุษย์</a:t>
            </a:r>
            <a:endParaRPr lang="th-TH" sz="3200" b="1" dirty="0">
              <a:solidFill>
                <a:srgbClr val="00462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983A947E-5010-47C7-9385-F0E98917C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2118249"/>
            <a:ext cx="11196918" cy="1630566"/>
          </a:xfrm>
        </p:spPr>
        <p:txBody>
          <a:bodyPr>
            <a:noAutofit/>
          </a:bodyPr>
          <a:lstStyle/>
          <a:p>
            <a:r>
              <a:rPr lang="th-TH" sz="24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24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2400" b="1" u="sng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ภาพกระบวนการบริหารจัดการ</a:t>
            </a:r>
            <a:r>
              <a:rPr lang="th-TH" sz="24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24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Management Process</a:t>
            </a:r>
            <a:r>
              <a:rPr lang="th-TH" sz="24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 </a:t>
            </a:r>
            <a:r>
              <a:rPr lang="th-TH" sz="24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ประกอบด้วย หน้าที่ทางการบริหารจัดการ (</a:t>
            </a:r>
            <a:r>
              <a:rPr lang="en-US" sz="24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Managerial Function</a:t>
            </a:r>
            <a:r>
              <a:rPr lang="th-TH" sz="24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 และเชื่อมโยงกัน ได้แก่ 1. การ</a:t>
            </a:r>
            <a:r>
              <a:rPr lang="th-TH" sz="2400" b="1" u="sng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วางแผน</a:t>
            </a:r>
            <a:r>
              <a:rPr lang="th-TH" sz="24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24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Planning</a:t>
            </a:r>
            <a:r>
              <a:rPr lang="th-TH" sz="24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 2. การ</a:t>
            </a:r>
            <a:r>
              <a:rPr lang="th-TH" sz="2400" b="1" u="sng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จัดองค์การ</a:t>
            </a:r>
            <a:r>
              <a:rPr lang="th-TH" sz="24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24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Organization</a:t>
            </a:r>
            <a:r>
              <a:rPr lang="th-TH" sz="24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 3. </a:t>
            </a:r>
            <a:r>
              <a:rPr lang="th-TH" sz="2400" b="1" u="sng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การอำนวยการ</a:t>
            </a:r>
            <a:r>
              <a:rPr lang="th-TH" sz="24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24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Direction</a:t>
            </a:r>
            <a:r>
              <a:rPr lang="th-TH" sz="24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 และ 4. </a:t>
            </a:r>
            <a:r>
              <a:rPr lang="th-TH" sz="2400" b="1" u="sng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การควบคุม</a:t>
            </a:r>
            <a:r>
              <a:rPr lang="th-TH" sz="24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24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24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Controlling</a:t>
            </a:r>
            <a:r>
              <a:rPr lang="th-TH" sz="24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 ในด้านทรัพยากรมนุษย์ ด้านบริหารงบประมาณ ด้านสิ่งของและด้านการจัดการ</a:t>
            </a:r>
          </a:p>
        </p:txBody>
      </p:sp>
      <p:sp>
        <p:nvSpPr>
          <p:cNvPr id="20" name="ตัวแทนหมายเลขสไลด์ 19">
            <a:extLst>
              <a:ext uri="{FF2B5EF4-FFF2-40B4-BE49-F238E27FC236}">
                <a16:creationId xmlns:a16="http://schemas.microsoft.com/office/drawing/2014/main" id="{F5FD6CFB-331B-46DF-9FB9-5FB4F7FE3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E7869-158E-4000-91A3-0210DA22A73E}" type="slidenum">
              <a:rPr lang="th-TH" sz="1800" smtClean="0"/>
              <a:pPr/>
              <a:t>3</a:t>
            </a:fld>
            <a:endParaRPr lang="th-TH" sz="1800"/>
          </a:p>
        </p:txBody>
      </p:sp>
      <p:sp>
        <p:nvSpPr>
          <p:cNvPr id="6" name="กล่องข้อความ 5">
            <a:extLst>
              <a:ext uri="{FF2B5EF4-FFF2-40B4-BE49-F238E27FC236}">
                <a16:creationId xmlns:a16="http://schemas.microsoft.com/office/drawing/2014/main" id="{48F8629E-E6C7-45DB-A941-941C74EA2C02}"/>
              </a:ext>
            </a:extLst>
          </p:cNvPr>
          <p:cNvSpPr txBox="1"/>
          <p:nvPr/>
        </p:nvSpPr>
        <p:spPr>
          <a:xfrm>
            <a:off x="4641773" y="3902218"/>
            <a:ext cx="3136135" cy="83099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2.</a:t>
            </a:r>
          </a:p>
          <a:p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การจัดองค์การ (</a:t>
            </a:r>
            <a:r>
              <a:rPr lang="en-US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Organization</a:t>
            </a: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</p:txBody>
      </p:sp>
      <p:sp>
        <p:nvSpPr>
          <p:cNvPr id="7" name="กล่องข้อความ 6">
            <a:extLst>
              <a:ext uri="{FF2B5EF4-FFF2-40B4-BE49-F238E27FC236}">
                <a16:creationId xmlns:a16="http://schemas.microsoft.com/office/drawing/2014/main" id="{7D857136-0A97-4A33-95E6-8937EFDCE842}"/>
              </a:ext>
            </a:extLst>
          </p:cNvPr>
          <p:cNvSpPr txBox="1"/>
          <p:nvPr/>
        </p:nvSpPr>
        <p:spPr>
          <a:xfrm>
            <a:off x="4641773" y="5156955"/>
            <a:ext cx="3136135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คน เงิน สิ่งของ การจัดการ</a:t>
            </a:r>
          </a:p>
        </p:txBody>
      </p:sp>
      <p:sp>
        <p:nvSpPr>
          <p:cNvPr id="9" name="กล่องข้อความ 8">
            <a:extLst>
              <a:ext uri="{FF2B5EF4-FFF2-40B4-BE49-F238E27FC236}">
                <a16:creationId xmlns:a16="http://schemas.microsoft.com/office/drawing/2014/main" id="{6AAF6DD3-E9CA-4A44-A3DE-255374DF69F6}"/>
              </a:ext>
            </a:extLst>
          </p:cNvPr>
          <p:cNvSpPr txBox="1"/>
          <p:nvPr/>
        </p:nvSpPr>
        <p:spPr>
          <a:xfrm>
            <a:off x="1366091" y="4949372"/>
            <a:ext cx="2500829" cy="83099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1.</a:t>
            </a:r>
          </a:p>
          <a:p>
            <a:pPr algn="ctr"/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การวางแผน (</a:t>
            </a:r>
            <a:r>
              <a:rPr lang="en-US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Planning</a:t>
            </a: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</a:t>
            </a:r>
          </a:p>
        </p:txBody>
      </p:sp>
      <p:sp>
        <p:nvSpPr>
          <p:cNvPr id="10" name="กล่องข้อความ 9">
            <a:extLst>
              <a:ext uri="{FF2B5EF4-FFF2-40B4-BE49-F238E27FC236}">
                <a16:creationId xmlns:a16="http://schemas.microsoft.com/office/drawing/2014/main" id="{FF8CFCCF-BB34-46DC-9C7C-A8DFCBB20717}"/>
              </a:ext>
            </a:extLst>
          </p:cNvPr>
          <p:cNvSpPr txBox="1"/>
          <p:nvPr/>
        </p:nvSpPr>
        <p:spPr>
          <a:xfrm>
            <a:off x="4766630" y="5996526"/>
            <a:ext cx="2886419" cy="83099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4.</a:t>
            </a:r>
          </a:p>
          <a:p>
            <a:pPr algn="ctr"/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การควบคุม (</a:t>
            </a:r>
            <a:r>
              <a:rPr lang="en-US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Controlling</a:t>
            </a: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</p:txBody>
      </p:sp>
      <p:sp>
        <p:nvSpPr>
          <p:cNvPr id="11" name="กล่องข้อความ 10">
            <a:extLst>
              <a:ext uri="{FF2B5EF4-FFF2-40B4-BE49-F238E27FC236}">
                <a16:creationId xmlns:a16="http://schemas.microsoft.com/office/drawing/2014/main" id="{7C75C89B-602C-4D4E-AA29-22325827137A}"/>
              </a:ext>
            </a:extLst>
          </p:cNvPr>
          <p:cNvSpPr txBox="1"/>
          <p:nvPr/>
        </p:nvSpPr>
        <p:spPr>
          <a:xfrm>
            <a:off x="8552762" y="4949372"/>
            <a:ext cx="2776252" cy="83099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3.</a:t>
            </a:r>
          </a:p>
          <a:p>
            <a:pPr algn="ctr"/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การอำนวยการ (</a:t>
            </a:r>
            <a:r>
              <a:rPr lang="en-US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Directing</a:t>
            </a: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</p:txBody>
      </p:sp>
      <p:cxnSp>
        <p:nvCxnSpPr>
          <p:cNvPr id="13" name="ตัวเชื่อมต่อ: หักมุม 12">
            <a:extLst>
              <a:ext uri="{FF2B5EF4-FFF2-40B4-BE49-F238E27FC236}">
                <a16:creationId xmlns:a16="http://schemas.microsoft.com/office/drawing/2014/main" id="{8645F296-6709-4317-831E-0E2A8482F56D}"/>
              </a:ext>
            </a:extLst>
          </p:cNvPr>
          <p:cNvCxnSpPr>
            <a:stCxn id="9" idx="0"/>
            <a:endCxn id="6" idx="1"/>
          </p:cNvCxnSpPr>
          <p:nvPr/>
        </p:nvCxnSpPr>
        <p:spPr>
          <a:xfrm rot="5400000" flipH="1" flipV="1">
            <a:off x="3313312" y="3620912"/>
            <a:ext cx="631655" cy="2025267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ตัวเชื่อมต่อ: หักมุม 14">
            <a:extLst>
              <a:ext uri="{FF2B5EF4-FFF2-40B4-BE49-F238E27FC236}">
                <a16:creationId xmlns:a16="http://schemas.microsoft.com/office/drawing/2014/main" id="{B6ACE9ED-56DF-440A-A0D4-307FE74F9A44}"/>
              </a:ext>
            </a:extLst>
          </p:cNvPr>
          <p:cNvCxnSpPr>
            <a:stCxn id="6" idx="3"/>
            <a:endCxn id="11" idx="0"/>
          </p:cNvCxnSpPr>
          <p:nvPr/>
        </p:nvCxnSpPr>
        <p:spPr>
          <a:xfrm>
            <a:off x="7777908" y="4317717"/>
            <a:ext cx="2162980" cy="631655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ตัวเชื่อมต่อ: หักมุม 16">
            <a:extLst>
              <a:ext uri="{FF2B5EF4-FFF2-40B4-BE49-F238E27FC236}">
                <a16:creationId xmlns:a16="http://schemas.microsoft.com/office/drawing/2014/main" id="{404F7D34-39BB-44CE-9988-C4EE56826394}"/>
              </a:ext>
            </a:extLst>
          </p:cNvPr>
          <p:cNvCxnSpPr>
            <a:stCxn id="11" idx="2"/>
            <a:endCxn id="10" idx="3"/>
          </p:cNvCxnSpPr>
          <p:nvPr/>
        </p:nvCxnSpPr>
        <p:spPr>
          <a:xfrm rot="5400000">
            <a:off x="8481141" y="4952278"/>
            <a:ext cx="631656" cy="2287839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ตัวเชื่อมต่อ: หักมุม 18">
            <a:extLst>
              <a:ext uri="{FF2B5EF4-FFF2-40B4-BE49-F238E27FC236}">
                <a16:creationId xmlns:a16="http://schemas.microsoft.com/office/drawing/2014/main" id="{7A4B0A4C-23DD-4A3E-B8C8-D88F927A82C9}"/>
              </a:ext>
            </a:extLst>
          </p:cNvPr>
          <p:cNvCxnSpPr>
            <a:stCxn id="10" idx="1"/>
            <a:endCxn id="9" idx="2"/>
          </p:cNvCxnSpPr>
          <p:nvPr/>
        </p:nvCxnSpPr>
        <p:spPr>
          <a:xfrm rot="10800000">
            <a:off x="2616506" y="5780369"/>
            <a:ext cx="2150124" cy="631656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ลูกศร: ขวา 3">
            <a:extLst>
              <a:ext uri="{FF2B5EF4-FFF2-40B4-BE49-F238E27FC236}">
                <a16:creationId xmlns:a16="http://schemas.microsoft.com/office/drawing/2014/main" id="{5D7EE5D7-6E0F-4EAF-B0D2-370C6434460E}"/>
              </a:ext>
            </a:extLst>
          </p:cNvPr>
          <p:cNvSpPr/>
          <p:nvPr/>
        </p:nvSpPr>
        <p:spPr>
          <a:xfrm>
            <a:off x="3866920" y="5303506"/>
            <a:ext cx="774853" cy="1993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8" name="ลูกศร: ลง 7">
            <a:extLst>
              <a:ext uri="{FF2B5EF4-FFF2-40B4-BE49-F238E27FC236}">
                <a16:creationId xmlns:a16="http://schemas.microsoft.com/office/drawing/2014/main" id="{04BA4C7E-A3C8-457B-97CB-00559A80C907}"/>
              </a:ext>
            </a:extLst>
          </p:cNvPr>
          <p:cNvSpPr/>
          <p:nvPr/>
        </p:nvSpPr>
        <p:spPr>
          <a:xfrm>
            <a:off x="6096000" y="4764540"/>
            <a:ext cx="145880" cy="3696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2" name="ลูกศร: ขึ้น 11">
            <a:extLst>
              <a:ext uri="{FF2B5EF4-FFF2-40B4-BE49-F238E27FC236}">
                <a16:creationId xmlns:a16="http://schemas.microsoft.com/office/drawing/2014/main" id="{DD62BF0C-A843-411D-BC10-4A36594BCF78}"/>
              </a:ext>
            </a:extLst>
          </p:cNvPr>
          <p:cNvSpPr/>
          <p:nvPr/>
        </p:nvSpPr>
        <p:spPr>
          <a:xfrm>
            <a:off x="6096000" y="5618620"/>
            <a:ext cx="145880" cy="37790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4" name="ลูกศร: ซ้าย 13">
            <a:extLst>
              <a:ext uri="{FF2B5EF4-FFF2-40B4-BE49-F238E27FC236}">
                <a16:creationId xmlns:a16="http://schemas.microsoft.com/office/drawing/2014/main" id="{E9EDB38C-FE5C-49C5-ACF7-BC94284FAA09}"/>
              </a:ext>
            </a:extLst>
          </p:cNvPr>
          <p:cNvSpPr/>
          <p:nvPr/>
        </p:nvSpPr>
        <p:spPr>
          <a:xfrm>
            <a:off x="7777908" y="5303506"/>
            <a:ext cx="774854" cy="16741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021557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ชื่อเรื่อง 1">
            <a:extLst>
              <a:ext uri="{FF2B5EF4-FFF2-40B4-BE49-F238E27FC236}">
                <a16:creationId xmlns:a16="http://schemas.microsoft.com/office/drawing/2014/main" id="{7441725D-E720-499E-A1B9-DD45228E0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365125"/>
            <a:ext cx="9905998" cy="1478570"/>
          </a:xfrm>
        </p:spPr>
        <p:txBody>
          <a:bodyPr>
            <a:normAutofit/>
          </a:bodyPr>
          <a:lstStyle/>
          <a:p>
            <a:pPr algn="ctr"/>
            <a:r>
              <a:rPr lang="th-TH" sz="40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การแปรกิจกรรมของรัฐเป็นกิจกรรมของเอกชน</a:t>
            </a:r>
            <a:br>
              <a:rPr lang="th-TH" sz="40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sz="40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40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Privatization</a:t>
            </a:r>
            <a:r>
              <a:rPr lang="th-TH" sz="40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)</a:t>
            </a:r>
          </a:p>
        </p:txBody>
      </p:sp>
      <p:sp>
        <p:nvSpPr>
          <p:cNvPr id="6" name="ตัวยึดเนื้อหา 2">
            <a:extLst>
              <a:ext uri="{FF2B5EF4-FFF2-40B4-BE49-F238E27FC236}">
                <a16:creationId xmlns:a16="http://schemas.microsoft.com/office/drawing/2014/main" id="{B4F66A8B-0916-439A-B9A5-A0DC2F1D4F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4425" y="1690688"/>
            <a:ext cx="11241740" cy="4802187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เป็นการโอนบทบาทหน้าที่ซึ่งแต่เดิมเป็น</a:t>
            </a:r>
            <a:r>
              <a:rPr lang="th-TH" sz="32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ของรัฐบาล ไปยังภาค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เอกชน เป็นการใช้ภาคเอกชนและองค์การพัฒนาเอกชนให้เกิดประโยชน์สูงสุด ในการนำนโยบายสาธารณะไปปฏิบัติ องค์การภาครัฐและรัฐวิสาหกิจต่าง ๆ ได้รับการแปรรูปหรือแปรสภาพเป็นบริษัทมหาชน และหรือดำเนินงานในลักษณะธุรกิจเอกชนมากขึ้น ส่งผลให้การดำเนินงานของรัฐวิสาหกิจและองค์การภาครัฐมีประสิทธิภาพและประสิทธิผลสูงขึ้นกว่าเดิม รวมทั้งยัง</a:t>
            </a:r>
            <a:r>
              <a:rPr lang="th-TH" sz="32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ลดภาระค่าใช้จ่ายของรัฐบาลอีกด้วย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2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การพัฒนาตนเองเสียใหม่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Revitalization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คือ </a:t>
            </a:r>
            <a:r>
              <a:rPr lang="th-TH" sz="32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การทำ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ให้องค์การมีความกระปรี้กระเปร่า ปรับตัวเข้ากับสภาพใหม่ ๆ ปฏิรูปตนเอง รู้จักในชื่อ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Self Reform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Self Renewal</a:t>
            </a:r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89705814-03D4-4E49-A305-63554B988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263" y="6337207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30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24107992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ชื่อเรื่อง 1">
            <a:extLst>
              <a:ext uri="{FF2B5EF4-FFF2-40B4-BE49-F238E27FC236}">
                <a16:creationId xmlns:a16="http://schemas.microsoft.com/office/drawing/2014/main" id="{75CD5771-1E17-4F20-B094-471A8E664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2" y="327514"/>
            <a:ext cx="9905998" cy="1478570"/>
          </a:xfrm>
        </p:spPr>
        <p:txBody>
          <a:bodyPr>
            <a:normAutofit/>
          </a:bodyPr>
          <a:lstStyle/>
          <a:p>
            <a:pPr algn="ctr"/>
            <a: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การปรับปรุงสภาพการทำงาน </a:t>
            </a:r>
            <a:b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Reinventing Government</a:t>
            </a:r>
            <a: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)</a:t>
            </a:r>
          </a:p>
        </p:txBody>
      </p:sp>
      <p:sp>
        <p:nvSpPr>
          <p:cNvPr id="6" name="ตัวยึดเนื้อหา 2">
            <a:extLst>
              <a:ext uri="{FF2B5EF4-FFF2-40B4-BE49-F238E27FC236}">
                <a16:creationId xmlns:a16="http://schemas.microsoft.com/office/drawing/2014/main" id="{D2F6DF84-83DC-4588-A178-9111428711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318" y="1851770"/>
            <a:ext cx="11062447" cy="4214066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หมายถึง </a:t>
            </a:r>
            <a:r>
              <a:rPr lang="th-TH" sz="3600" b="1" u="sng" dirty="0">
                <a:latin typeface="TH SarabunPSK" pitchFamily="34" charset="-34"/>
                <a:cs typeface="TH SarabunPSK" pitchFamily="34" charset="-34"/>
              </a:rPr>
              <a:t>การปรับสภาพแวดล้อมของการทำงานให้เหมาะสม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ทั้งสภาพแวดล้อมทางกายภาพ บรรยากาศการทำงาน ระบบงาน เครื่องมือเครื่องใช้ อุปกรณ์ที่จำเป็น ความปลอดภัยและความสะดวกสบาย ต่าง ๆ องค์การภาครัฐเห็นความสำคัญในเรื่องการสร้างบรรยากาศและสภาพแวดล้อมในการทำงาน รวมทั้งความพยายามที่</a:t>
            </a:r>
            <a:r>
              <a:rPr lang="th-TH" sz="3600" b="1" u="sng" dirty="0">
                <a:latin typeface="TH SarabunPSK" pitchFamily="34" charset="-34"/>
                <a:cs typeface="TH SarabunPSK" pitchFamily="34" charset="-34"/>
              </a:rPr>
              <a:t>จะทำให้องค์การทันสมัย</a:t>
            </a: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โดยการปรับปรุง</a:t>
            </a:r>
            <a:r>
              <a:rPr lang="th-TH" sz="3600" b="1" u="sng" dirty="0">
                <a:latin typeface="TH SarabunPSK" pitchFamily="34" charset="-34"/>
                <a:cs typeface="TH SarabunPSK" pitchFamily="34" charset="-34"/>
              </a:rPr>
              <a:t>อุปกรณ์อำนวยความสะดวก</a:t>
            </a: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และอุปกรณ์สำนักงานเพื่อให้เกิดความพึงพอใจ ทั้งผู้ปฏิบัติงานและประชาชนผู้รับบริการ เช่น </a:t>
            </a:r>
            <a:r>
              <a:rPr lang="th-TH" sz="3600" b="1" u="sng" dirty="0" err="1">
                <a:latin typeface="TH SarabunPSK" pitchFamily="34" charset="-34"/>
                <a:cs typeface="TH SarabunPSK" pitchFamily="34" charset="-34"/>
              </a:rPr>
              <a:t>การทำ</a:t>
            </a:r>
            <a:r>
              <a:rPr lang="th-TH" sz="3600" b="1" u="sng" dirty="0">
                <a:latin typeface="TH SarabunPSK" pitchFamily="34" charset="-34"/>
                <a:cs typeface="TH SarabunPSK" pitchFamily="34" charset="-34"/>
              </a:rPr>
              <a:t>กิจกรรม 5 ส</a:t>
            </a: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(สะสาง, สะดวก, สะอาด, สุขลักษณะ, สร้างนิสัย) </a:t>
            </a:r>
            <a:r>
              <a:rPr lang="th-TH" sz="3600" b="1" u="sng" dirty="0">
                <a:latin typeface="TH SarabunPSK" pitchFamily="34" charset="-34"/>
                <a:cs typeface="TH SarabunPSK" pitchFamily="34" charset="-34"/>
              </a:rPr>
              <a:t>การบริการที่จุดเดียว</a:t>
            </a: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One Stop Service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) เป็นต้น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5CBFC410-6632-4966-B254-710C229BA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263" y="6340475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31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196049929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ชื่อเรื่อง 1">
            <a:extLst>
              <a:ext uri="{FF2B5EF4-FFF2-40B4-BE49-F238E27FC236}">
                <a16:creationId xmlns:a16="http://schemas.microsoft.com/office/drawing/2014/main" id="{6F0BC6D5-8F4C-4BDD-813F-724F95A749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4166" y="327514"/>
            <a:ext cx="9905998" cy="1478570"/>
          </a:xfrm>
        </p:spPr>
        <p:txBody>
          <a:bodyPr>
            <a:normAutofit/>
          </a:bodyPr>
          <a:lstStyle/>
          <a:p>
            <a:pPr algn="ctr"/>
            <a: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การพัฒนาทัศนคติ ค่านิยม และจริยธรรม</a:t>
            </a:r>
            <a:b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Attitude, Values, Ethics</a:t>
            </a:r>
            <a: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) ของข้าราชการ</a:t>
            </a:r>
          </a:p>
        </p:txBody>
      </p:sp>
      <p:sp>
        <p:nvSpPr>
          <p:cNvPr id="6" name="ตัวยึดเนื้อหา 2">
            <a:extLst>
              <a:ext uri="{FF2B5EF4-FFF2-40B4-BE49-F238E27FC236}">
                <a16:creationId xmlns:a16="http://schemas.microsoft.com/office/drawing/2014/main" id="{C13B3714-88EB-4C3E-9C3B-E22A0DB11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4754" y="1954306"/>
            <a:ext cx="10739718" cy="3836895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	อาจใช้</a:t>
            </a:r>
            <a:r>
              <a:rPr lang="th-TH" sz="3600" b="1" u="sng" dirty="0">
                <a:latin typeface="TH SarabunPSK" pitchFamily="34" charset="-34"/>
                <a:cs typeface="TH SarabunPSK" pitchFamily="34" charset="-34"/>
              </a:rPr>
              <a:t>หลักธรรมทางพุทธศาสนาเข้ามาเกี่ยวข้อง</a:t>
            </a: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องค์การภาครัฐเห็นความสำคัญของพฤติกรรมองค์การ (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Organization Behavior : OB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) (เป็นสาขาวิชาที่ศึกษาถึงองค์ประกอบหรือตัวกำหนดพฤติกรรมในองค์การ 3 อย่าง คือ 1. บุคคล 2. กลุ่มบุคคล             3. โครงสร้าง เพื่อนำความรู้นำไปปรับปรุงผลงานขององค์การ ให้ได้ผลดีมากขึ้น) การพัฒนาพฤติกรรมจำเป็นต้องอาศัยมาตรการต่าง ๆทั้ง</a:t>
            </a:r>
            <a:r>
              <a:rPr lang="th-TH" sz="3600" b="1" u="sng" dirty="0">
                <a:latin typeface="TH SarabunPSK" pitchFamily="34" charset="-34"/>
                <a:cs typeface="TH SarabunPSK" pitchFamily="34" charset="-34"/>
              </a:rPr>
              <a:t>การใช้กฎ ระเบียบ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600" b="1" u="sng" dirty="0">
                <a:latin typeface="TH SarabunPSK" pitchFamily="34" charset="-34"/>
                <a:cs typeface="TH SarabunPSK" pitchFamily="34" charset="-34"/>
              </a:rPr>
              <a:t>การให้ข้อมูล</a:t>
            </a: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600" b="1" u="sng" dirty="0">
                <a:latin typeface="TH SarabunPSK" pitchFamily="34" charset="-34"/>
                <a:cs typeface="TH SarabunPSK" pitchFamily="34" charset="-34"/>
              </a:rPr>
              <a:t>การช่วยเหลือ</a:t>
            </a: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600" b="1" u="sng" dirty="0">
                <a:latin typeface="TH SarabunPSK" pitchFamily="34" charset="-34"/>
                <a:cs typeface="TH SarabunPSK" pitchFamily="34" charset="-34"/>
              </a:rPr>
              <a:t>และการจูงใจ</a:t>
            </a: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ใช้ทั้ง </a:t>
            </a: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“</a:t>
            </a:r>
            <a:r>
              <a:rPr lang="th-TH" sz="3600" b="1" u="sng" dirty="0">
                <a:latin typeface="TH SarabunPSK" pitchFamily="34" charset="-34"/>
                <a:cs typeface="TH SarabunPSK" pitchFamily="34" charset="-34"/>
              </a:rPr>
              <a:t>ไม้แข็งและไม้อ่อน</a:t>
            </a: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” 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ใช้ทั้ง </a:t>
            </a: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“</a:t>
            </a:r>
            <a:r>
              <a:rPr lang="th-TH" sz="3600" b="1" u="sng" dirty="0">
                <a:latin typeface="TH SarabunPSK" pitchFamily="34" charset="-34"/>
                <a:cs typeface="TH SarabunPSK" pitchFamily="34" charset="-34"/>
              </a:rPr>
              <a:t>พระเดช และพระคุณ</a:t>
            </a: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” 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มีองค์การที่มีหน้าที่ดูแลพฤติกรรมข้าราชการหรือผู้ปฏิบัติงานของรัฐ ได้แก่ ปปช.,ปปท. ฯลฯ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1A580495-F68D-4C72-85B3-EF2B2333D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6227" y="6349438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32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289180960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ชื่อเรื่อง 1">
            <a:extLst>
              <a:ext uri="{FF2B5EF4-FFF2-40B4-BE49-F238E27FC236}">
                <a16:creationId xmlns:a16="http://schemas.microsoft.com/office/drawing/2014/main" id="{F68D283F-192E-4626-8AD0-5A05B5723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การปรับปรุงการบังคับบัญชา </a:t>
            </a:r>
            <a:b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Command</a:t>
            </a:r>
            <a: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)</a:t>
            </a:r>
          </a:p>
        </p:txBody>
      </p:sp>
      <p:sp>
        <p:nvSpPr>
          <p:cNvPr id="6" name="ตัวยึดเนื้อหา 2">
            <a:extLst>
              <a:ext uri="{FF2B5EF4-FFF2-40B4-BE49-F238E27FC236}">
                <a16:creationId xmlns:a16="http://schemas.microsoft.com/office/drawing/2014/main" id="{62B7BEC9-03F7-4566-BD86-594DF02FA2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4424" y="2321207"/>
            <a:ext cx="11017623" cy="3541714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ซึ่งเกี่ยวข้องกับ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ภาวะผู้นำ</a:t>
            </a:r>
            <a:r>
              <a:rPr lang="th-TH" sz="40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การจูงใจ</a:t>
            </a:r>
            <a:r>
              <a:rPr lang="th-TH" sz="40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การติดต่อสื่อสารในองค์การภาครัฐ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นำยุทธศาสตร์มาใช้ โดยมุ่งพัฒนา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ผู้บริหารทุกระดับขององค์การ</a:t>
            </a:r>
            <a:r>
              <a:rPr lang="th-TH" sz="40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โดยใช้เทคนิคการพัฒนาผู้บริหารต่างๆ เช่นการทดลองเรียนงาน (</a:t>
            </a: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Under Study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) การหมุนเวียนงาน (</a:t>
            </a: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job rotation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) การสอนงาน (</a:t>
            </a: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Coaching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) และการฝึกปฏิบัติงาน (</a:t>
            </a: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On Job Training : OJT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) ฯลฯ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AE1B1368-FAC9-4B33-90C6-BB2351F80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4432" y="6340475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33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211958196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ชื่อเรื่อง 1">
            <a:extLst>
              <a:ext uri="{FF2B5EF4-FFF2-40B4-BE49-F238E27FC236}">
                <a16:creationId xmlns:a16="http://schemas.microsoft.com/office/drawing/2014/main" id="{2AE8AB38-B516-434F-9346-65B9C25DF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การปรับปรุงระบบบำเหน็จความดีความชอบ </a:t>
            </a:r>
            <a:b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Reward</a:t>
            </a:r>
            <a: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)</a:t>
            </a:r>
          </a:p>
        </p:txBody>
      </p:sp>
      <p:sp>
        <p:nvSpPr>
          <p:cNvPr id="6" name="ตัวยึดเนื้อหา 2">
            <a:extLst>
              <a:ext uri="{FF2B5EF4-FFF2-40B4-BE49-F238E27FC236}">
                <a16:creationId xmlns:a16="http://schemas.microsoft.com/office/drawing/2014/main" id="{BE176B79-FAB6-40D8-9DB8-DE39F1F57F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2706" y="2249487"/>
            <a:ext cx="11035553" cy="3541714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หมายถึง การปรับปรุงระบบการให้รางวัลแก่ข้าราชการผู้ปฏิบัติให้เกิดความพึงพอใจในการทำงาน ซึ่งส่งผลกระทบโดยตรงต่อผลการปฏิบัติงาน ต้อง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ดำเนินการตามหลักวิชาการบริหารจัดการทรัพยากร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บุคคล 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การประเมินผลการปฏิบัติงาน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 และ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การบริหารจัดการค่าตอบแทน</a:t>
            </a:r>
            <a:r>
              <a:rPr lang="th-TH" sz="40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ให้เกิด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ความเป็นธรรม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ต่อข้าราชการผู้ปฏิบัติงาน ทำให้การใช้ทรัพยากรเป็นไปอย่างประหยัดคุ้มค่าต่อผลงาน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EA8ABB97-924B-4AF4-9CAB-2E045316F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263" y="6340474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34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322410431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ชื่อเรื่อง 1">
            <a:extLst>
              <a:ext uri="{FF2B5EF4-FFF2-40B4-BE49-F238E27FC236}">
                <a16:creationId xmlns:a16="http://schemas.microsoft.com/office/drawing/2014/main" id="{BA604024-BC15-48FA-979A-3F742FA8E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การปรับปรุงระบบความก้าวหน้า </a:t>
            </a:r>
            <a:b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Career Path</a:t>
            </a:r>
            <a: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)</a:t>
            </a:r>
          </a:p>
        </p:txBody>
      </p:sp>
      <p:sp>
        <p:nvSpPr>
          <p:cNvPr id="6" name="ตัวยึดเนื้อหา 2">
            <a:extLst>
              <a:ext uri="{FF2B5EF4-FFF2-40B4-BE49-F238E27FC236}">
                <a16:creationId xmlns:a16="http://schemas.microsoft.com/office/drawing/2014/main" id="{DB31E789-652A-4838-9C87-795670EA8F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2706" y="2232211"/>
            <a:ext cx="11170023" cy="3983939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en-US" sz="4400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4400" dirty="0">
                <a:latin typeface="TH SarabunPSK" pitchFamily="34" charset="-34"/>
                <a:cs typeface="TH SarabunPSK" pitchFamily="34" charset="-34"/>
              </a:rPr>
              <a:t>ข้าราชการผู้ปฏิบัติงานย่อมต้องการความก้าวหน้าและเจริญเติบโตในสายงาน และอาชีพราชการ </a:t>
            </a:r>
            <a:r>
              <a:rPr lang="th-TH" sz="4400" b="1" u="sng" dirty="0">
                <a:latin typeface="TH SarabunPSK" pitchFamily="34" charset="-34"/>
                <a:cs typeface="TH SarabunPSK" pitchFamily="34" charset="-34"/>
              </a:rPr>
              <a:t>ด้วยการพัฒนาอาชีพ </a:t>
            </a:r>
            <a:r>
              <a:rPr lang="th-TH" sz="4400" dirty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4400" dirty="0">
                <a:latin typeface="TH SarabunPSK" pitchFamily="34" charset="-34"/>
                <a:cs typeface="TH SarabunPSK" pitchFamily="34" charset="-34"/>
              </a:rPr>
              <a:t>Career development</a:t>
            </a:r>
            <a:r>
              <a:rPr lang="th-TH" sz="4400" dirty="0">
                <a:latin typeface="TH SarabunPSK" pitchFamily="34" charset="-34"/>
                <a:cs typeface="TH SarabunPSK" pitchFamily="34" charset="-34"/>
              </a:rPr>
              <a:t>) เช่น สนับสนุนให้ศึกษาต่อ ศึกษาดูงาน เข้ารับการพัฒนา และฝึกอบรมในโครงการพัฒนาบุคลากร ฯลฯ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2D2333AB-047E-4EB0-A6DC-F18A5C910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6229" y="6333391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35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175167777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ชื่อเรื่อง 1">
            <a:extLst>
              <a:ext uri="{FF2B5EF4-FFF2-40B4-BE49-F238E27FC236}">
                <a16:creationId xmlns:a16="http://schemas.microsoft.com/office/drawing/2014/main" id="{53631FF7-4488-43C8-ACD8-12EEAD37B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347055"/>
            <a:ext cx="9905998" cy="1478570"/>
          </a:xfrm>
        </p:spPr>
        <p:txBody>
          <a:bodyPr>
            <a:normAutofit/>
          </a:bodyPr>
          <a:lstStyle/>
          <a:p>
            <a:pPr algn="ctr"/>
            <a:r>
              <a:rPr lang="th-TH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การใช้หลักการบริหารตามวัตถุประสงค์</a:t>
            </a:r>
            <a:br>
              <a:rPr lang="th-TH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Management By Objective : MBO</a:t>
            </a:r>
            <a:r>
              <a:rPr lang="th-TH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)</a:t>
            </a:r>
          </a:p>
        </p:txBody>
      </p:sp>
      <p:sp>
        <p:nvSpPr>
          <p:cNvPr id="6" name="ตัวยึดเนื้อหา 2">
            <a:extLst>
              <a:ext uri="{FF2B5EF4-FFF2-40B4-BE49-F238E27FC236}">
                <a16:creationId xmlns:a16="http://schemas.microsoft.com/office/drawing/2014/main" id="{A20510CD-E840-4B1A-842E-B9AFACEDA2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6141" y="1825625"/>
            <a:ext cx="11035553" cy="4653552"/>
          </a:xfrm>
        </p:spPr>
        <p:txBody>
          <a:bodyPr>
            <a:no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เป็นปรัชญาการบริหารเพื่อควบคุมผลการดำเนินงานที่ได้ผล เป็นกระบวนการที่กำหนดขึ้นอย่างมีระบบเพื่อประเมิน</a:t>
            </a:r>
            <a:r>
              <a:rPr lang="th-TH" sz="3200" b="1" u="sng" dirty="0">
                <a:latin typeface="TH SarabunPSK" pitchFamily="34" charset="-34"/>
                <a:cs typeface="TH SarabunPSK" pitchFamily="34" charset="-34"/>
              </a:rPr>
              <a:t>ความสามารถของผู้บริหารและพนักงาน</a:t>
            </a:r>
            <a:r>
              <a:rPr lang="th-TH" sz="32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ในการดำเนินงานเพื่อให้</a:t>
            </a:r>
            <a:r>
              <a:rPr lang="th-TH" sz="3200" u="sng" dirty="0">
                <a:latin typeface="TH SarabunPSK" pitchFamily="34" charset="-34"/>
                <a:cs typeface="TH SarabunPSK" pitchFamily="34" charset="-34"/>
              </a:rPr>
              <a:t>บรรลุผลสำเร็จตามเป้าหมาย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 โดยเฉพาะขององค์การหรือมาตรฐานการดำเนินงานและอยู่ภายใต้</a:t>
            </a:r>
            <a:r>
              <a:rPr lang="th-TH" sz="3200" b="1" u="sng" dirty="0">
                <a:latin typeface="TH SarabunPSK" pitchFamily="34" charset="-34"/>
                <a:cs typeface="TH SarabunPSK" pitchFamily="34" charset="-34"/>
              </a:rPr>
              <a:t>งบประมาณปฏิบัติการ 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Operating Budgets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) ตามที่กำหนดไว้ มี 3 ขั้นตอน คือ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1. กำหนดเป้าหมายและ</a:t>
            </a:r>
            <a:r>
              <a:rPr lang="th-TH" sz="3200" b="1" u="sng" dirty="0">
                <a:latin typeface="TH SarabunPSK" pitchFamily="34" charset="-34"/>
                <a:cs typeface="TH SarabunPSK" pitchFamily="34" charset="-34"/>
              </a:rPr>
              <a:t>วัตถุประสงค์โดยเฉพาะที่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ชัดเจนในแต่ละระดับขององค์การ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2. ร่วมกันกำหนดเป้าหมาย โดยให้</a:t>
            </a:r>
            <a:r>
              <a:rPr lang="th-TH" sz="3200" b="1" u="sng" dirty="0">
                <a:latin typeface="TH SarabunPSK" pitchFamily="34" charset="-34"/>
                <a:cs typeface="TH SarabunPSK" pitchFamily="34" charset="-34"/>
              </a:rPr>
              <a:t>ทุกฝ่ายได้มีส่วนร่วม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3. </a:t>
            </a:r>
            <a:r>
              <a:rPr lang="th-TH" sz="3200" b="1" u="sng" dirty="0">
                <a:latin typeface="TH SarabunPSK" pitchFamily="34" charset="-34"/>
                <a:cs typeface="TH SarabunPSK" pitchFamily="34" charset="-34"/>
              </a:rPr>
              <a:t>ตรวจสอบประเมินผล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ความก้าวหน้า</a:t>
            </a:r>
            <a:r>
              <a:rPr lang="th-TH" sz="3200" b="1" u="sng" dirty="0">
                <a:latin typeface="TH SarabunPSK" pitchFamily="34" charset="-34"/>
                <a:cs typeface="TH SarabunPSK" pitchFamily="34" charset="-34"/>
              </a:rPr>
              <a:t>เป็นระยะ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เพื่อมุ่งสู่ผลสำเร็จ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CF34ED92-B32E-4825-9C1B-B2082BC24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264" y="6350404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36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30989712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ชื่อเรื่อง 1">
            <a:extLst>
              <a:ext uri="{FF2B5EF4-FFF2-40B4-BE49-F238E27FC236}">
                <a16:creationId xmlns:a16="http://schemas.microsoft.com/office/drawing/2014/main" id="{01BFD2AA-7F0C-4A68-A825-EACDCAE30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572" y="299811"/>
            <a:ext cx="10515600" cy="1045663"/>
          </a:xfrm>
        </p:spPr>
        <p:txBody>
          <a:bodyPr>
            <a:normAutofit/>
          </a:bodyPr>
          <a:lstStyle/>
          <a:p>
            <a:pPr algn="ctr"/>
            <a: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การใช้ตัวแบบ </a:t>
            </a:r>
            <a:r>
              <a:rPr lang="en-US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Balance </a:t>
            </a:r>
            <a:r>
              <a:rPr lang="en-US" sz="4400" b="1" dirty="0" err="1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Scorcard</a:t>
            </a:r>
            <a:r>
              <a:rPr lang="en-US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 :BSC</a:t>
            </a:r>
            <a:endParaRPr lang="th-TH" sz="4400" b="1" dirty="0">
              <a:solidFill>
                <a:srgbClr val="00462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" name="ตัวยึดเนื้อหา 2">
            <a:extLst>
              <a:ext uri="{FF2B5EF4-FFF2-40B4-BE49-F238E27FC236}">
                <a16:creationId xmlns:a16="http://schemas.microsoft.com/office/drawing/2014/main" id="{1FB04A07-C907-4D2F-87C1-A5CCDF65F3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813" y="1188626"/>
            <a:ext cx="11322422" cy="521525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>
                <a:latin typeface="TH SarabunPSK" pitchFamily="34" charset="-34"/>
                <a:cs typeface="TH SarabunPSK" pitchFamily="34" charset="-34"/>
              </a:rPr>
              <a:t>	Kaplan and Norton </a:t>
            </a: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ได้พัฒนาตัวแบบเพื่อนำมาใช้เป็นเครื่องคือในการประเมินผลการดำเนินงาน ซึ่งสามารถวัดและประเมินผลงานได้หลาย ๆ ด้านที่สมดุลกัน 4 ด้าน ได้แก่</a:t>
            </a:r>
          </a:p>
          <a:p>
            <a:pPr marL="0" indent="0">
              <a:buNone/>
            </a:pP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	1. ผลการดำเนินงานด้านการเงิน (</a:t>
            </a:r>
            <a:r>
              <a:rPr lang="en-US" sz="2800" dirty="0">
                <a:latin typeface="TH SarabunPSK" pitchFamily="34" charset="-34"/>
                <a:cs typeface="TH SarabunPSK" pitchFamily="34" charset="-34"/>
              </a:rPr>
              <a:t>Financial Performance</a:t>
            </a: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 marL="0" indent="0">
              <a:buNone/>
            </a:pP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	2. กระบวนการดำเนินงานธุรกิจภายใน (</a:t>
            </a:r>
            <a:r>
              <a:rPr lang="en-US" sz="2800" dirty="0">
                <a:latin typeface="TH SarabunPSK" pitchFamily="34" charset="-34"/>
                <a:cs typeface="TH SarabunPSK" pitchFamily="34" charset="-34"/>
              </a:rPr>
              <a:t>Internal Business Process</a:t>
            </a: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 marL="0" indent="0">
              <a:buNone/>
            </a:pP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	3. การเรียนรู้และการเจริญเติบโต (</a:t>
            </a:r>
            <a:r>
              <a:rPr lang="en-US" sz="2800" dirty="0">
                <a:latin typeface="TH SarabunPSK" pitchFamily="34" charset="-34"/>
                <a:cs typeface="TH SarabunPSK" pitchFamily="34" charset="-34"/>
              </a:rPr>
              <a:t>Learning and Growth</a:t>
            </a: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)	</a:t>
            </a:r>
          </a:p>
          <a:p>
            <a:pPr marL="0" indent="0">
              <a:buNone/>
            </a:pP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	4. ความรู้เกี่ยวกับลูกค้า (</a:t>
            </a:r>
            <a:r>
              <a:rPr lang="en-US" sz="2800" dirty="0">
                <a:latin typeface="TH SarabunPSK" pitchFamily="34" charset="-34"/>
                <a:cs typeface="TH SarabunPSK" pitchFamily="34" charset="-34"/>
              </a:rPr>
              <a:t>Customer Knowledge</a:t>
            </a: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 marL="0" indent="0">
              <a:buNone/>
            </a:pP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2800" b="1" u="sng" dirty="0">
                <a:latin typeface="TH SarabunPSK" pitchFamily="34" charset="-34"/>
                <a:cs typeface="TH SarabunPSK" pitchFamily="34" charset="-34"/>
              </a:rPr>
              <a:t>โดยทางราชการสามารถนำมาปรับใช้ 4 ด้าน เช่นกัน</a:t>
            </a:r>
            <a:r>
              <a:rPr lang="th-TH" sz="28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คือ 1. การวัดประสิทธิผลตามยุทธศาสตร์ (มุมมองด้านการเงิน) 2.ประสิทธิภาพการปฏิบัติงาน (มุมมองด้านกระบวนการ) 3. การวัดการพัฒนาองค์การ (มุมมองด้านการเรียนรู้) และ 4. การวัดคุณภาพการให้บริการ (มุมมองด้านลูกค้า)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29276313-2AE2-42F9-9ADA-138946082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4432" y="6340474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37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240554405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ชื่อเรื่อง 1">
            <a:extLst>
              <a:ext uri="{FF2B5EF4-FFF2-40B4-BE49-F238E27FC236}">
                <a16:creationId xmlns:a16="http://schemas.microsoft.com/office/drawing/2014/main" id="{3C7EAB30-FAC6-465A-BA4C-B9EDEAD82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h-TH" sz="40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การเพิ่มขีดความสามารถที่จำเป็น </a:t>
            </a:r>
            <a:br>
              <a:rPr lang="th-TH" sz="40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sz="40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40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Competency-Based Approach</a:t>
            </a:r>
            <a:r>
              <a:rPr lang="th-TH" sz="40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)</a:t>
            </a:r>
          </a:p>
        </p:txBody>
      </p:sp>
      <p:sp>
        <p:nvSpPr>
          <p:cNvPr id="6" name="ตัวยึดเนื้อหา 2">
            <a:extLst>
              <a:ext uri="{FF2B5EF4-FFF2-40B4-BE49-F238E27FC236}">
                <a16:creationId xmlns:a16="http://schemas.microsoft.com/office/drawing/2014/main" id="{995204EA-AFE5-4FDE-9118-ABF61CBBC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847" y="1462088"/>
            <a:ext cx="11187953" cy="5092948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เพื่อเพิ่มขีด</a:t>
            </a:r>
            <a:r>
              <a:rPr lang="th-TH" sz="3200" b="1" u="sng" dirty="0">
                <a:latin typeface="TH SarabunPSK" pitchFamily="34" charset="-34"/>
                <a:cs typeface="TH SarabunPSK" pitchFamily="34" charset="-34"/>
              </a:rPr>
              <a:t>ความสามารถในการแข่งขันให้กับองค์การภาครัฐ</a:t>
            </a:r>
            <a:r>
              <a:rPr lang="th-TH" sz="32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ได้แก่การลดต้นทุนการผลิต และการดำเนินการต่าง ๆ การมี</a:t>
            </a:r>
            <a:r>
              <a:rPr lang="th-TH" sz="3200" b="1" u="sng" dirty="0">
                <a:latin typeface="TH SarabunPSK" pitchFamily="34" charset="-34"/>
                <a:cs typeface="TH SarabunPSK" pitchFamily="34" charset="-34"/>
              </a:rPr>
              <a:t>ผลงานที่มีคุณภาพ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อย่างสม่ำเสมอ หรือคงเส้นคงวา การให้บริการที่รวดเร็วตรงเวลา มีบริการที่หลากหลาย ฯลฯ องค์การภาครัฐใช้ยุทธศาสตร์ในการบริหารงานมากขึ้น เพื่อสร้างความสามารถในการเข่งขันของประเทศไทย ในยุคโลกาภิวัตน์ เช่น การใช้ระบบไคเซน (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Kaizen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)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ของญี่ปุ่น วันนี้ต้องดีกว่าเมื่อวาน วันพรุ่งนี้ต้องดีกว่าวันนี้ (การลดการสูญเสีย, การสังเกต, ใช้เทคนิคการปรับปรุง ฯลฯ)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การใช้เทคโนโลยี (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Technology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) ต่าง ๆ เช่น 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Internet of Thing 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IOT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), การใช้ระบบหุ่นยนต์ (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Robotics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) การใช้ระบบสินค้าคงคลัง (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Just In Time : JIT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), การใช้โดรน (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Drone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) ฯลฯ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79A2D2EE-189E-4F1A-8E12-17459A5EA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4433" y="6347385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38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410145538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ชื่อเรื่อง 1">
            <a:extLst>
              <a:ext uri="{FF2B5EF4-FFF2-40B4-BE49-F238E27FC236}">
                <a16:creationId xmlns:a16="http://schemas.microsoft.com/office/drawing/2014/main" id="{0678BDBD-410C-4D3C-91A8-BD3E85887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546798"/>
            <a:ext cx="9905998" cy="1478570"/>
          </a:xfrm>
        </p:spPr>
        <p:txBody>
          <a:bodyPr>
            <a:normAutofit/>
          </a:bodyPr>
          <a:lstStyle/>
          <a:p>
            <a:pPr algn="ctr"/>
            <a:r>
              <a:rPr lang="th-TH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การใช้ตัวชี้วัดผลการดำเนินงาน (</a:t>
            </a:r>
            <a:r>
              <a:rPr lang="en-US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KPI</a:t>
            </a:r>
            <a:r>
              <a:rPr lang="th-TH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)</a:t>
            </a:r>
          </a:p>
        </p:txBody>
      </p:sp>
      <p:sp>
        <p:nvSpPr>
          <p:cNvPr id="6" name="ตัวยึดเนื้อหา 2">
            <a:extLst>
              <a:ext uri="{FF2B5EF4-FFF2-40B4-BE49-F238E27FC236}">
                <a16:creationId xmlns:a16="http://schemas.microsoft.com/office/drawing/2014/main" id="{0E3A538E-4573-4D45-A55D-0A5EF5E843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918" y="1909482"/>
            <a:ext cx="11196917" cy="3881719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การจัดการภาครัฐแนวใหม่ (</a:t>
            </a: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New Public Management : NPM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) ได้ให้ความสำคัญแก่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ตัวชี้วัดผลการดำเนินงาน 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Key Performance Indicates : KPI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) มาใช้เป็นเครื่องบ่งชี้ความสำเร็จของงานที่เกิดขึ้น ซึ่งภาคธุรกิจนำมาใช้ก่อน เกิดจาก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แนวความคิดการจัดการนิยม</a:t>
            </a:r>
            <a:r>
              <a:rPr lang="th-TH" sz="40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4000" dirty="0" err="1">
                <a:latin typeface="TH SarabunPSK" pitchFamily="34" charset="-34"/>
                <a:cs typeface="TH SarabunPSK" pitchFamily="34" charset="-34"/>
              </a:rPr>
              <a:t>Managerialism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) ของภาคธุรกิจ โดยมุ่ง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ผลสัมฤทธิ์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ที่ประกอบไปด้วย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ประสิทธิผล</a:t>
            </a:r>
            <a:r>
              <a:rPr lang="th-TH" sz="40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ประสิทธิภาพ</a:t>
            </a:r>
            <a:r>
              <a:rPr lang="th-TH" sz="40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การ</a:t>
            </a:r>
            <a:r>
              <a:rPr lang="th-TH" sz="4000" b="1" dirty="0">
                <a:latin typeface="TH SarabunPSK" pitchFamily="34" charset="-34"/>
                <a:cs typeface="TH SarabunPSK" pitchFamily="34" charset="-34"/>
              </a:rPr>
              <a:t>เพิ่มผลผลิต 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และ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ความคุ้มค่าทางการเงิน</a:t>
            </a:r>
            <a:r>
              <a:rPr lang="th-TH" sz="40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ปัจจุบันนำมาใช้ในการบริหารจัดการภาครัฐมากเช่นกัน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8E43D859-3EAF-4D70-853B-583C9EB19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4430" y="6349438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39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3013374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ตัวยึดเนื้อหา 3">
            <a:extLst>
              <a:ext uri="{FF2B5EF4-FFF2-40B4-BE49-F238E27FC236}">
                <a16:creationId xmlns:a16="http://schemas.microsoft.com/office/drawing/2014/main" id="{9FDA75C4-43C8-4919-B7E2-71959F15D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636" y="319812"/>
            <a:ext cx="11241740" cy="6605857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th-TH" sz="3200" b="1" dirty="0">
                <a:latin typeface="TH SarabunPSK" panose="020B0500040200020003" pitchFamily="34" charset="-34"/>
                <a:cs typeface="TH SarabunPSK" pitchFamily="34" charset="-34"/>
              </a:rPr>
              <a:t>	</a:t>
            </a:r>
            <a:r>
              <a:rPr lang="th-TH" sz="2800" b="1" u="sng" dirty="0">
                <a:latin typeface="TH SarabunPSK" panose="020B0500040200020003" pitchFamily="34" charset="-34"/>
                <a:cs typeface="TH SarabunPSK" pitchFamily="34" charset="-34"/>
              </a:rPr>
              <a:t>วิชาการบริหารการพัฒนา</a:t>
            </a:r>
            <a:r>
              <a:rPr lang="th-TH" sz="2800" b="1" dirty="0">
                <a:latin typeface="TH SarabunPSK" panose="020B0500040200020003" pitchFamily="34" charset="-34"/>
                <a:cs typeface="TH SarabunPSK" pitchFamily="34" charset="-34"/>
              </a:rPr>
              <a:t> </a:t>
            </a:r>
            <a:r>
              <a:rPr lang="th-TH" sz="2800" dirty="0">
                <a:latin typeface="TH SarabunPSK" panose="020B0500040200020003" pitchFamily="34" charset="-34"/>
                <a:cs typeface="TH SarabunPSK" pitchFamily="34" charset="-34"/>
              </a:rPr>
              <a:t>(</a:t>
            </a:r>
            <a:r>
              <a:rPr lang="en-US" sz="2800" dirty="0">
                <a:latin typeface="TH SarabunPSK" panose="020B0500040200020003" pitchFamily="34" charset="-34"/>
                <a:cs typeface="TH SarabunPSK" pitchFamily="34" charset="-34"/>
              </a:rPr>
              <a:t>DA</a:t>
            </a: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) เป็นวิชาที่</a:t>
            </a:r>
            <a:r>
              <a:rPr lang="th-TH" sz="2800" b="1" u="sng" dirty="0">
                <a:latin typeface="TH SarabunPSK" pitchFamily="34" charset="-34"/>
                <a:cs typeface="TH SarabunPSK" pitchFamily="34" charset="-34"/>
              </a:rPr>
              <a:t>ศึกษาการพัฒนาของประเทศ</a:t>
            </a: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ที่กำลังพัฒนา (หรือด้อยพัฒนา)     ซึ่งเห็นว่า ในประเทศกำลังพัฒนานั้นมีลักษณะสิ่งแวดล้อมทางด้าน</a:t>
            </a:r>
            <a:r>
              <a:rPr lang="th-TH" sz="2800" b="1" u="sng" dirty="0">
                <a:latin typeface="TH SarabunPSK" pitchFamily="34" charset="-34"/>
                <a:cs typeface="TH SarabunPSK" pitchFamily="34" charset="-34"/>
              </a:rPr>
              <a:t>การเมือง</a:t>
            </a: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800" b="1" u="sng" dirty="0">
                <a:latin typeface="TH SarabunPSK" pitchFamily="34" charset="-34"/>
                <a:cs typeface="TH SarabunPSK" pitchFamily="34" charset="-34"/>
              </a:rPr>
              <a:t>เศรษฐกิจ</a:t>
            </a: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 และ</a:t>
            </a:r>
            <a:r>
              <a:rPr lang="th-TH" sz="2800" b="1" u="sng" dirty="0">
                <a:latin typeface="TH SarabunPSK" pitchFamily="34" charset="-34"/>
                <a:cs typeface="TH SarabunPSK" pitchFamily="34" charset="-34"/>
              </a:rPr>
              <a:t>สังคม</a:t>
            </a: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ที่แตกต่างกัน จึงควรสร้างศาสตร์ให้เหมาะสมกับประเทศนั้น ๆ </a:t>
            </a:r>
          </a:p>
          <a:p>
            <a:pPr marL="0" indent="0">
              <a:buNone/>
            </a:pP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				</a:t>
            </a:r>
            <a:r>
              <a:rPr lang="th-TH" sz="2800" b="1" u="sng" dirty="0">
                <a:latin typeface="TH SarabunPSK" pitchFamily="34" charset="-34"/>
                <a:cs typeface="TH SarabunPSK" pitchFamily="34" charset="-34"/>
              </a:rPr>
              <a:t>ภาพความเป็นมาและองค์ประกอบของ </a:t>
            </a:r>
            <a:r>
              <a:rPr lang="en-US" sz="2800" b="1" u="sng" dirty="0">
                <a:latin typeface="TH SarabunPSK" pitchFamily="34" charset="-34"/>
                <a:cs typeface="TH SarabunPSK" pitchFamily="34" charset="-34"/>
              </a:rPr>
              <a:t>DA</a:t>
            </a:r>
            <a:endParaRPr lang="th-TH" sz="2800" b="1" u="sng" dirty="0">
              <a:latin typeface="TH SarabunPSK" pitchFamily="34" charset="-34"/>
              <a:cs typeface="TH SarabunPSK" pitchFamily="34" charset="-34"/>
            </a:endParaRPr>
          </a:p>
          <a:p>
            <a:pPr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	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44B72A00-046F-4989-9BB7-E58478C71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667" y="6346660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4</a:t>
            </a:fld>
            <a:endParaRPr lang="th-TH" sz="1800" dirty="0"/>
          </a:p>
        </p:txBody>
      </p:sp>
      <p:sp>
        <p:nvSpPr>
          <p:cNvPr id="6" name="กล่องข้อความ 5">
            <a:extLst>
              <a:ext uri="{FF2B5EF4-FFF2-40B4-BE49-F238E27FC236}">
                <a16:creationId xmlns:a16="http://schemas.microsoft.com/office/drawing/2014/main" id="{BE65E730-C0BA-41AD-8CD6-BFF8ACCE8790}"/>
              </a:ext>
            </a:extLst>
          </p:cNvPr>
          <p:cNvSpPr txBox="1"/>
          <p:nvPr/>
        </p:nvSpPr>
        <p:spPr>
          <a:xfrm>
            <a:off x="5990790" y="5413781"/>
            <a:ext cx="1904930" cy="830997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การพัฒนาประเทศ </a:t>
            </a:r>
          </a:p>
          <a:p>
            <a:pPr algn="ctr"/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ND</a:t>
            </a: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</p:txBody>
      </p:sp>
      <p:sp>
        <p:nvSpPr>
          <p:cNvPr id="7" name="กล่องข้อความ 6">
            <a:extLst>
              <a:ext uri="{FF2B5EF4-FFF2-40B4-BE49-F238E27FC236}">
                <a16:creationId xmlns:a16="http://schemas.microsoft.com/office/drawing/2014/main" id="{B72E569D-5A09-46DA-A114-483E4B096B96}"/>
              </a:ext>
            </a:extLst>
          </p:cNvPr>
          <p:cNvSpPr txBox="1"/>
          <p:nvPr/>
        </p:nvSpPr>
        <p:spPr>
          <a:xfrm>
            <a:off x="2036283" y="2896359"/>
            <a:ext cx="1581944" cy="830997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การบริหารทั่วไป</a:t>
            </a:r>
          </a:p>
          <a:p>
            <a:pPr algn="ctr"/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2400" b="1" dirty="0">
                <a:latin typeface="TH SarabunPSK" panose="020B0500040200020003" pitchFamily="34" charset="-34"/>
                <a:cs typeface="TH SarabunPSK" pitchFamily="34" charset="-34"/>
              </a:rPr>
              <a:t>GA</a:t>
            </a: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</p:txBody>
      </p:sp>
      <p:sp>
        <p:nvSpPr>
          <p:cNvPr id="8" name="กล่องข้อความ 7">
            <a:extLst>
              <a:ext uri="{FF2B5EF4-FFF2-40B4-BE49-F238E27FC236}">
                <a16:creationId xmlns:a16="http://schemas.microsoft.com/office/drawing/2014/main" id="{D227998A-9EE2-4707-B055-0D8B67782DF7}"/>
              </a:ext>
            </a:extLst>
          </p:cNvPr>
          <p:cNvSpPr txBox="1"/>
          <p:nvPr/>
        </p:nvSpPr>
        <p:spPr>
          <a:xfrm>
            <a:off x="4012941" y="2954583"/>
            <a:ext cx="1584176" cy="830997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th-TH" sz="2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การบริหารรัฐกิจ</a:t>
            </a:r>
          </a:p>
          <a:p>
            <a:pPr algn="ctr"/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2400" b="1" dirty="0">
                <a:latin typeface="TH SarabunPSK" panose="020B0500040200020003" pitchFamily="34" charset="-34"/>
                <a:cs typeface="TH SarabunPSK" pitchFamily="34" charset="-34"/>
              </a:rPr>
              <a:t>PA</a:t>
            </a: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</p:txBody>
      </p:sp>
      <p:sp>
        <p:nvSpPr>
          <p:cNvPr id="9" name="กล่องข้อความ 8">
            <a:extLst>
              <a:ext uri="{FF2B5EF4-FFF2-40B4-BE49-F238E27FC236}">
                <a16:creationId xmlns:a16="http://schemas.microsoft.com/office/drawing/2014/main" id="{C9C0CD8B-8FA2-4FA0-A808-1A70880B9901}"/>
              </a:ext>
            </a:extLst>
          </p:cNvPr>
          <p:cNvSpPr txBox="1"/>
          <p:nvPr/>
        </p:nvSpPr>
        <p:spPr>
          <a:xfrm>
            <a:off x="6042933" y="2957915"/>
            <a:ext cx="1765398" cy="76944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การบริหารปรียบเทียบ</a:t>
            </a:r>
          </a:p>
          <a:p>
            <a:pPr algn="ctr"/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2400" b="1" dirty="0">
                <a:latin typeface="TH SarabunPSK" panose="020B0500040200020003" pitchFamily="34" charset="-34"/>
                <a:cs typeface="TH SarabunPSK" pitchFamily="34" charset="-34"/>
              </a:rPr>
              <a:t>CPA</a:t>
            </a: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</p:txBody>
      </p:sp>
      <p:sp>
        <p:nvSpPr>
          <p:cNvPr id="10" name="กล่องข้อความ 9">
            <a:extLst>
              <a:ext uri="{FF2B5EF4-FFF2-40B4-BE49-F238E27FC236}">
                <a16:creationId xmlns:a16="http://schemas.microsoft.com/office/drawing/2014/main" id="{B406E033-A69E-4114-81E2-7FCBCCCA71DD}"/>
              </a:ext>
            </a:extLst>
          </p:cNvPr>
          <p:cNvSpPr txBox="1"/>
          <p:nvPr/>
        </p:nvSpPr>
        <p:spPr>
          <a:xfrm>
            <a:off x="8332285" y="2975042"/>
            <a:ext cx="2293622" cy="830997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</a:t>
            </a:r>
            <a:r>
              <a:rPr lang="th-TH" sz="2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พัฒนา</a:t>
            </a: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การบริหาร  (</a:t>
            </a:r>
            <a:r>
              <a:rPr lang="en-US" sz="2400" b="1" dirty="0">
                <a:latin typeface="TH SarabunPSK" panose="020B0500040200020003" pitchFamily="34" charset="-34"/>
                <a:cs typeface="TH SarabunPSK" pitchFamily="34" charset="-34"/>
              </a:rPr>
              <a:t>D of A</a:t>
            </a:r>
            <a:r>
              <a:rPr lang="th-TH" sz="2400" b="1" dirty="0">
                <a:latin typeface="TH SarabunPSK" panose="020B0500040200020003" pitchFamily="34" charset="-34"/>
                <a:cs typeface="TH SarabunPSK" pitchFamily="34" charset="-34"/>
              </a:rPr>
              <a:t>)</a:t>
            </a:r>
            <a:r>
              <a:rPr lang="en-US" sz="2400" b="1" dirty="0">
                <a:latin typeface="TH SarabunPSK" panose="020B0500040200020003" pitchFamily="34" charset="-34"/>
                <a:cs typeface="TH SarabunPSK" pitchFamily="34" charset="-34"/>
              </a:rPr>
              <a:t> </a:t>
            </a:r>
            <a:endParaRPr lang="th-TH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2" name="กล่องข้อความ 11">
            <a:extLst>
              <a:ext uri="{FF2B5EF4-FFF2-40B4-BE49-F238E27FC236}">
                <a16:creationId xmlns:a16="http://schemas.microsoft.com/office/drawing/2014/main" id="{84B3BA96-B852-4D5E-B96F-C91D0D5497EC}"/>
              </a:ext>
            </a:extLst>
          </p:cNvPr>
          <p:cNvSpPr txBox="1"/>
          <p:nvPr/>
        </p:nvSpPr>
        <p:spPr>
          <a:xfrm>
            <a:off x="8379391" y="5413188"/>
            <a:ext cx="2199409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การบริหารการพัฒนา </a:t>
            </a:r>
          </a:p>
          <a:p>
            <a:pPr algn="ctr"/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DA</a:t>
            </a: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endParaRPr lang="th-TH" sz="2400" dirty="0"/>
          </a:p>
        </p:txBody>
      </p:sp>
      <p:sp>
        <p:nvSpPr>
          <p:cNvPr id="13" name="ลูกศรขวา 5">
            <a:extLst>
              <a:ext uri="{FF2B5EF4-FFF2-40B4-BE49-F238E27FC236}">
                <a16:creationId xmlns:a16="http://schemas.microsoft.com/office/drawing/2014/main" id="{179FB7D4-A98D-429E-B2D3-E8DE67F9B3D8}"/>
              </a:ext>
            </a:extLst>
          </p:cNvPr>
          <p:cNvSpPr/>
          <p:nvPr/>
        </p:nvSpPr>
        <p:spPr>
          <a:xfrm>
            <a:off x="3639829" y="3198619"/>
            <a:ext cx="360040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4" name="ลูกศรขวา 5">
            <a:extLst>
              <a:ext uri="{FF2B5EF4-FFF2-40B4-BE49-F238E27FC236}">
                <a16:creationId xmlns:a16="http://schemas.microsoft.com/office/drawing/2014/main" id="{EADBDADD-8BA7-4C85-87CD-BE26EE036E4F}"/>
              </a:ext>
            </a:extLst>
          </p:cNvPr>
          <p:cNvSpPr/>
          <p:nvPr/>
        </p:nvSpPr>
        <p:spPr>
          <a:xfrm>
            <a:off x="5682893" y="3221471"/>
            <a:ext cx="360040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5" name="ลูกศรขวา 5">
            <a:extLst>
              <a:ext uri="{FF2B5EF4-FFF2-40B4-BE49-F238E27FC236}">
                <a16:creationId xmlns:a16="http://schemas.microsoft.com/office/drawing/2014/main" id="{EEB5F54F-B5BC-47AC-A33B-D44204C81C4B}"/>
              </a:ext>
            </a:extLst>
          </p:cNvPr>
          <p:cNvSpPr/>
          <p:nvPr/>
        </p:nvSpPr>
        <p:spPr>
          <a:xfrm>
            <a:off x="7950643" y="3221471"/>
            <a:ext cx="360040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6" name="กล่องข้อความ 15">
            <a:extLst>
              <a:ext uri="{FF2B5EF4-FFF2-40B4-BE49-F238E27FC236}">
                <a16:creationId xmlns:a16="http://schemas.microsoft.com/office/drawing/2014/main" id="{9170C529-CBE8-4332-BA5D-B44A8FADC273}"/>
              </a:ext>
            </a:extLst>
          </p:cNvPr>
          <p:cNvSpPr txBox="1"/>
          <p:nvPr/>
        </p:nvSpPr>
        <p:spPr>
          <a:xfrm>
            <a:off x="8332285" y="4201592"/>
            <a:ext cx="2321169" cy="830997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การบริหารเ</a:t>
            </a:r>
            <a:r>
              <a:rPr lang="th-TH" sz="2400" u="sng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พื่</a:t>
            </a:r>
            <a:r>
              <a:rPr lang="th-TH" sz="2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</a:t>
            </a: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การพัฒนา(</a:t>
            </a:r>
            <a:r>
              <a:rPr lang="en-US" sz="2400" b="1" dirty="0">
                <a:latin typeface="TH SarabunPSK" panose="020B0500040200020003" pitchFamily="34" charset="-34"/>
                <a:cs typeface="TH SarabunPSK" pitchFamily="34" charset="-34"/>
              </a:rPr>
              <a:t>A of D</a:t>
            </a:r>
            <a:r>
              <a:rPr lang="th-TH" sz="2400" b="1" dirty="0">
                <a:latin typeface="TH SarabunPSK" panose="020B0500040200020003" pitchFamily="34" charset="-34"/>
                <a:cs typeface="TH SarabunPSK" pitchFamily="34" charset="-34"/>
              </a:rPr>
              <a:t>)</a:t>
            </a:r>
          </a:p>
        </p:txBody>
      </p:sp>
      <p:sp>
        <p:nvSpPr>
          <p:cNvPr id="17" name="ลูกศรขวา 5">
            <a:extLst>
              <a:ext uri="{FF2B5EF4-FFF2-40B4-BE49-F238E27FC236}">
                <a16:creationId xmlns:a16="http://schemas.microsoft.com/office/drawing/2014/main" id="{4FD6EEAD-FBB1-4D5A-A6D3-1E218DE81BDF}"/>
              </a:ext>
            </a:extLst>
          </p:cNvPr>
          <p:cNvSpPr/>
          <p:nvPr/>
        </p:nvSpPr>
        <p:spPr>
          <a:xfrm rot="5400000">
            <a:off x="9216790" y="5089153"/>
            <a:ext cx="360040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8" name="ลูกศรขวา 5">
            <a:extLst>
              <a:ext uri="{FF2B5EF4-FFF2-40B4-BE49-F238E27FC236}">
                <a16:creationId xmlns:a16="http://schemas.microsoft.com/office/drawing/2014/main" id="{D04E9FA0-1F27-46F1-BBC3-56F8272D0C45}"/>
              </a:ext>
            </a:extLst>
          </p:cNvPr>
          <p:cNvSpPr/>
          <p:nvPr/>
        </p:nvSpPr>
        <p:spPr>
          <a:xfrm rot="5400000">
            <a:off x="9216790" y="3850669"/>
            <a:ext cx="360040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0" name="ลูกศรขวา 5">
            <a:extLst>
              <a:ext uri="{FF2B5EF4-FFF2-40B4-BE49-F238E27FC236}">
                <a16:creationId xmlns:a16="http://schemas.microsoft.com/office/drawing/2014/main" id="{43A6B0E9-0148-4755-9C3E-B93C8BB2F5CB}"/>
              </a:ext>
            </a:extLst>
          </p:cNvPr>
          <p:cNvSpPr/>
          <p:nvPr/>
        </p:nvSpPr>
        <p:spPr>
          <a:xfrm rot="10609132">
            <a:off x="7921852" y="5684670"/>
            <a:ext cx="414423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" name="วงรี 1">
            <a:extLst>
              <a:ext uri="{FF2B5EF4-FFF2-40B4-BE49-F238E27FC236}">
                <a16:creationId xmlns:a16="http://schemas.microsoft.com/office/drawing/2014/main" id="{6007E8E1-61C3-48E5-AF08-BC59256ED6CC}"/>
              </a:ext>
            </a:extLst>
          </p:cNvPr>
          <p:cNvSpPr/>
          <p:nvPr/>
        </p:nvSpPr>
        <p:spPr>
          <a:xfrm>
            <a:off x="2353654" y="3954524"/>
            <a:ext cx="2958599" cy="2777436"/>
          </a:xfrm>
          <a:prstGeom prst="ellipse">
            <a:avLst/>
          </a:prstGeom>
          <a:ln w="190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" name="สี่เหลี่ยมผืนผ้า 2">
            <a:extLst>
              <a:ext uri="{FF2B5EF4-FFF2-40B4-BE49-F238E27FC236}">
                <a16:creationId xmlns:a16="http://schemas.microsoft.com/office/drawing/2014/main" id="{17EB3744-765E-4618-AAE3-D72BB098DD46}"/>
              </a:ext>
            </a:extLst>
          </p:cNvPr>
          <p:cNvSpPr/>
          <p:nvPr/>
        </p:nvSpPr>
        <p:spPr>
          <a:xfrm>
            <a:off x="2974554" y="4439798"/>
            <a:ext cx="495759" cy="61335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D of A</a:t>
            </a:r>
            <a:endParaRPr lang="th-TH" sz="2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1" name="สี่เหลี่ยมผืนผ้า 20">
            <a:extLst>
              <a:ext uri="{FF2B5EF4-FFF2-40B4-BE49-F238E27FC236}">
                <a16:creationId xmlns:a16="http://schemas.microsoft.com/office/drawing/2014/main" id="{6E5516C6-5E63-41E0-B629-4FE2021E18B7}"/>
              </a:ext>
            </a:extLst>
          </p:cNvPr>
          <p:cNvSpPr/>
          <p:nvPr/>
        </p:nvSpPr>
        <p:spPr>
          <a:xfrm>
            <a:off x="3508058" y="6009689"/>
            <a:ext cx="649995" cy="41066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N D</a:t>
            </a:r>
            <a:endParaRPr lang="th-TH" sz="2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2" name="สี่เหลี่ยมผืนผ้า 21">
            <a:extLst>
              <a:ext uri="{FF2B5EF4-FFF2-40B4-BE49-F238E27FC236}">
                <a16:creationId xmlns:a16="http://schemas.microsoft.com/office/drawing/2014/main" id="{907CAADA-1C7B-44A3-B3CC-0575B01EFE5E}"/>
              </a:ext>
            </a:extLst>
          </p:cNvPr>
          <p:cNvSpPr/>
          <p:nvPr/>
        </p:nvSpPr>
        <p:spPr>
          <a:xfrm>
            <a:off x="3470313" y="5363501"/>
            <a:ext cx="628723" cy="41225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D A</a:t>
            </a:r>
            <a:endParaRPr lang="th-TH" sz="2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3" name="สี่เหลี่ยมผืนผ้า 22">
            <a:extLst>
              <a:ext uri="{FF2B5EF4-FFF2-40B4-BE49-F238E27FC236}">
                <a16:creationId xmlns:a16="http://schemas.microsoft.com/office/drawing/2014/main" id="{E6163341-73EE-4A03-A146-06DF8941999D}"/>
              </a:ext>
            </a:extLst>
          </p:cNvPr>
          <p:cNvSpPr/>
          <p:nvPr/>
        </p:nvSpPr>
        <p:spPr>
          <a:xfrm>
            <a:off x="4069156" y="4456324"/>
            <a:ext cx="495759" cy="61335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A of D</a:t>
            </a:r>
            <a:endParaRPr lang="th-TH" sz="2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กล่องข้อความ 10">
                <a:extLst>
                  <a:ext uri="{FF2B5EF4-FFF2-40B4-BE49-F238E27FC236}">
                    <a16:creationId xmlns:a16="http://schemas.microsoft.com/office/drawing/2014/main" id="{F56B5AC3-8AD6-4B03-ACE6-AE2213199DB3}"/>
                  </a:ext>
                </a:extLst>
              </p:cNvPr>
              <p:cNvSpPr txBox="1"/>
              <p:nvPr/>
            </p:nvSpPr>
            <p:spPr>
              <a:xfrm rot="10800000">
                <a:off x="3603022" y="4531029"/>
                <a:ext cx="33342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h-TH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th-TH" dirty="0"/>
              </a:p>
            </p:txBody>
          </p:sp>
        </mc:Choice>
        <mc:Fallback xmlns="">
          <p:sp>
            <p:nvSpPr>
              <p:cNvPr id="11" name="กล่องข้อความ 10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F56B5AC3-8AD6-4B03-ACE6-AE2213199D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3603022" y="4531029"/>
                <a:ext cx="333425" cy="430887"/>
              </a:xfrm>
              <a:prstGeom prst="rect">
                <a:avLst/>
              </a:prstGeom>
              <a:blipFill>
                <a:blip r:embed="rId2" cstate="print"/>
                <a:stretch>
                  <a:fillRect l="-23636" r="-21818"/>
                </a:stretch>
              </a:blipFill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ตัวเชื่อมต่อตรง 27">
            <a:extLst>
              <a:ext uri="{FF2B5EF4-FFF2-40B4-BE49-F238E27FC236}">
                <a16:creationId xmlns:a16="http://schemas.microsoft.com/office/drawing/2014/main" id="{67D6C71E-1376-45B5-85C5-89A14DE12896}"/>
              </a:ext>
            </a:extLst>
          </p:cNvPr>
          <p:cNvCxnSpPr>
            <a:cxnSpLocks/>
          </p:cNvCxnSpPr>
          <p:nvPr/>
        </p:nvCxnSpPr>
        <p:spPr>
          <a:xfrm>
            <a:off x="3222433" y="5069675"/>
            <a:ext cx="0" cy="13154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ตัวเชื่อมต่อตรง 29">
            <a:extLst>
              <a:ext uri="{FF2B5EF4-FFF2-40B4-BE49-F238E27FC236}">
                <a16:creationId xmlns:a16="http://schemas.microsoft.com/office/drawing/2014/main" id="{55B5F827-18FB-4A2B-BE74-0A128ED23256}"/>
              </a:ext>
            </a:extLst>
          </p:cNvPr>
          <p:cNvCxnSpPr>
            <a:cxnSpLocks/>
          </p:cNvCxnSpPr>
          <p:nvPr/>
        </p:nvCxnSpPr>
        <p:spPr>
          <a:xfrm>
            <a:off x="4317035" y="5069675"/>
            <a:ext cx="0" cy="13154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ตัวเชื่อมต่อตรง 31">
            <a:extLst>
              <a:ext uri="{FF2B5EF4-FFF2-40B4-BE49-F238E27FC236}">
                <a16:creationId xmlns:a16="http://schemas.microsoft.com/office/drawing/2014/main" id="{0171BBF2-7184-4943-98B5-4AA627D7E462}"/>
              </a:ext>
            </a:extLst>
          </p:cNvPr>
          <p:cNvCxnSpPr>
            <a:cxnSpLocks/>
          </p:cNvCxnSpPr>
          <p:nvPr/>
        </p:nvCxnSpPr>
        <p:spPr>
          <a:xfrm>
            <a:off x="3222433" y="5201216"/>
            <a:ext cx="109460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ลูกศรเชื่อมต่อแบบตรง 33">
            <a:extLst>
              <a:ext uri="{FF2B5EF4-FFF2-40B4-BE49-F238E27FC236}">
                <a16:creationId xmlns:a16="http://schemas.microsoft.com/office/drawing/2014/main" id="{D7D71A39-8964-4CC3-8812-2108128CA540}"/>
              </a:ext>
            </a:extLst>
          </p:cNvPr>
          <p:cNvCxnSpPr/>
          <p:nvPr/>
        </p:nvCxnSpPr>
        <p:spPr>
          <a:xfrm>
            <a:off x="3769734" y="5201216"/>
            <a:ext cx="0" cy="1315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ลูกศรเชื่อมต่อแบบตรง 38">
            <a:extLst>
              <a:ext uri="{FF2B5EF4-FFF2-40B4-BE49-F238E27FC236}">
                <a16:creationId xmlns:a16="http://schemas.microsoft.com/office/drawing/2014/main" id="{83ABC37B-5A1F-4758-8D7C-F5DF83DE1882}"/>
              </a:ext>
            </a:extLst>
          </p:cNvPr>
          <p:cNvCxnSpPr>
            <a:cxnSpLocks/>
          </p:cNvCxnSpPr>
          <p:nvPr/>
        </p:nvCxnSpPr>
        <p:spPr>
          <a:xfrm>
            <a:off x="3784674" y="5802976"/>
            <a:ext cx="0" cy="1810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126563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ชื่อเรื่อง 1">
            <a:extLst>
              <a:ext uri="{FF2B5EF4-FFF2-40B4-BE49-F238E27FC236}">
                <a16:creationId xmlns:a16="http://schemas.microsoft.com/office/drawing/2014/main" id="{4B43F1EC-400B-4266-AE7B-CD0081E7B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523512"/>
            <a:ext cx="9905998" cy="1478570"/>
          </a:xfrm>
        </p:spPr>
        <p:txBody>
          <a:bodyPr>
            <a:normAutofit/>
          </a:bodyPr>
          <a:lstStyle/>
          <a:p>
            <a:pPr algn="ctr"/>
            <a:r>
              <a:rPr lang="th-TH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การมุ่งผลสัมฤทธิ์</a:t>
            </a:r>
            <a:br>
              <a:rPr lang="th-TH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Result Based Management : RBM</a:t>
            </a:r>
            <a:r>
              <a:rPr lang="th-TH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)</a:t>
            </a:r>
          </a:p>
        </p:txBody>
      </p:sp>
      <p:sp>
        <p:nvSpPr>
          <p:cNvPr id="6" name="ตัวยึดเนื้อหา 2">
            <a:extLst>
              <a:ext uri="{FF2B5EF4-FFF2-40B4-BE49-F238E27FC236}">
                <a16:creationId xmlns:a16="http://schemas.microsoft.com/office/drawing/2014/main" id="{D57393E0-2C6D-4A10-BC60-8F76F8FB04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1670" y="2249487"/>
            <a:ext cx="10972801" cy="3541714"/>
          </a:xfrm>
        </p:spPr>
        <p:txBody>
          <a:bodyPr>
            <a:normAutofit/>
          </a:bodyPr>
          <a:lstStyle/>
          <a:p>
            <a:pPr marL="0" lvl="1" indent="9525">
              <a:lnSpc>
                <a:spcPct val="114000"/>
              </a:lnSpc>
              <a:spcBef>
                <a:spcPts val="0"/>
              </a:spcBef>
              <a:buNone/>
            </a:pP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การจัดการภาครัฐแนวใหม่ ได้ให้ความสำคัญต่อ</a:t>
            </a:r>
            <a:r>
              <a:rPr lang="th-TH" sz="4000" b="1" u="sng" dirty="0">
                <a:solidFill>
                  <a:srgbClr val="0000CC"/>
                </a:solidFill>
                <a:latin typeface="TH SarabunPSK" pitchFamily="34" charset="-34"/>
                <a:cs typeface="TH SarabunPSK" pitchFamily="34" charset="-34"/>
              </a:rPr>
              <a:t>ผลสัมฤทธิ์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ที่เกิดขึ้น ประกอบไปด้วย 2 ส่วนที่สำคัญ คือ ผลผลิต (</a:t>
            </a: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Out put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) และผลลัพธ์ (</a:t>
            </a: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Out Come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) โดย</a:t>
            </a:r>
            <a:r>
              <a:rPr lang="th-TH" sz="4000" b="1" u="sng" dirty="0">
                <a:solidFill>
                  <a:srgbClr val="0000CC"/>
                </a:solidFill>
                <a:latin typeface="TH SarabunPSK" pitchFamily="34" charset="-34"/>
                <a:cs typeface="TH SarabunPSK" pitchFamily="34" charset="-34"/>
              </a:rPr>
              <a:t>ผลผลิต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เป็นผลงานในระยะสั้น ส่วน</a:t>
            </a:r>
            <a:r>
              <a:rPr lang="th-TH" sz="4000" b="1" u="sng" dirty="0">
                <a:solidFill>
                  <a:srgbClr val="0000CC"/>
                </a:solidFill>
                <a:latin typeface="TH SarabunPSK" pitchFamily="34" charset="-34"/>
                <a:cs typeface="TH SarabunPSK" pitchFamily="34" charset="-34"/>
              </a:rPr>
              <a:t>ผลลัพธ์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เป็นผลงานในระยะยาวที่มุ่งหวังให้เกิดขึ้นในอนาคต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EC1CDD83-4BB0-4E7D-8F7D-11493FFD9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3018" y="6343453"/>
            <a:ext cx="2743200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40</a:t>
            </a:fld>
            <a:endParaRPr lang="th-TH" sz="1800" dirty="0"/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265F5605-7E78-400D-941A-5337E2EB6A1D}"/>
              </a:ext>
            </a:extLst>
          </p:cNvPr>
          <p:cNvSpPr txBox="1"/>
          <p:nvPr/>
        </p:nvSpPr>
        <p:spPr>
          <a:xfrm>
            <a:off x="1934070" y="5356415"/>
            <a:ext cx="8699863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ผลสัมฤทธิ์ (</a:t>
            </a:r>
            <a:r>
              <a:rPr lang="en-US" sz="3600" b="1" dirty="0">
                <a:latin typeface="TH SarabunPSK" pitchFamily="34" charset="-34"/>
                <a:cs typeface="TH SarabunPSK" pitchFamily="34" charset="-34"/>
              </a:rPr>
              <a:t>Result</a:t>
            </a: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) </a:t>
            </a:r>
            <a:r>
              <a:rPr lang="en-US" sz="3600" b="1" dirty="0">
                <a:latin typeface="TH SarabunPSK" pitchFamily="34" charset="-34"/>
                <a:cs typeface="TH SarabunPSK" pitchFamily="34" charset="-34"/>
              </a:rPr>
              <a:t>= </a:t>
            </a: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ผลผลิต (</a:t>
            </a:r>
            <a:r>
              <a:rPr lang="en-US" sz="3600" b="1" dirty="0">
                <a:latin typeface="TH SarabunPSK" pitchFamily="34" charset="-34"/>
                <a:cs typeface="TH SarabunPSK" pitchFamily="34" charset="-34"/>
              </a:rPr>
              <a:t>Out Put</a:t>
            </a: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) + ผลลัพธ์ (</a:t>
            </a:r>
            <a:r>
              <a:rPr lang="en-US" sz="3600" b="1" dirty="0">
                <a:latin typeface="TH SarabunPSK" pitchFamily="34" charset="-34"/>
                <a:cs typeface="TH SarabunPSK" pitchFamily="34" charset="-34"/>
              </a:rPr>
              <a:t>Out Come</a:t>
            </a: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7091379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ตัวยึดเนื้อหา 2">
            <a:extLst>
              <a:ext uri="{FF2B5EF4-FFF2-40B4-BE49-F238E27FC236}">
                <a16:creationId xmlns:a16="http://schemas.microsoft.com/office/drawing/2014/main" id="{1EAA5E9E-20A5-49CF-95CC-F939EEAD68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814969"/>
            <a:ext cx="11170024" cy="5612726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b="1" dirty="0">
                <a:solidFill>
                  <a:srgbClr val="0000CC"/>
                </a:solidFill>
                <a:latin typeface="TH SarabunPSK" pitchFamily="34" charset="-34"/>
                <a:cs typeface="TH SarabunPSK" pitchFamily="34" charset="-34"/>
              </a:rPr>
              <a:t>    </a:t>
            </a:r>
            <a:r>
              <a:rPr lang="th-TH" sz="3600" b="1" u="sng" dirty="0">
                <a:solidFill>
                  <a:srgbClr val="0000CC"/>
                </a:solidFill>
                <a:latin typeface="TH SarabunPSK" pitchFamily="34" charset="-34"/>
                <a:cs typeface="TH SarabunPSK" pitchFamily="34" charset="-34"/>
              </a:rPr>
              <a:t>เช่น</a:t>
            </a:r>
            <a:r>
              <a:rPr lang="th-TH" sz="3600" dirty="0">
                <a:solidFill>
                  <a:srgbClr val="0000CC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1) การฝึกอบรมเพื่อพัฒนาบุคากร มี</a:t>
            </a:r>
            <a:r>
              <a:rPr lang="th-TH" sz="3600" b="1" u="sng" dirty="0">
                <a:solidFill>
                  <a:srgbClr val="0000CC"/>
                </a:solidFill>
                <a:latin typeface="TH SarabunPSK" pitchFamily="34" charset="-34"/>
                <a:cs typeface="TH SarabunPSK" pitchFamily="34" charset="-34"/>
              </a:rPr>
              <a:t>ผลผลิต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ที่มุ่งหวังคือการให้บุคลากรเข้ารับการอบรม ในหลักสูตรต่าง ๆที่องค์การกำหนดขึ้น มี</a:t>
            </a:r>
            <a:r>
              <a:rPr lang="th-TH" sz="3600" b="1" u="sng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ผลลัพธ์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 คือ บุคลากรที่เข้ารับการอบรมมีความรู้และทักษะที่เพิ่มขึ้น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 2) การนำเทคโนโลยีสารสนเทศมาใช้</a:t>
            </a:r>
            <a:r>
              <a:rPr lang="th-TH" sz="3600" dirty="0">
                <a:solidFill>
                  <a:srgbClr val="0000CC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600" b="1" u="sng" dirty="0">
                <a:solidFill>
                  <a:srgbClr val="0000CC"/>
                </a:solidFill>
                <a:latin typeface="TH SarabunPSK" pitchFamily="34" charset="-34"/>
                <a:cs typeface="TH SarabunPSK" pitchFamily="34" charset="-34"/>
              </a:rPr>
              <a:t>ผลผลิต</a:t>
            </a:r>
            <a:r>
              <a:rPr lang="th-TH" sz="3600" dirty="0">
                <a:solidFill>
                  <a:srgbClr val="0000CC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ที่มุ่งหวังคือ ความสามารถจัดทำและปรับปรุงซอฟแวร์ให้ได้ตามแผนที่กำหนดไว้ </a:t>
            </a:r>
            <a:r>
              <a:rPr lang="th-TH" sz="3600" b="1" u="sng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ผลลัพธ์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 คือ กระบวนการของงานเร็วขึ้น และใช้งานได้ตรงตามต้องการของผู้ใช้ (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User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 3) นโยบาย 30 บาท คนไทยห่างไกลโรค </a:t>
            </a:r>
            <a:r>
              <a:rPr lang="th-TH" sz="3600" b="1" u="sng" dirty="0">
                <a:solidFill>
                  <a:srgbClr val="0000CC"/>
                </a:solidFill>
                <a:latin typeface="TH SarabunPSK" pitchFamily="34" charset="-34"/>
                <a:cs typeface="TH SarabunPSK" pitchFamily="34" charset="-34"/>
              </a:rPr>
              <a:t>ผลผลิตที่มุ่งหวัง</a:t>
            </a:r>
            <a:r>
              <a:rPr lang="th-TH" sz="3600" dirty="0">
                <a:solidFill>
                  <a:srgbClr val="0000CC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คือโรงพยาบาลรัฐทุกแห่งทั่วประเทศเข้าร่วม มี</a:t>
            </a:r>
            <a:r>
              <a:rPr lang="th-TH" sz="3600" b="1" u="sng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ผลลัพธ์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 คือ ประชาชนทั่วประเทศมีสุขภาพร่างกายแข็งแรง เข้าถึงการรักษาพยาบาลด้วยค่าใช้จ่ายต่ำ ได้รับความพอใจ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2A75D618-98D7-4783-9A55-8901A496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6229" y="6340475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41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353761380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ชื่อเรื่อง 1">
            <a:extLst>
              <a:ext uri="{FF2B5EF4-FFF2-40B4-BE49-F238E27FC236}">
                <a16:creationId xmlns:a16="http://schemas.microsoft.com/office/drawing/2014/main" id="{87FE0D81-0F12-48FE-B2EF-0EAE63011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1263" y="208371"/>
            <a:ext cx="10515600" cy="1071789"/>
          </a:xfrm>
        </p:spPr>
        <p:txBody>
          <a:bodyPr>
            <a:normAutofit/>
          </a:bodyPr>
          <a:lstStyle/>
          <a:p>
            <a:pPr algn="ctr"/>
            <a: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การใช้ </a:t>
            </a:r>
            <a:r>
              <a:rPr lang="en-US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KPI </a:t>
            </a:r>
            <a: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ของหน่วยงานภาครัฐ</a:t>
            </a:r>
          </a:p>
        </p:txBody>
      </p:sp>
      <p:sp>
        <p:nvSpPr>
          <p:cNvPr id="6" name="ตัวยึดเนื้อหา 2">
            <a:extLst>
              <a:ext uri="{FF2B5EF4-FFF2-40B4-BE49-F238E27FC236}">
                <a16:creationId xmlns:a16="http://schemas.microsoft.com/office/drawing/2014/main" id="{F78AB513-461E-4E03-9E46-534FFBB35A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9010" y="1071154"/>
            <a:ext cx="10989577" cy="578684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หมายถึงตัวบ่งชี้ที่นำมาใช้เป็นเครื่องมือในการ</a:t>
            </a:r>
            <a:r>
              <a:rPr lang="th-TH" sz="3200" b="1" u="sng" dirty="0">
                <a:solidFill>
                  <a:srgbClr val="0000CC"/>
                </a:solidFill>
                <a:latin typeface="TH SarabunPSK" pitchFamily="34" charset="-34"/>
                <a:cs typeface="TH SarabunPSK" pitchFamily="34" charset="-34"/>
              </a:rPr>
              <a:t>วัดผลสัมฤทธิ์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ของงานที่เกิดขึ้น โดยนำมากำหนดเป้าหมายให้เป็นรูปธรรม เพื่อ</a:t>
            </a:r>
            <a:r>
              <a:rPr lang="th-TH" sz="3200" b="1" u="sng" dirty="0">
                <a:latin typeface="TH SarabunPSK" pitchFamily="34" charset="-34"/>
                <a:cs typeface="TH SarabunPSK" pitchFamily="34" charset="-34"/>
              </a:rPr>
              <a:t>นำผลงานจริงที่เกิดขึ้นมาเปรียบเทียบกับเป้าหมาย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ในตัวชี้วัดนั้น เช่น ภาครัฐนำ 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KPI 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มาใช้ เป็นร้อยละความพึงพอใจของประชาชน ระยะเฉลี่ยของการให้บริการประชาชนต่อราย ฯลฯ โดย 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KPI 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จะสัมพันธ์กับเป้าหมายโดยตรง มีความสำคัญต่อการบริหารงานภาครัฐ 6 ประการ ที่สำคัญ ได้แก่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1. เครื่องมือกำหนดเป้าหมายการทำงานในอนาคตให้เป็นรูปธรรม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2. เครื่องมือในการกำหนดแผน โครงการต่าง ๆของรัฐ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3. ใช้ติดตามควบคุมและประเมินผลการทำงานได้อย่างชัดเจน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4. เพื่อใช้เปรียบเทียบผลการดำเนินงาน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5. ทำให้บุคลากรมีความกระตือรือร้นทำงานให้บรรลุเป้าหมาย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6. ใช้ปรับปรุงมาตรฐานการทำงานของหน่วยงานรัฐในอนาคตได้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6B7E6624-C913-4600-A58C-5F584137F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264" y="6347259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42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392264960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ชื่อเรื่อง 1">
            <a:extLst>
              <a:ext uri="{FF2B5EF4-FFF2-40B4-BE49-F238E27FC236}">
                <a16:creationId xmlns:a16="http://schemas.microsoft.com/office/drawing/2014/main" id="{0774B878-E0EC-4623-978F-66B93507FB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32601"/>
          </a:xfrm>
        </p:spPr>
        <p:txBody>
          <a:bodyPr>
            <a:normAutofit/>
          </a:bodyPr>
          <a:lstStyle/>
          <a:p>
            <a:pPr algn="ctr"/>
            <a: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การใช้ </a:t>
            </a:r>
            <a:r>
              <a:rPr lang="en-US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KPI </a:t>
            </a:r>
            <a: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สำหรับภาคราชการในประเทศไทย</a:t>
            </a:r>
          </a:p>
        </p:txBody>
      </p:sp>
      <p:sp>
        <p:nvSpPr>
          <p:cNvPr id="6" name="ตัวยึดเนื้อหา 2">
            <a:extLst>
              <a:ext uri="{FF2B5EF4-FFF2-40B4-BE49-F238E27FC236}">
                <a16:creationId xmlns:a16="http://schemas.microsoft.com/office/drawing/2014/main" id="{051007FC-E95E-4C73-BE4B-D74F8FC791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635" y="1499053"/>
            <a:ext cx="11205883" cy="4993821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นำมาประยุกต์ใช้ผ่าน</a:t>
            </a:r>
            <a:r>
              <a:rPr lang="th-TH" sz="3600" b="1" u="sng" dirty="0">
                <a:solidFill>
                  <a:srgbClr val="0000CC"/>
                </a:solidFill>
                <a:latin typeface="TH SarabunPSK" pitchFamily="34" charset="-34"/>
                <a:cs typeface="TH SarabunPSK" pitchFamily="34" charset="-34"/>
              </a:rPr>
              <a:t>ระบบการจัดทำคำรับรองการปฏิบัติราชการ</a:t>
            </a:r>
            <a:r>
              <a:rPr lang="th-TH" sz="3600" b="1" dirty="0">
                <a:solidFill>
                  <a:srgbClr val="0000CC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Contract Model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) หน่วยงานใต้สังกัด จะต้อง</a:t>
            </a:r>
            <a:r>
              <a:rPr lang="th-TH" sz="3600" b="1" u="sng" dirty="0">
                <a:latin typeface="TH SarabunPSK" pitchFamily="34" charset="-34"/>
                <a:cs typeface="TH SarabunPSK" pitchFamily="34" charset="-34"/>
              </a:rPr>
              <a:t>กำหนดพันธะสัญญา</a:t>
            </a: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หรือข้อผูกพันในการทำงาน เช่น อธิบดี ผู้ว่าราชการจังหวัดแบบ</a:t>
            </a:r>
            <a:r>
              <a:rPr lang="th-TH" sz="3600" dirty="0" err="1">
                <a:latin typeface="TH SarabunPSK" pitchFamily="34" charset="-34"/>
                <a:cs typeface="TH SarabunPSK" pitchFamily="34" charset="-34"/>
              </a:rPr>
              <a:t>บูรณา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การ  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CEO 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Chief Executive Officer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) ฯลฯ ตามระเบียบสำนักนายกรัฐมนตรีว่าด้วยระบบการบริหารงาน จังหวัดแบบบูรณาการ พ.ศ. 2546 จำนวน 4 มิติ คือ 1) มิติด้าน</a:t>
            </a:r>
            <a:r>
              <a:rPr lang="th-TH" sz="3600" b="1" u="sng" dirty="0">
                <a:latin typeface="TH SarabunPSK" pitchFamily="34" charset="-34"/>
                <a:cs typeface="TH SarabunPSK" pitchFamily="34" charset="-34"/>
              </a:rPr>
              <a:t>ประสิทธิผล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ตาม</a:t>
            </a:r>
            <a:r>
              <a:rPr lang="th-TH" sz="3600" dirty="0" err="1">
                <a:latin typeface="TH SarabunPSK" pitchFamily="34" charset="-34"/>
                <a:cs typeface="TH SarabunPSK" pitchFamily="34" charset="-34"/>
              </a:rPr>
              <a:t>พันธ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กิจ 2) </a:t>
            </a:r>
            <a:r>
              <a:rPr lang="th-TH" sz="3600" b="1" u="sng" dirty="0">
                <a:latin typeface="TH SarabunPSK" pitchFamily="34" charset="-34"/>
                <a:cs typeface="TH SarabunPSK" pitchFamily="34" charset="-34"/>
              </a:rPr>
              <a:t>ประสิทธิภาพ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ของการปฏิบัติราชการ 3) ด้าน</a:t>
            </a:r>
            <a:r>
              <a:rPr lang="th-TH" sz="3600" b="1" u="sng" dirty="0">
                <a:latin typeface="TH SarabunPSK" pitchFamily="34" charset="-34"/>
                <a:cs typeface="TH SarabunPSK" pitchFamily="34" charset="-34"/>
              </a:rPr>
              <a:t>คุณภาพ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การให้บริการ 4) ด้าน</a:t>
            </a:r>
            <a:r>
              <a:rPr lang="th-TH" sz="3600" b="1" u="sng" dirty="0">
                <a:latin typeface="TH SarabunPSK" pitchFamily="34" charset="-34"/>
                <a:cs typeface="TH SarabunPSK" pitchFamily="34" charset="-34"/>
              </a:rPr>
              <a:t>พัฒนาองค์กร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โดยผู้บริหารมีอำนาจในการจัดการได้เต็มที่ (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Let The Manager Manage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) กำกับดูแล</a:t>
            </a:r>
            <a:r>
              <a:rPr lang="th-TH" sz="3600" b="1" u="sng" dirty="0">
                <a:solidFill>
                  <a:srgbClr val="0000CC"/>
                </a:solidFill>
                <a:latin typeface="TH SarabunPSK" pitchFamily="34" charset="-34"/>
                <a:cs typeface="TH SarabunPSK" pitchFamily="34" charset="-34"/>
              </a:rPr>
              <a:t>ผลสัมฤทธิ์</a:t>
            </a:r>
            <a:r>
              <a:rPr lang="th-TH" sz="3600" b="1" dirty="0">
                <a:solidFill>
                  <a:srgbClr val="0000CC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ในการทำงาน ใช้มากในปัจจุบันทุกส่วนราชการ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49CFB2BB-00F3-4663-92F9-9154856E6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263" y="6337206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43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7852762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ชื่อเรื่อง 1">
            <a:extLst>
              <a:ext uri="{FF2B5EF4-FFF2-40B4-BE49-F238E27FC236}">
                <a16:creationId xmlns:a16="http://schemas.microsoft.com/office/drawing/2014/main" id="{2C7B70A1-72D3-4C78-AEB9-75CC2710A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6"/>
            <a:ext cx="10515600" cy="966134"/>
          </a:xfrm>
        </p:spPr>
        <p:txBody>
          <a:bodyPr>
            <a:normAutofit/>
          </a:bodyPr>
          <a:lstStyle/>
          <a:p>
            <a:pPr algn="ctr"/>
            <a:r>
              <a:rPr lang="th-TH" sz="48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ระบบคุณภาพตามมาตรฐานสากล (</a:t>
            </a:r>
            <a:r>
              <a:rPr lang="en-US" sz="48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ISO</a:t>
            </a:r>
            <a:r>
              <a:rPr lang="th-TH" sz="48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</p:txBody>
      </p:sp>
      <p:sp>
        <p:nvSpPr>
          <p:cNvPr id="6" name="ตัวยึดเนื้อหา 2">
            <a:extLst>
              <a:ext uri="{FF2B5EF4-FFF2-40B4-BE49-F238E27FC236}">
                <a16:creationId xmlns:a16="http://schemas.microsoft.com/office/drawing/2014/main" id="{26CBC3C0-7E47-4317-A233-750043B511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777" y="1180374"/>
            <a:ext cx="11205882" cy="5358539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ประเทศอังกฤษก่อตั้งสถาบันมาตรฐานเอกเทศไม่หวังผลกำไร โดยมีวัตถุประสงค์เพื่อควบคุมมาตรฐานของอุตสาหกรรมการผลิตสินค้าทั่วโลก และได้รับการสนับสนุนจากองค์การสากลระหว่างประเทศ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International Organization for Standardization : ISO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ใช้กว่า 119 ประเทศ ของไทยชื่อเรียกย่อ มอก. (มาตรฐานอุตสาหกรรม) หรือ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ISO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9000 ระบบบริหารคุณภาพมีการทบทวนทุก ๆ 5 ปี  การทบทวนครั้งที่ 4 เป็น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ISO9001:2015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ประกาศใช้เมื่อ กันยายน 2558 มีการเพิ่มข้อกำหนดในแผนระบบการบริหารคุณภาพ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Quality Management System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นอกจากนั้นยังมีมาตรฐานระบบการจัดทำสิ่งแวดล้อม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ISO14001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มาตรการระบบการจัดการอาชีวอนามัยและความปลอดภัย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ISO18001,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มาตรฐานห้องปฏิบัติการ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ISO17025,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มาตรฐานระบบการวิเคราะห์อันตรายและจุดวิกฤตในการผลิตอาหาร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Hazard Analysis and Critical Control Point : HACCP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และมาตรฐานผลิตภัณฑ์ชุมชน (ม</a:t>
            </a:r>
            <a:r>
              <a:rPr lang="th-TH" sz="32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ผช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ด้วย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ในโรงพยาบาลมีมาตรฐานการรับรองคุณภาพโรงพยาบาล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Hospital Accreditation : HA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ด้วย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46B13C14-2434-4C23-AA27-2A3A67D41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95468" y="6347384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44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424630810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726142" y="482840"/>
            <a:ext cx="10954870" cy="599864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5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โครงสร้างองค์การ</a:t>
            </a:r>
          </a:p>
          <a:p>
            <a:pPr marL="0" indent="0" algn="ctr">
              <a:lnSpc>
                <a:spcPct val="50000"/>
              </a:lnSpc>
              <a:spcBef>
                <a:spcPts val="0"/>
              </a:spcBef>
              <a:buNone/>
            </a:pPr>
            <a:endParaRPr lang="th-TH" sz="4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200" b="1" i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องค์การ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Organization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หมายถึง การรวมตัวกันของคน ตั้งแต่ 2 คนขึ้นไป เพื่อรวมกันทำกิจกรรมอย่างเป็นระบบ อันจะนำไปสู่การบรรลุเป้าหมายเดียวกัน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ความสำคัญขององค์กา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	1. องค์การสร้างเสริมคุณค่า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	2. การสร้างความสำเร็จแก่งานที่ซับซ้อน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	3. การสร้างเสริมผลิตภาพ</a:t>
            </a:r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>
          <a:xfrm>
            <a:off x="11307263" y="6348265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45</a:t>
            </a:fld>
            <a:endParaRPr lang="th-TH" sz="1800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231060" y="259929"/>
            <a:ext cx="9905998" cy="1478570"/>
          </a:xfrm>
        </p:spPr>
        <p:txBody>
          <a:bodyPr>
            <a:normAutofit/>
          </a:bodyPr>
          <a:lstStyle/>
          <a:p>
            <a:pPr algn="ctr"/>
            <a:r>
              <a:rPr lang="th-TH" sz="48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ประโยชน์ขององค์การ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84094" y="1662745"/>
            <a:ext cx="11358282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1. ช่วยให้เกิดการขยายขีดความสามารถเฉพาะด้าน</a:t>
            </a: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2. ก่อให้เกิดการประหยัดต่อขนาดและต่อขอบเขต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Economy of Scale and Scope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3.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ช่วยให้สามารถตอบสนองต่อความต้องการของสิ่งแวดล้อมภายนอก</a:t>
            </a: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4. นำมาซึ่งการประหยัดต้นทุนในการดำเนินงาน</a:t>
            </a: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5. ช่วยในการจัดระเบียบและควบคุมการทำงาน</a:t>
            </a:r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>
          <a:xfrm>
            <a:off x="11307263" y="6340475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46</a:t>
            </a:fld>
            <a:endParaRPr lang="th-TH" sz="1800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34017"/>
          </a:xfrm>
        </p:spPr>
        <p:txBody>
          <a:bodyPr>
            <a:normAutofit/>
          </a:bodyPr>
          <a:lstStyle/>
          <a:p>
            <a:pPr algn="ctr"/>
            <a:r>
              <a:rPr lang="th-TH" sz="5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ประเภทขององค์การ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564775" y="1460500"/>
            <a:ext cx="11358283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1. การแบ่งของ </a:t>
            </a:r>
            <a:r>
              <a:rPr lang="en-US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Parsons</a:t>
            </a:r>
          </a:p>
          <a:p>
            <a:pPr marL="0" indent="0">
              <a:buNone/>
            </a:pP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	1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องค์การการผลิต เช่น บริษัทต่าง ๆ ฯลฯ</a:t>
            </a:r>
          </a:p>
          <a:p>
            <a:pPr marL="0" indent="0"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	2) องค์การทางการเมือง เช่น พรรคการเมือง ฯลฯ</a:t>
            </a:r>
          </a:p>
          <a:p>
            <a:pPr marL="0" indent="0"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	3) องค์การบูรณาการ เช่น ศาล ฯลฯ</a:t>
            </a:r>
          </a:p>
          <a:p>
            <a:pPr marL="0" indent="0"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	4) องค์การธำรงรักษารูปแบบ ทางด้านการศึกษาและวัฒนธรรม เช่นวัด ฯลฯ</a:t>
            </a:r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>
          <a:xfrm>
            <a:off x="11298299" y="6349438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47</a:t>
            </a:fld>
            <a:endParaRPr lang="th-TH" sz="1800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645459" y="1253331"/>
            <a:ext cx="11196917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2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</a:t>
            </a:r>
            <a:r>
              <a:rPr lang="th-TH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การแบ่งของ </a:t>
            </a:r>
            <a:r>
              <a:rPr lang="en-US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Katz and Kahn</a:t>
            </a:r>
          </a:p>
          <a:p>
            <a:pPr marL="0" indent="0">
              <a:buNone/>
            </a:pP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	2.1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องค์การผลิตหรือองค์การเศรษฐกิจ เช่น ห้างสรรพสินค้า ฯลฯ</a:t>
            </a:r>
          </a:p>
          <a:p>
            <a:pPr marL="0" indent="0"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	2.2 องค์การธำรงรักษารูปแบบ เช่น โรงเรียน , วัด ฯลฯ </a:t>
            </a:r>
          </a:p>
          <a:p>
            <a:pPr marL="0" indent="0"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	2.3 องค์การเพื่อการปรับตัว เช่น สถาบันวิจัยและพัฒนา ฯลฯ</a:t>
            </a:r>
          </a:p>
          <a:p>
            <a:pPr marL="0" indent="0"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	2.4 องค์การด้านการจัดการหรือองค์การทางการเมือง เช่น องค์การอาหาร       และยา ฯลฯ</a:t>
            </a:r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>
          <a:xfrm>
            <a:off x="11307263" y="6349439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48</a:t>
            </a:fld>
            <a:endParaRPr lang="th-TH" sz="1800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8200" y="135174"/>
            <a:ext cx="10515600" cy="1048361"/>
          </a:xfrm>
        </p:spPr>
        <p:txBody>
          <a:bodyPr>
            <a:normAutofit/>
          </a:bodyPr>
          <a:lstStyle/>
          <a:p>
            <a:pPr algn="ctr"/>
            <a: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ลักษณะสำคัญขององค์การ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546847" y="1183535"/>
            <a:ext cx="11170024" cy="544000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1. </a:t>
            </a:r>
            <a:r>
              <a:rPr lang="th-TH" sz="32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ทางด้านลักษณะพื้นฐาน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4 ประการ</a:t>
            </a:r>
          </a:p>
          <a:p>
            <a:pPr marL="0" indent="0">
              <a:buNone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	1.1 มีความพยายามร่วมกัน</a:t>
            </a:r>
          </a:p>
          <a:p>
            <a:pPr marL="0" indent="0">
              <a:buNone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	1.2 มีเป้าหมายหรือวัตถุประสงค์เดียวกัน</a:t>
            </a:r>
          </a:p>
          <a:p>
            <a:pPr marL="0" indent="0">
              <a:buNone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	1.3 มีการแบ่งงานกันทำ</a:t>
            </a:r>
          </a:p>
          <a:p>
            <a:pPr marL="0" indent="0">
              <a:buNone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	1.4 มีอำนาจบังคับบัญชาตามลำดับชั้น</a:t>
            </a:r>
          </a:p>
          <a:p>
            <a:pPr>
              <a:buNone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	2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-TH" sz="32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ทางด้านลักษณะทั่วไป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4 ประการ</a:t>
            </a:r>
          </a:p>
          <a:p>
            <a:pPr>
              <a:buNone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		2.1 เป็นที่รวมของกฎ ระเบียบ</a:t>
            </a:r>
          </a:p>
          <a:p>
            <a:pPr>
              <a:buNone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		2.2 มีความคงอยู่ขององค์การ</a:t>
            </a:r>
          </a:p>
          <a:p>
            <a:pPr>
              <a:buNone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		2.3 มีความเป็นเอกลักษณะขององค์การ</a:t>
            </a:r>
          </a:p>
          <a:p>
            <a:pPr>
              <a:buNone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		2.4 มีการยึดปฏิบัติตามบรรทัดฐานวิชาชีพ และสถาบันในสังคม</a:t>
            </a:r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>
          <a:xfrm>
            <a:off x="11322363" y="6348736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49</a:t>
            </a:fld>
            <a:endParaRPr lang="th-TH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5DE7B148-253A-47A7-B1FE-C95824758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1618"/>
            <a:ext cx="10515600" cy="1325563"/>
          </a:xfrm>
        </p:spPr>
        <p:txBody>
          <a:bodyPr/>
          <a:lstStyle/>
          <a:p>
            <a:pPr algn="ctr"/>
            <a:r>
              <a:rPr lang="th-TH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วิถีชีวิตใหม่ (</a:t>
            </a:r>
            <a:r>
              <a:rPr lang="en-US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New Normal</a:t>
            </a:r>
            <a:r>
              <a:rPr lang="th-TH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)</a:t>
            </a:r>
            <a:endParaRPr lang="th-TH" dirty="0">
              <a:solidFill>
                <a:srgbClr val="004620"/>
              </a:solidFill>
            </a:endParaRP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CC8665C7-B9AE-49DF-A31E-C5556CAD6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2706" y="1574416"/>
            <a:ext cx="11170023" cy="4369184"/>
          </a:xfrm>
        </p:spPr>
        <p:txBody>
          <a:bodyPr>
            <a:normAutofit lnSpcReduction="10000"/>
          </a:bodyPr>
          <a:lstStyle/>
          <a:p>
            <a:pPr marL="0" indent="0" algn="thaiDist"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 	เกิดจากผลกระทบจากการ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เปลี่ยนแปลงด้านเทคโนโลยี 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ดิจิทัลและจาก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สถานการณ์การระบาด</a:t>
            </a:r>
            <a:r>
              <a:rPr lang="th-TH" sz="40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Pandemic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) ของโรคติดเชื้อไวรัสโค</a:t>
            </a:r>
            <a:r>
              <a:rPr lang="th-TH" sz="4000" dirty="0" err="1">
                <a:latin typeface="TH SarabunPSK" pitchFamily="34" charset="-34"/>
                <a:cs typeface="TH SarabunPSK" pitchFamily="34" charset="-34"/>
              </a:rPr>
              <a:t>โร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นา 2019 (</a:t>
            </a: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Covid-19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) ส่งผลให้ต้องปรับเปลี่ยนการบริหารให้สอดคล้องกับ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วิถีชีวิตใหม่</a:t>
            </a:r>
            <a:r>
              <a:rPr lang="th-TH" sz="40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4000" b="1" u="sng" dirty="0">
                <a:latin typeface="TH SarabunPSK" pitchFamily="34" charset="-34"/>
                <a:cs typeface="TH SarabunPSK" pitchFamily="34" charset="-34"/>
              </a:rPr>
              <a:t>New Normal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) ซึ่งมีรูปแบบการดำเนินชีวิต กิจกรรมและพฤติกรรมต่าง ๆ ที่แตกต่างไปจากเดิม กลายเป็นวิธีปฏิบัติและแนวทางการดำเนินชีวิต ตามปกติ ในปัจจุบัน ประกอบด้วย</a:t>
            </a:r>
            <a:r>
              <a:rPr lang="th-TH" sz="40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ลักษณะ 6 ด้าน</a:t>
            </a:r>
            <a:r>
              <a:rPr lang="th-TH" sz="40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ดังต่อไปนี้</a:t>
            </a:r>
            <a:endParaRPr lang="th-TH" sz="4000" dirty="0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899DAF6A-78FF-45D5-8755-80AFCFD33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2428" y="6340474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5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106995089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141412" y="206142"/>
            <a:ext cx="9905998" cy="1478570"/>
          </a:xfrm>
        </p:spPr>
        <p:txBody>
          <a:bodyPr>
            <a:normAutofit/>
          </a:bodyPr>
          <a:lstStyle/>
          <a:p>
            <a:pPr algn="ctr"/>
            <a:r>
              <a:rPr lang="th-TH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ทฤษฎีองค์การยุคคลาสสิก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654424" y="1810870"/>
            <a:ext cx="11035552" cy="435684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1. แนวคิดการแบ่งงานกันทำ</a:t>
            </a:r>
            <a:r>
              <a:rPr lang="th-TH" sz="40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Division of Labor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) ของนักเศรษฐศาสตร์    ชาวสก๊อตชื่อ 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อด</a:t>
            </a:r>
            <a:r>
              <a:rPr lang="th-TH" sz="4000" b="1" u="sng" dirty="0" err="1">
                <a:latin typeface="TH SarabunPSK" pitchFamily="34" charset="-34"/>
                <a:cs typeface="TH SarabunPSK" pitchFamily="34" charset="-34"/>
              </a:rPr>
              <a:t>ัม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 สม</a:t>
            </a:r>
            <a:r>
              <a:rPr lang="th-TH" sz="4000" b="1" u="sng" dirty="0" err="1">
                <a:latin typeface="TH SarabunPSK" pitchFamily="34" charset="-34"/>
                <a:cs typeface="TH SarabunPSK" pitchFamily="34" charset="-34"/>
              </a:rPr>
              <a:t>ิท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 (</a:t>
            </a:r>
            <a:r>
              <a:rPr lang="en-US" sz="4000" b="1" u="sng" dirty="0">
                <a:latin typeface="TH SarabunPSK" pitchFamily="34" charset="-34"/>
                <a:cs typeface="TH SarabunPSK" pitchFamily="34" charset="-34"/>
              </a:rPr>
              <a:t>Adam Smith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)</a:t>
            </a:r>
            <a:r>
              <a:rPr lang="th-TH" sz="40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เขียนหนังสือชื่อ </a:t>
            </a: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The Wealth of Nation 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การแบ่งงานกันที่ส่งผลต่อการเพิ่มประสิทธิภาพ</a:t>
            </a:r>
          </a:p>
          <a:p>
            <a:pPr marL="0" indent="0"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	1.1 คนทำงานสามารถทำงานได้คล่องแคล่วว่องไวขึ้น</a:t>
            </a:r>
          </a:p>
          <a:p>
            <a:pPr marL="0" indent="0"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	1.2 ช่วยให้ประหยัดเวลาในการทำงาน</a:t>
            </a:r>
          </a:p>
          <a:p>
            <a:pPr marL="0" indent="0"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	1.3 เปิดโอกาสให้คนทำงานคิดหาวิธีใหม่ เพื่อให้ทำงานได้ง่ายขึ้น</a:t>
            </a:r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>
          <a:xfrm>
            <a:off x="11304431" y="6348315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50</a:t>
            </a:fld>
            <a:endParaRPr lang="th-TH" sz="1800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636495" y="673193"/>
            <a:ext cx="11161058" cy="5683157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th-TH" sz="3200" b="1" u="sng" dirty="0">
                <a:latin typeface="TH SarabunPSK" pitchFamily="34" charset="-34"/>
                <a:cs typeface="TH SarabunPSK" pitchFamily="34" charset="-34"/>
              </a:rPr>
              <a:t>2. องค์การแบบราชการ</a:t>
            </a:r>
            <a:r>
              <a:rPr lang="th-TH" sz="32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Bureaucracy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) ของ</a:t>
            </a:r>
            <a:r>
              <a:rPr lang="th-TH" sz="3200" dirty="0" err="1">
                <a:latin typeface="TH SarabunPSK" pitchFamily="34" charset="-34"/>
                <a:cs typeface="TH SarabunPSK" pitchFamily="34" charset="-34"/>
              </a:rPr>
              <a:t>แม็กเว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เบอร์ โดยมีหลัก 6 ประการ</a:t>
            </a:r>
          </a:p>
          <a:p>
            <a:pPr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		2.1 เป็นองค์การที่จัดตั้งโดยยึดแนวคิดอำนาจหน้าที่ตามกฎหมายและความสมเหตุสมผล</a:t>
            </a:r>
          </a:p>
          <a:p>
            <a:pPr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		2.2 บุคคลใดจะทำหน้าที่ใดในองค์การขึ้นอยู่กับความสามารถไม่ใช่สถานะทางสังคม หรือความเป็นเครือญาติ</a:t>
            </a:r>
          </a:p>
          <a:p>
            <a:pPr marL="228600" lvl="3">
              <a:spcBef>
                <a:spcPts val="1000"/>
              </a:spcBef>
              <a:buNone/>
            </a:pPr>
            <a:r>
              <a:rPr lang="th-TH" dirty="0"/>
              <a:t>			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2.3 มีการกำหนดชัดเจนเกี่ยวกับความรับผิดชอบของบุคคล และอำนาจหน้าที่ในการตัดสินใจ รวมทั้งความสัมพันธ์กับบุคคลอื่น ๆ ในองค์การ</a:t>
            </a:r>
          </a:p>
          <a:p>
            <a:pPr marL="228600" lvl="3">
              <a:spcBef>
                <a:spcPts val="1000"/>
              </a:spcBef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		 2.4 ผู้ที่มีอำนาจหน้าที่ในลำดับชั้นสูงกว่า มีบทบาทในการควบคุมดูแลการปฏิบัติงานของผู้ที่มีอำนาจหน้าที่ในลำดับชั้นต่ำกว่า</a:t>
            </a:r>
          </a:p>
          <a:p>
            <a:pPr marL="228600" lvl="3">
              <a:spcBef>
                <a:spcPts val="1000"/>
              </a:spcBef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		2.5 มีการใช้กฎ ระเบียบ บรรทัดฐาน และมาตรฐานการปฏิบัติงานเพื่อการควบคุมความประพฤติและความสัมพันธ์ระหว่างผู้ที่มีบทบาทหน้าที่ต่าง ๆ </a:t>
            </a:r>
          </a:p>
          <a:p>
            <a:pPr>
              <a:buNone/>
            </a:pPr>
            <a:endParaRPr lang="th-TH" sz="32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>
          <a:xfrm>
            <a:off x="11307263" y="6347385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51</a:t>
            </a:fld>
            <a:endParaRPr lang="th-TH" sz="1800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ตัวยึดเนื้อหา 4"/>
          <p:cNvSpPr>
            <a:spLocks noGrp="1"/>
          </p:cNvSpPr>
          <p:nvPr>
            <p:ph idx="1"/>
          </p:nvPr>
        </p:nvSpPr>
        <p:spPr>
          <a:xfrm>
            <a:off x="618565" y="815788"/>
            <a:ext cx="11134164" cy="5397725"/>
          </a:xfrm>
        </p:spPr>
        <p:txBody>
          <a:bodyPr/>
          <a:lstStyle/>
          <a:p>
            <a:pPr marL="0" lvl="3" indent="0">
              <a:spcBef>
                <a:spcPts val="1000"/>
              </a:spcBef>
              <a:buNone/>
            </a:pPr>
            <a:r>
              <a:rPr lang="th-TH" dirty="0"/>
              <a:t>	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2.6 การบริหาร การตัดสินใจ และกฎ ระเบียบต่าง ๆ จะต้องมีความเป็นทางการ และเป็นลายลักษณ์อักษร</a:t>
            </a:r>
          </a:p>
          <a:p>
            <a:pPr marL="228600" lvl="3">
              <a:spcBef>
                <a:spcPts val="1000"/>
              </a:spcBef>
              <a:buNone/>
            </a:pPr>
            <a:endParaRPr lang="th-TH" sz="3200" dirty="0">
              <a:latin typeface="TH SarabunPSK" pitchFamily="34" charset="-34"/>
              <a:cs typeface="TH SarabunPSK" pitchFamily="34" charset="-34"/>
            </a:endParaRPr>
          </a:p>
          <a:p>
            <a:pPr>
              <a:buNone/>
            </a:pPr>
            <a:r>
              <a:rPr lang="th-TH" dirty="0"/>
              <a:t>   </a:t>
            </a:r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>
          <a:xfrm>
            <a:off x="11308750" y="6348500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52</a:t>
            </a:fld>
            <a:endParaRPr lang="th-TH" sz="1800" dirty="0"/>
          </a:p>
        </p:txBody>
      </p:sp>
      <p:sp>
        <p:nvSpPr>
          <p:cNvPr id="6" name="แผนผังลำดับงาน: ผสาน 5">
            <a:extLst>
              <a:ext uri="{FF2B5EF4-FFF2-40B4-BE49-F238E27FC236}">
                <a16:creationId xmlns:a16="http://schemas.microsoft.com/office/drawing/2014/main" id="{69768176-7BBC-4FD6-AC0A-F988AEFC9F88}"/>
              </a:ext>
            </a:extLst>
          </p:cNvPr>
          <p:cNvSpPr/>
          <p:nvPr/>
        </p:nvSpPr>
        <p:spPr>
          <a:xfrm>
            <a:off x="6708287" y="2834654"/>
            <a:ext cx="1902313" cy="2056834"/>
          </a:xfrm>
          <a:prstGeom prst="flowChartMerge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/>
              <a:t> </a:t>
            </a:r>
          </a:p>
        </p:txBody>
      </p:sp>
      <p:sp>
        <p:nvSpPr>
          <p:cNvPr id="7" name="สามเหลี่ยมหน้าจั่ว 6">
            <a:extLst>
              <a:ext uri="{FF2B5EF4-FFF2-40B4-BE49-F238E27FC236}">
                <a16:creationId xmlns:a16="http://schemas.microsoft.com/office/drawing/2014/main" id="{8FCC4E8E-D2BB-4A42-8D7D-F8222F6678A9}"/>
              </a:ext>
            </a:extLst>
          </p:cNvPr>
          <p:cNvSpPr/>
          <p:nvPr/>
        </p:nvSpPr>
        <p:spPr>
          <a:xfrm>
            <a:off x="8978745" y="2834654"/>
            <a:ext cx="1902313" cy="2056834"/>
          </a:xfrm>
          <a:prstGeom prst="triangle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8" name="สามเหลี่ยมหน้าจั่ว 7">
            <a:extLst>
              <a:ext uri="{FF2B5EF4-FFF2-40B4-BE49-F238E27FC236}">
                <a16:creationId xmlns:a16="http://schemas.microsoft.com/office/drawing/2014/main" id="{AEEFF272-2C04-495B-A4CE-29B6967E8687}"/>
              </a:ext>
            </a:extLst>
          </p:cNvPr>
          <p:cNvSpPr/>
          <p:nvPr/>
        </p:nvSpPr>
        <p:spPr>
          <a:xfrm>
            <a:off x="1615053" y="2837179"/>
            <a:ext cx="2102657" cy="2121464"/>
          </a:xfrm>
          <a:prstGeom prst="triangle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9" name="สี่เหลี่ยมคางหมู 8">
            <a:extLst>
              <a:ext uri="{FF2B5EF4-FFF2-40B4-BE49-F238E27FC236}">
                <a16:creationId xmlns:a16="http://schemas.microsoft.com/office/drawing/2014/main" id="{E658859D-DB01-425B-A59D-7F9F74B3BDE6}"/>
              </a:ext>
            </a:extLst>
          </p:cNvPr>
          <p:cNvSpPr/>
          <p:nvPr/>
        </p:nvSpPr>
        <p:spPr>
          <a:xfrm>
            <a:off x="4483864" y="2834653"/>
            <a:ext cx="2102657" cy="2056834"/>
          </a:xfrm>
          <a:prstGeom prst="trapezoid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0" name="แผนผังลำดับงาน: ผสาน 9">
            <a:extLst>
              <a:ext uri="{FF2B5EF4-FFF2-40B4-BE49-F238E27FC236}">
                <a16:creationId xmlns:a16="http://schemas.microsoft.com/office/drawing/2014/main" id="{0D3F4065-18A9-406A-9FEA-5F57C3BD89A5}"/>
              </a:ext>
            </a:extLst>
          </p:cNvPr>
          <p:cNvSpPr/>
          <p:nvPr/>
        </p:nvSpPr>
        <p:spPr>
          <a:xfrm>
            <a:off x="9474506" y="3888954"/>
            <a:ext cx="936434" cy="1002533"/>
          </a:xfrm>
          <a:prstGeom prst="flowChartMerge">
            <a:avLst/>
          </a:prstGeom>
          <a:ln w="38100">
            <a:prstDash val="dash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1" name="กล่องข้อความ 10">
            <a:extLst>
              <a:ext uri="{FF2B5EF4-FFF2-40B4-BE49-F238E27FC236}">
                <a16:creationId xmlns:a16="http://schemas.microsoft.com/office/drawing/2014/main" id="{5AC0FB2C-B002-4BC2-9C72-6213D3505D91}"/>
              </a:ext>
            </a:extLst>
          </p:cNvPr>
          <p:cNvSpPr txBox="1"/>
          <p:nvPr/>
        </p:nvSpPr>
        <p:spPr>
          <a:xfrm>
            <a:off x="1125298" y="1802437"/>
            <a:ext cx="10120697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			                    				  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ภาพการจัด   </a:t>
            </a:r>
          </a:p>
          <a:p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          หัวหน้า  		                  หัวหน้า                     ลูกน้อง</a:t>
            </a:r>
          </a:p>
          <a:p>
            <a:endParaRPr lang="th-TH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th-TH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th-TH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2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	       1		       +	                2	         	+      	3         		             4</a:t>
            </a:r>
          </a:p>
          <a:p>
            <a:endParaRPr lang="th-TH" sz="2400" b="1" dirty="0">
              <a:solidFill>
                <a:srgbClr val="00462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th-TH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          ลูกน้อง			                   ลูกน้อง		          หัวหน้า		                แบบผสม</a:t>
            </a:r>
          </a:p>
          <a:p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         (ราชการ) 			         (รัฐวิสาหกิจ) 	            (มหาวิทยาลัย)</a:t>
            </a:r>
          </a:p>
        </p:txBody>
      </p:sp>
      <p:sp>
        <p:nvSpPr>
          <p:cNvPr id="12" name="ลูกศร: ขวา 11">
            <a:extLst>
              <a:ext uri="{FF2B5EF4-FFF2-40B4-BE49-F238E27FC236}">
                <a16:creationId xmlns:a16="http://schemas.microsoft.com/office/drawing/2014/main" id="{15BCCD46-DE16-45C9-A076-CBCC6C3C95CC}"/>
              </a:ext>
            </a:extLst>
          </p:cNvPr>
          <p:cNvSpPr/>
          <p:nvPr/>
        </p:nvSpPr>
        <p:spPr>
          <a:xfrm>
            <a:off x="8378325" y="4092767"/>
            <a:ext cx="728036" cy="1817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141412" y="327514"/>
            <a:ext cx="9905998" cy="1053051"/>
          </a:xfrm>
        </p:spPr>
        <p:txBody>
          <a:bodyPr>
            <a:normAutofit/>
          </a:bodyPr>
          <a:lstStyle/>
          <a:p>
            <a:pPr algn="ctr"/>
            <a: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แนวคิดทฤษฎี ยุคโครงสร้างองค์การสมัยใหม่</a:t>
            </a:r>
          </a:p>
        </p:txBody>
      </p:sp>
      <p:sp>
        <p:nvSpPr>
          <p:cNvPr id="5" name="ตัวยึดเนื้อหา 4"/>
          <p:cNvSpPr>
            <a:spLocks noGrp="1"/>
          </p:cNvSpPr>
          <p:nvPr>
            <p:ph idx="1"/>
          </p:nvPr>
        </p:nvSpPr>
        <p:spPr>
          <a:xfrm>
            <a:off x="627529" y="1506069"/>
            <a:ext cx="11125200" cy="462578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1. </a:t>
            </a:r>
            <a:r>
              <a:rPr lang="th-TH" sz="3200" b="1" u="sng" dirty="0">
                <a:latin typeface="TH SarabunPSK" pitchFamily="34" charset="-34"/>
                <a:cs typeface="TH SarabunPSK" pitchFamily="34" charset="-34"/>
              </a:rPr>
              <a:t>แนวคิดของ เบอร์น และ </a:t>
            </a:r>
            <a:r>
              <a:rPr lang="th-TH" sz="3200" b="1" u="sng" dirty="0" err="1">
                <a:latin typeface="TH SarabunPSK" pitchFamily="34" charset="-34"/>
                <a:cs typeface="TH SarabunPSK" pitchFamily="34" charset="-34"/>
              </a:rPr>
              <a:t>สตอล์ก</a:t>
            </a:r>
            <a:r>
              <a:rPr lang="th-TH" sz="3200" b="1" u="sng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200" b="1" u="sng" dirty="0" err="1">
                <a:latin typeface="TH SarabunPSK" pitchFamily="34" charset="-34"/>
                <a:cs typeface="TH SarabunPSK" pitchFamily="34" charset="-34"/>
              </a:rPr>
              <a:t>เกอร์</a:t>
            </a:r>
            <a:r>
              <a:rPr lang="th-TH" sz="3200" b="1" u="sng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การจัดโครงสร้างองค์การ</a:t>
            </a:r>
            <a:r>
              <a:rPr lang="th-TH" sz="3200" b="1" u="sng" dirty="0">
                <a:latin typeface="TH SarabunPSK" pitchFamily="34" charset="-34"/>
                <a:cs typeface="TH SarabunPSK" pitchFamily="34" charset="-34"/>
              </a:rPr>
              <a:t>แบบสิ่งมีชีวิต 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เหมาะกับองค์การในสภาพแวดล้อมที่เป็นพลวัต ขณะที่การจัดโครงสร้างองค์การแบบเครื่องจักรกลเหมาะกับองค์การในสภาพแวดล้อมที่คงที่</a:t>
            </a:r>
          </a:p>
          <a:p>
            <a:pPr marL="0" indent="0"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2. </a:t>
            </a:r>
            <a:r>
              <a:rPr lang="th-TH" sz="3200" b="1" u="sng" dirty="0">
                <a:latin typeface="TH SarabunPSK" pitchFamily="34" charset="-34"/>
                <a:cs typeface="TH SarabunPSK" pitchFamily="34" charset="-34"/>
              </a:rPr>
              <a:t>แนวคิดของเฮนรี </a:t>
            </a:r>
            <a:r>
              <a:rPr lang="th-TH" sz="3200" b="1" u="sng" dirty="0" err="1">
                <a:latin typeface="TH SarabunPSK" pitchFamily="34" charset="-34"/>
                <a:cs typeface="TH SarabunPSK" pitchFamily="34" charset="-34"/>
              </a:rPr>
              <a:t>มินซ์เบอร์ก</a:t>
            </a:r>
            <a:r>
              <a:rPr lang="th-TH" sz="3200" b="1" u="sng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องค์การโดยทั่วไปมี 5 รูปแบบ ได้แก่ องค์การแบบง่าย องค์การแบบราชการ แบบเครื่องจักรกล องค์การแบบราชการ แบบวิชาชีพ องค์การแบบสาขา และองค์การแบบชั่วคราว</a:t>
            </a:r>
          </a:p>
          <a:p>
            <a:pPr marL="0" indent="0"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3. </a:t>
            </a:r>
            <a:r>
              <a:rPr lang="th-TH" sz="3200" b="1" u="sng" dirty="0">
                <a:latin typeface="TH SarabunPSK" pitchFamily="34" charset="-34"/>
                <a:cs typeface="TH SarabunPSK" pitchFamily="34" charset="-34"/>
              </a:rPr>
              <a:t>แนวคิดของ</a:t>
            </a:r>
            <a:r>
              <a:rPr lang="th-TH" sz="3200" b="1" u="sng" dirty="0" err="1">
                <a:latin typeface="TH SarabunPSK" pitchFamily="34" charset="-34"/>
                <a:cs typeface="TH SarabunPSK" pitchFamily="34" charset="-34"/>
              </a:rPr>
              <a:t>ชาร์ลส์</a:t>
            </a:r>
            <a:r>
              <a:rPr lang="th-TH" sz="3200" b="1" u="sng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200" b="1" u="sng" dirty="0" err="1">
                <a:latin typeface="TH SarabunPSK" pitchFamily="34" charset="-34"/>
                <a:cs typeface="TH SarabunPSK" pitchFamily="34" charset="-34"/>
              </a:rPr>
              <a:t>แฮนดี้</a:t>
            </a:r>
            <a:r>
              <a:rPr lang="th-TH" sz="3200" b="1" u="sng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เป็นรูปแบบองค์การแบบ</a:t>
            </a:r>
            <a:r>
              <a:rPr lang="th-TH" sz="3200" dirty="0" err="1">
                <a:latin typeface="TH SarabunPSK" pitchFamily="34" charset="-34"/>
                <a:cs typeface="TH SarabunPSK" pitchFamily="34" charset="-34"/>
              </a:rPr>
              <a:t>แซมร็อค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 ซึ่งประกอบด้วยบุคลากร 3 กลุ่ม ได้แก่ กลุ่มบุคลากรหลัก กลุ่มทำงานตามสัญญาจ้าง และกลุ่มจ้างงานชั่วคราว</a:t>
            </a:r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>
          <a:xfrm>
            <a:off x="11304430" y="6338047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53</a:t>
            </a:fld>
            <a:endParaRPr lang="th-TH" sz="1800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161507" y="320930"/>
            <a:ext cx="9905998" cy="1478570"/>
          </a:xfrm>
        </p:spPr>
        <p:txBody>
          <a:bodyPr>
            <a:normAutofit/>
          </a:bodyPr>
          <a:lstStyle/>
          <a:p>
            <a:pPr algn="ctr"/>
            <a:r>
              <a:rPr lang="th-TH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รูปแบบการจัดองค์การแบบสมัยใหม่</a:t>
            </a:r>
            <a:endParaRPr lang="th-TH" sz="4800" dirty="0">
              <a:solidFill>
                <a:srgbClr val="004620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762000" y="1799499"/>
            <a:ext cx="10927975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	 โครงสร้างองค์การแบบ 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เมท</a:t>
            </a:r>
            <a:r>
              <a:rPr lang="th-TH" sz="4000" b="1" u="sng" dirty="0" err="1">
                <a:latin typeface="TH SarabunPSK" pitchFamily="34" charset="-34"/>
                <a:cs typeface="TH SarabunPSK" pitchFamily="34" charset="-34"/>
              </a:rPr>
              <a:t>ริกซ์</a:t>
            </a:r>
            <a:r>
              <a:rPr lang="th-TH" sz="40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The Matrix Structure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) จะมีโครง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สร้างในแนวตั้งและแนวนอน</a:t>
            </a:r>
            <a:r>
              <a:rPr lang="th-TH" sz="4000" b="1" i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คือแนวตั้งเป็นการรวมกลุ่มพนักงานตามหน้าที่ ส่วนแนวนอนนั้น ผู้เชี่ยวชาญในแต่ละหน้าที่จะถูกมอบหมายให้ดูแลรับผิดชอบผลิตภัณฑ์ต่าง ๆ</a:t>
            </a:r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>
          <a:xfrm>
            <a:off x="11304430" y="6340473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54</a:t>
            </a:fld>
            <a:endParaRPr lang="th-TH" sz="1800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>
          <a:xfrm>
            <a:off x="11307263" y="6341340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55</a:t>
            </a:fld>
            <a:endParaRPr lang="th-TH" sz="1800" dirty="0"/>
          </a:p>
        </p:txBody>
      </p:sp>
      <p:sp>
        <p:nvSpPr>
          <p:cNvPr id="5" name="TextBox 4"/>
          <p:cNvSpPr txBox="1"/>
          <p:nvPr/>
        </p:nvSpPr>
        <p:spPr>
          <a:xfrm>
            <a:off x="5617027" y="1058090"/>
            <a:ext cx="1985555" cy="46166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กรรมการผู้จัดการ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43154" y="1802675"/>
            <a:ext cx="1972491" cy="46166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ผู้จัดการแผนก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975569" y="2547256"/>
            <a:ext cx="1763483" cy="46166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ออกแบบผลิตภัณฑ์</a:t>
            </a:r>
          </a:p>
        </p:txBody>
      </p:sp>
      <p:sp>
        <p:nvSpPr>
          <p:cNvPr id="8" name="TextBox 7"/>
          <p:cNvSpPr txBox="1"/>
          <p:nvPr/>
        </p:nvSpPr>
        <p:spPr>
          <a:xfrm rot="16200000">
            <a:off x="-1048165" y="4218186"/>
            <a:ext cx="3733854" cy="46166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ผู้จัดการและผู้เชี่ยวชาญดูแลผลิตภัณฑ์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37360" y="5268685"/>
            <a:ext cx="1554480" cy="52322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th-TH" b="1" dirty="0">
                <a:latin typeface="TH SarabunPSK" pitchFamily="34" charset="-34"/>
                <a:cs typeface="TH SarabunPSK" pitchFamily="34" charset="-34"/>
              </a:rPr>
              <a:t>ผลิตภัณฑ์ </a:t>
            </a:r>
            <a:r>
              <a:rPr lang="en-US" b="1" dirty="0">
                <a:latin typeface="TH SarabunPSK" pitchFamily="34" charset="-34"/>
                <a:cs typeface="TH SarabunPSK" pitchFamily="34" charset="-34"/>
              </a:rPr>
              <a:t>D</a:t>
            </a:r>
            <a:endParaRPr lang="th-TH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50424" y="4598125"/>
            <a:ext cx="1528354" cy="52322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th-TH" b="1" dirty="0">
                <a:latin typeface="TH SarabunPSK" pitchFamily="34" charset="-34"/>
                <a:cs typeface="TH SarabunPSK" pitchFamily="34" charset="-34"/>
              </a:rPr>
              <a:t>ผลิตภัณฑ์ </a:t>
            </a:r>
            <a:r>
              <a:rPr lang="en-US" b="1" dirty="0">
                <a:latin typeface="TH SarabunPSK" pitchFamily="34" charset="-34"/>
                <a:cs typeface="TH SarabunPSK" pitchFamily="34" charset="-34"/>
              </a:rPr>
              <a:t>C</a:t>
            </a:r>
            <a:endParaRPr lang="th-TH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63486" y="3888376"/>
            <a:ext cx="1515291" cy="52322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th-TH" b="1" dirty="0">
                <a:latin typeface="TH SarabunPSK" pitchFamily="34" charset="-34"/>
                <a:cs typeface="TH SarabunPSK" pitchFamily="34" charset="-34"/>
              </a:rPr>
              <a:t>ผลิตภัณฑ์ </a:t>
            </a:r>
            <a:r>
              <a:rPr lang="en-US" b="1" dirty="0">
                <a:latin typeface="TH SarabunPSK" pitchFamily="34" charset="-34"/>
                <a:cs typeface="TH SarabunPSK" pitchFamily="34" charset="-34"/>
              </a:rPr>
              <a:t>B</a:t>
            </a:r>
            <a:endParaRPr lang="th-TH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776549" y="3217817"/>
            <a:ext cx="1515291" cy="52322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th-TH" b="1" dirty="0">
                <a:latin typeface="TH SarabunPSK" pitchFamily="34" charset="-34"/>
                <a:cs typeface="TH SarabunPSK" pitchFamily="34" charset="-34"/>
              </a:rPr>
              <a:t>ผลิตภัณฑ์ </a:t>
            </a:r>
            <a:r>
              <a:rPr lang="en-US" b="1" dirty="0">
                <a:latin typeface="TH SarabunPSK" pitchFamily="34" charset="-34"/>
                <a:cs typeface="TH SarabunPSK" pitchFamily="34" charset="-34"/>
              </a:rPr>
              <a:t>A</a:t>
            </a:r>
            <a:endParaRPr lang="th-TH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17520" y="2599509"/>
            <a:ext cx="1724297" cy="46166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วิศวกรรม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94218" y="2582091"/>
            <a:ext cx="1911531" cy="46166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ขายและการตลาด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702836" y="2538548"/>
            <a:ext cx="1275804" cy="46166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ตลาด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921934" y="2534194"/>
            <a:ext cx="1580604" cy="46166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วิจัยและพัฒนา</a:t>
            </a:r>
          </a:p>
        </p:txBody>
      </p:sp>
      <p:cxnSp>
        <p:nvCxnSpPr>
          <p:cNvPr id="36" name="ตัวเชื่อมต่อตรง 35"/>
          <p:cNvCxnSpPr>
            <a:stCxn id="5" idx="1"/>
          </p:cNvCxnSpPr>
          <p:nvPr/>
        </p:nvCxnSpPr>
        <p:spPr>
          <a:xfrm flipH="1">
            <a:off x="1364776" y="1288923"/>
            <a:ext cx="4252251" cy="349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ตัวเชื่อมต่อตรง 37"/>
          <p:cNvCxnSpPr/>
          <p:nvPr/>
        </p:nvCxnSpPr>
        <p:spPr>
          <a:xfrm flipH="1">
            <a:off x="1319349" y="1310185"/>
            <a:ext cx="31779" cy="42154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ตัวเชื่อมต่อตรง 44"/>
          <p:cNvCxnSpPr>
            <a:stCxn id="12" idx="1"/>
          </p:cNvCxnSpPr>
          <p:nvPr/>
        </p:nvCxnSpPr>
        <p:spPr>
          <a:xfrm flipH="1" flipV="1">
            <a:off x="1332411" y="3474721"/>
            <a:ext cx="444138" cy="47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ตัวเชื่อมต่อตรง 46"/>
          <p:cNvCxnSpPr>
            <a:stCxn id="11" idx="1"/>
          </p:cNvCxnSpPr>
          <p:nvPr/>
        </p:nvCxnSpPr>
        <p:spPr>
          <a:xfrm flipH="1">
            <a:off x="1332412" y="4149986"/>
            <a:ext cx="431074" cy="170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ตัวเชื่อมต่อตรง 48"/>
          <p:cNvCxnSpPr>
            <a:stCxn id="10" idx="1"/>
          </p:cNvCxnSpPr>
          <p:nvPr/>
        </p:nvCxnSpPr>
        <p:spPr>
          <a:xfrm flipH="1" flipV="1">
            <a:off x="1306288" y="4859383"/>
            <a:ext cx="444136" cy="3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ตัวเชื่อมต่อตรง 50"/>
          <p:cNvCxnSpPr>
            <a:stCxn id="9" idx="1"/>
          </p:cNvCxnSpPr>
          <p:nvPr/>
        </p:nvCxnSpPr>
        <p:spPr>
          <a:xfrm flipH="1" flipV="1">
            <a:off x="1319350" y="5525589"/>
            <a:ext cx="418010" cy="47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ตัวเชื่อมต่อตรง 52"/>
          <p:cNvCxnSpPr>
            <a:cxnSpLocks/>
            <a:stCxn id="8" idx="2"/>
          </p:cNvCxnSpPr>
          <p:nvPr/>
        </p:nvCxnSpPr>
        <p:spPr>
          <a:xfrm>
            <a:off x="1049595" y="4449019"/>
            <a:ext cx="26975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ตัวเชื่อมต่อตรง 55"/>
          <p:cNvCxnSpPr>
            <a:stCxn id="12" idx="3"/>
          </p:cNvCxnSpPr>
          <p:nvPr/>
        </p:nvCxnSpPr>
        <p:spPr>
          <a:xfrm>
            <a:off x="3291840" y="3479427"/>
            <a:ext cx="8621486" cy="214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ตัวเชื่อมต่อตรง 59"/>
          <p:cNvCxnSpPr>
            <a:stCxn id="10" idx="3"/>
          </p:cNvCxnSpPr>
          <p:nvPr/>
        </p:nvCxnSpPr>
        <p:spPr>
          <a:xfrm>
            <a:off x="3278778" y="4859735"/>
            <a:ext cx="8673736" cy="91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ตัวเชื่อมต่อตรง 61"/>
          <p:cNvCxnSpPr/>
          <p:nvPr/>
        </p:nvCxnSpPr>
        <p:spPr>
          <a:xfrm>
            <a:off x="3317966" y="5491107"/>
            <a:ext cx="8621486" cy="867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ตัวเชื่อมต่อตรง 63"/>
          <p:cNvCxnSpPr>
            <a:stCxn id="11" idx="3"/>
          </p:cNvCxnSpPr>
          <p:nvPr/>
        </p:nvCxnSpPr>
        <p:spPr>
          <a:xfrm>
            <a:off x="3278777" y="4149986"/>
            <a:ext cx="8660674" cy="431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ตัวเชื่อมต่อตรง 65"/>
          <p:cNvCxnSpPr>
            <a:stCxn id="13" idx="2"/>
          </p:cNvCxnSpPr>
          <p:nvPr/>
        </p:nvCxnSpPr>
        <p:spPr>
          <a:xfrm>
            <a:off x="3879669" y="3061174"/>
            <a:ext cx="0" cy="27909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ตัวเชื่อมต่อตรง 67"/>
          <p:cNvCxnSpPr>
            <a:stCxn id="14" idx="2"/>
          </p:cNvCxnSpPr>
          <p:nvPr/>
        </p:nvCxnSpPr>
        <p:spPr>
          <a:xfrm>
            <a:off x="5849984" y="3043756"/>
            <a:ext cx="15239" cy="28345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ตัวเชื่อมต่อตรง 69"/>
          <p:cNvCxnSpPr>
            <a:stCxn id="7" idx="2"/>
          </p:cNvCxnSpPr>
          <p:nvPr/>
        </p:nvCxnSpPr>
        <p:spPr>
          <a:xfrm>
            <a:off x="7857311" y="3008921"/>
            <a:ext cx="71843" cy="29738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ตัวเชื่อมต่อตรง 71"/>
          <p:cNvCxnSpPr>
            <a:stCxn id="16" idx="2"/>
          </p:cNvCxnSpPr>
          <p:nvPr/>
        </p:nvCxnSpPr>
        <p:spPr>
          <a:xfrm>
            <a:off x="9712236" y="2995859"/>
            <a:ext cx="71844" cy="29999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ตัวเชื่อมต่อตรง 73"/>
          <p:cNvCxnSpPr>
            <a:stCxn id="15" idx="2"/>
          </p:cNvCxnSpPr>
          <p:nvPr/>
        </p:nvCxnSpPr>
        <p:spPr>
          <a:xfrm>
            <a:off x="11340738" y="3000213"/>
            <a:ext cx="50073" cy="30217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ตัวเชื่อมต่อตรง 96"/>
          <p:cNvCxnSpPr/>
          <p:nvPr/>
        </p:nvCxnSpPr>
        <p:spPr>
          <a:xfrm>
            <a:off x="3866606" y="2403566"/>
            <a:ext cx="747195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ตัวเชื่อมต่อตรง 98"/>
          <p:cNvCxnSpPr>
            <a:stCxn id="6" idx="0"/>
            <a:endCxn id="5" idx="2"/>
          </p:cNvCxnSpPr>
          <p:nvPr/>
        </p:nvCxnSpPr>
        <p:spPr>
          <a:xfrm flipH="1" flipV="1">
            <a:off x="6609805" y="1519755"/>
            <a:ext cx="19595" cy="2829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ตัวเชื่อมต่อตรง 102"/>
          <p:cNvCxnSpPr>
            <a:stCxn id="13" idx="0"/>
          </p:cNvCxnSpPr>
          <p:nvPr/>
        </p:nvCxnSpPr>
        <p:spPr>
          <a:xfrm flipV="1">
            <a:off x="3879669" y="2403566"/>
            <a:ext cx="13062" cy="1959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ตัวเชื่อมต่อตรง 108"/>
          <p:cNvCxnSpPr>
            <a:stCxn id="16" idx="0"/>
          </p:cNvCxnSpPr>
          <p:nvPr/>
        </p:nvCxnSpPr>
        <p:spPr>
          <a:xfrm flipH="1" flipV="1">
            <a:off x="9705703" y="2403566"/>
            <a:ext cx="6533" cy="1306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ตัวเชื่อมต่อตรง 111"/>
          <p:cNvCxnSpPr>
            <a:stCxn id="7" idx="0"/>
          </p:cNvCxnSpPr>
          <p:nvPr/>
        </p:nvCxnSpPr>
        <p:spPr>
          <a:xfrm flipH="1" flipV="1">
            <a:off x="7850777" y="2403566"/>
            <a:ext cx="6534" cy="1436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ตัวเชื่อมต่อตรง 113"/>
          <p:cNvCxnSpPr>
            <a:stCxn id="14" idx="0"/>
          </p:cNvCxnSpPr>
          <p:nvPr/>
        </p:nvCxnSpPr>
        <p:spPr>
          <a:xfrm flipV="1">
            <a:off x="5849984" y="2416629"/>
            <a:ext cx="2176" cy="1654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ตัวเชื่อมต่อตรง 115"/>
          <p:cNvCxnSpPr>
            <a:stCxn id="15" idx="0"/>
          </p:cNvCxnSpPr>
          <p:nvPr/>
        </p:nvCxnSpPr>
        <p:spPr>
          <a:xfrm flipH="1" flipV="1">
            <a:off x="11338560" y="2429691"/>
            <a:ext cx="2178" cy="1088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ตัวเชื่อมต่อตรง 120"/>
          <p:cNvCxnSpPr>
            <a:stCxn id="6" idx="2"/>
          </p:cNvCxnSpPr>
          <p:nvPr/>
        </p:nvCxnSpPr>
        <p:spPr>
          <a:xfrm flipH="1">
            <a:off x="6626578" y="2264340"/>
            <a:ext cx="2822" cy="1514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3617444" y="6061165"/>
            <a:ext cx="70026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>
                <a:latin typeface="TH SarabunPSK" pitchFamily="34" charset="-34"/>
                <a:cs typeface="TH SarabunPSK" pitchFamily="34" charset="-34"/>
              </a:rPr>
              <a:t>รูปแบบโครงสร้างองค์การแบบเมท</a:t>
            </a:r>
            <a:r>
              <a:rPr lang="th-TH" b="1" dirty="0" err="1">
                <a:latin typeface="TH SarabunPSK" pitchFamily="34" charset="-34"/>
                <a:cs typeface="TH SarabunPSK" pitchFamily="34" charset="-34"/>
              </a:rPr>
              <a:t>ริกซ์</a:t>
            </a:r>
            <a:r>
              <a:rPr lang="th-TH" b="1" dirty="0">
                <a:latin typeface="TH SarabunPSK" pitchFamily="34" charset="-34"/>
                <a:cs typeface="TH SarabunPSK" pitchFamily="34" charset="-34"/>
              </a:rPr>
              <a:t> โดย </a:t>
            </a:r>
            <a:r>
              <a:rPr lang="en-US" b="1" dirty="0">
                <a:latin typeface="TH SarabunPSK" pitchFamily="34" charset="-34"/>
                <a:cs typeface="TH SarabunPSK" pitchFamily="34" charset="-34"/>
              </a:rPr>
              <a:t>Jones &amp; George </a:t>
            </a:r>
            <a:r>
              <a:rPr lang="th-TH" b="1" dirty="0">
                <a:latin typeface="TH SarabunPSK" pitchFamily="34" charset="-34"/>
                <a:cs typeface="TH SarabunPSK" pitchFamily="34" charset="-34"/>
              </a:rPr>
              <a:t>(2011)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75323DCC-69E5-427E-A090-093946CB5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373950"/>
            <a:ext cx="9905998" cy="1478570"/>
          </a:xfrm>
        </p:spPr>
        <p:txBody>
          <a:bodyPr>
            <a:normAutofit/>
          </a:bodyPr>
          <a:lstStyle/>
          <a:p>
            <a:pPr algn="ctr"/>
            <a: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แนวคิดการบริหารองค์การแบบพีรามิดหัวกลับ</a:t>
            </a:r>
            <a:b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Inverted Pyramid Organization</a:t>
            </a:r>
            <a: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35EA7F88-226C-45BE-B837-EF04C10E69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458" y="1825625"/>
            <a:ext cx="11161059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เป็นการเปลี่ยนมาเป็นให้อำนาจในการดำเนินงานแก่ระดับปฏิบัติการ ซึ่งถือว่าเป็นผู้ปฏิบัติงานส่วนหน้า 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Front-Lines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ที่จะต้องทำงานใกล้ชิดกับลูกค้า หรือผู้รับบริการที่สุด เพื่อให้บริการเป็นไปอย่างรวดเร็ว โดยผู้บริหารที่เป็นผู้สั่งการ จะถูกเปลี่ยนมาเป็นผู้ทำหน้าที่สนับสนุน  การดำเนินงาน ของระบบปฏิบัติการ ไม่ว่าจะเป็นการสนับสนุนด้านทรัพยากร หรือช่วยแก้ปัญหาต่าง ๆ  นำมาใช้ในองค์การภาครัฐได้ เช่น โรงพยาบาล, มหาวิทยาลัย, ธนาคาร, สหกรณ์ออมทรัพย์ ฯลฯ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5F6CB835-F0F4-4595-9A64-71E4D8CED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264" y="6349438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56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346073045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แผนผังลำดับงาน: ผสาน 5">
            <a:extLst>
              <a:ext uri="{FF2B5EF4-FFF2-40B4-BE49-F238E27FC236}">
                <a16:creationId xmlns:a16="http://schemas.microsoft.com/office/drawing/2014/main" id="{DCC7E121-40C9-414D-A919-6D4A12FADCE2}"/>
              </a:ext>
            </a:extLst>
          </p:cNvPr>
          <p:cNvSpPr/>
          <p:nvPr/>
        </p:nvSpPr>
        <p:spPr>
          <a:xfrm>
            <a:off x="2919046" y="1496235"/>
            <a:ext cx="5955323" cy="4306688"/>
          </a:xfrm>
          <a:prstGeom prst="flowChartMerg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CFF5CABE-2126-4927-9173-14B7967A8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98302" y="6349953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57</a:t>
            </a:fld>
            <a:endParaRPr lang="th-TH" sz="1800" dirty="0"/>
          </a:p>
        </p:txBody>
      </p:sp>
      <p:sp>
        <p:nvSpPr>
          <p:cNvPr id="5" name="กล่องข้อความ 4">
            <a:extLst>
              <a:ext uri="{FF2B5EF4-FFF2-40B4-BE49-F238E27FC236}">
                <a16:creationId xmlns:a16="http://schemas.microsoft.com/office/drawing/2014/main" id="{ACC3E112-D536-480C-9AD2-981BC6EE8B6C}"/>
              </a:ext>
            </a:extLst>
          </p:cNvPr>
          <p:cNvSpPr txBox="1"/>
          <p:nvPr/>
        </p:nvSpPr>
        <p:spPr>
          <a:xfrm>
            <a:off x="2306513" y="375785"/>
            <a:ext cx="7256584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h-TH" sz="2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th-TH" sz="2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>
              <a:lnSpc>
                <a:spcPct val="90000"/>
              </a:lnSpc>
            </a:pPr>
            <a:endParaRPr lang="th-TH" sz="2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th-TH" sz="2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th-TH" sz="2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ระดับปฏิบัติการ</a:t>
            </a:r>
          </a:p>
          <a:p>
            <a:pPr algn="ctr"/>
            <a:endParaRPr lang="th-TH" sz="2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ผู้บริหารระดับต้น</a:t>
            </a:r>
          </a:p>
          <a:p>
            <a:pPr algn="ctr"/>
            <a:endParaRPr lang="th-TH" sz="2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th-TH" sz="2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ผู้บริหารระดับกลาง</a:t>
            </a:r>
          </a:p>
          <a:p>
            <a:pPr algn="ctr"/>
            <a:endParaRPr lang="th-TH" sz="2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th-TH" sz="2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th-TH" sz="2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ผู้บริหาร</a:t>
            </a:r>
          </a:p>
          <a:p>
            <a:pPr algn="ctr"/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ระดับสูง</a:t>
            </a:r>
          </a:p>
          <a:p>
            <a:pPr algn="ctr"/>
            <a:endParaRPr lang="th-TH" sz="2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th-TH" sz="2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ภาพองค์การแบบพีรามิดหัวกลับ</a:t>
            </a:r>
          </a:p>
        </p:txBody>
      </p:sp>
      <p:cxnSp>
        <p:nvCxnSpPr>
          <p:cNvPr id="8" name="ตัวเชื่อมต่อตรง 7">
            <a:extLst>
              <a:ext uri="{FF2B5EF4-FFF2-40B4-BE49-F238E27FC236}">
                <a16:creationId xmlns:a16="http://schemas.microsoft.com/office/drawing/2014/main" id="{C9F9D044-D51E-4750-AA31-2E4621321380}"/>
              </a:ext>
            </a:extLst>
          </p:cNvPr>
          <p:cNvCxnSpPr/>
          <p:nvPr/>
        </p:nvCxnSpPr>
        <p:spPr>
          <a:xfrm>
            <a:off x="3516922" y="2332892"/>
            <a:ext cx="471267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ตัวเชื่อมต่อตรง 9">
            <a:extLst>
              <a:ext uri="{FF2B5EF4-FFF2-40B4-BE49-F238E27FC236}">
                <a16:creationId xmlns:a16="http://schemas.microsoft.com/office/drawing/2014/main" id="{F550F749-9002-4EA3-A237-2ECF52F729EA}"/>
              </a:ext>
            </a:extLst>
          </p:cNvPr>
          <p:cNvCxnSpPr>
            <a:cxnSpLocks/>
          </p:cNvCxnSpPr>
          <p:nvPr/>
        </p:nvCxnSpPr>
        <p:spPr>
          <a:xfrm>
            <a:off x="4232030" y="3264876"/>
            <a:ext cx="338797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ตัวเชื่อมต่อตรง 11">
            <a:extLst>
              <a:ext uri="{FF2B5EF4-FFF2-40B4-BE49-F238E27FC236}">
                <a16:creationId xmlns:a16="http://schemas.microsoft.com/office/drawing/2014/main" id="{F0862019-F4C8-4493-89FB-914476ADDF6A}"/>
              </a:ext>
            </a:extLst>
          </p:cNvPr>
          <p:cNvCxnSpPr>
            <a:cxnSpLocks/>
          </p:cNvCxnSpPr>
          <p:nvPr/>
        </p:nvCxnSpPr>
        <p:spPr>
          <a:xfrm>
            <a:off x="4982307" y="4501662"/>
            <a:ext cx="174673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ลูกศรเชื่อมต่อแบบตรง 16">
            <a:extLst>
              <a:ext uri="{FF2B5EF4-FFF2-40B4-BE49-F238E27FC236}">
                <a16:creationId xmlns:a16="http://schemas.microsoft.com/office/drawing/2014/main" id="{AC7AA2E5-4A24-4092-85EF-D8DB9FD1DF51}"/>
              </a:ext>
            </a:extLst>
          </p:cNvPr>
          <p:cNvCxnSpPr>
            <a:cxnSpLocks/>
          </p:cNvCxnSpPr>
          <p:nvPr/>
        </p:nvCxnSpPr>
        <p:spPr>
          <a:xfrm>
            <a:off x="2719754" y="1912767"/>
            <a:ext cx="2836986" cy="3966530"/>
          </a:xfrm>
          <a:prstGeom prst="straightConnector1">
            <a:avLst/>
          </a:prstGeom>
          <a:ln w="571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ลูกศรเชื่อมต่อแบบตรง 20">
            <a:extLst>
              <a:ext uri="{FF2B5EF4-FFF2-40B4-BE49-F238E27FC236}">
                <a16:creationId xmlns:a16="http://schemas.microsoft.com/office/drawing/2014/main" id="{5D15159E-53B1-49E9-A99A-9F745EF80B7E}"/>
              </a:ext>
            </a:extLst>
          </p:cNvPr>
          <p:cNvCxnSpPr>
            <a:cxnSpLocks/>
          </p:cNvCxnSpPr>
          <p:nvPr/>
        </p:nvCxnSpPr>
        <p:spPr>
          <a:xfrm flipH="1">
            <a:off x="6257196" y="1937194"/>
            <a:ext cx="2866289" cy="4002425"/>
          </a:xfrm>
          <a:prstGeom prst="straightConnector1">
            <a:avLst/>
          </a:prstGeom>
          <a:ln w="571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กล่องข้อความ 21">
            <a:extLst>
              <a:ext uri="{FF2B5EF4-FFF2-40B4-BE49-F238E27FC236}">
                <a16:creationId xmlns:a16="http://schemas.microsoft.com/office/drawing/2014/main" id="{287F7B9A-B10E-451D-A8BD-48AAD8B3DD50}"/>
              </a:ext>
            </a:extLst>
          </p:cNvPr>
          <p:cNvSpPr txBox="1"/>
          <p:nvPr/>
        </p:nvSpPr>
        <p:spPr>
          <a:xfrm>
            <a:off x="4466492" y="442835"/>
            <a:ext cx="3153508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ผู้รับบริการ</a:t>
            </a:r>
          </a:p>
        </p:txBody>
      </p:sp>
      <p:sp>
        <p:nvSpPr>
          <p:cNvPr id="25" name="ลูกศร: ขึ้น 24">
            <a:extLst>
              <a:ext uri="{FF2B5EF4-FFF2-40B4-BE49-F238E27FC236}">
                <a16:creationId xmlns:a16="http://schemas.microsoft.com/office/drawing/2014/main" id="{922A031C-D3BC-4BF7-A6E3-49EED9F61F07}"/>
              </a:ext>
            </a:extLst>
          </p:cNvPr>
          <p:cNvSpPr/>
          <p:nvPr/>
        </p:nvSpPr>
        <p:spPr>
          <a:xfrm>
            <a:off x="7202662" y="1009876"/>
            <a:ext cx="140088" cy="44115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6" name="ลูกศร: ลง 25">
            <a:extLst>
              <a:ext uri="{FF2B5EF4-FFF2-40B4-BE49-F238E27FC236}">
                <a16:creationId xmlns:a16="http://schemas.microsoft.com/office/drawing/2014/main" id="{9A21D0F3-5A35-463B-A949-6E730F6F3A82}"/>
              </a:ext>
            </a:extLst>
          </p:cNvPr>
          <p:cNvSpPr/>
          <p:nvPr/>
        </p:nvSpPr>
        <p:spPr>
          <a:xfrm>
            <a:off x="5955913" y="1005211"/>
            <a:ext cx="140087" cy="4146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7" name="ลูกศร: ขึ้น-ลง 26">
            <a:extLst>
              <a:ext uri="{FF2B5EF4-FFF2-40B4-BE49-F238E27FC236}">
                <a16:creationId xmlns:a16="http://schemas.microsoft.com/office/drawing/2014/main" id="{6A9FCFDA-C895-4C03-B2F8-B52D28B83904}"/>
              </a:ext>
            </a:extLst>
          </p:cNvPr>
          <p:cNvSpPr/>
          <p:nvPr/>
        </p:nvSpPr>
        <p:spPr>
          <a:xfrm>
            <a:off x="4676925" y="1005211"/>
            <a:ext cx="140087" cy="441158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8" name="กล่องข้อความ 27">
            <a:extLst>
              <a:ext uri="{FF2B5EF4-FFF2-40B4-BE49-F238E27FC236}">
                <a16:creationId xmlns:a16="http://schemas.microsoft.com/office/drawing/2014/main" id="{A67D9501-5560-4456-8767-3CCDA945D006}"/>
              </a:ext>
            </a:extLst>
          </p:cNvPr>
          <p:cNvSpPr txBox="1"/>
          <p:nvPr/>
        </p:nvSpPr>
        <p:spPr>
          <a:xfrm rot="14132679">
            <a:off x="3027306" y="3784128"/>
            <a:ext cx="15620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สื่อสารเป็นทางการ</a:t>
            </a:r>
          </a:p>
        </p:txBody>
      </p:sp>
      <p:sp>
        <p:nvSpPr>
          <p:cNvPr id="29" name="กล่องข้อความ 28">
            <a:extLst>
              <a:ext uri="{FF2B5EF4-FFF2-40B4-BE49-F238E27FC236}">
                <a16:creationId xmlns:a16="http://schemas.microsoft.com/office/drawing/2014/main" id="{371CC5E1-58E5-433A-A369-35FB72C1FB91}"/>
              </a:ext>
            </a:extLst>
          </p:cNvPr>
          <p:cNvSpPr txBox="1"/>
          <p:nvPr/>
        </p:nvSpPr>
        <p:spPr>
          <a:xfrm rot="7552388">
            <a:off x="7269363" y="3731282"/>
            <a:ext cx="17383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สื่อสารไม่เป็นทางการ</a:t>
            </a:r>
          </a:p>
        </p:txBody>
      </p:sp>
    </p:spTree>
    <p:extLst>
      <p:ext uri="{BB962C8B-B14F-4D97-AF65-F5344CB8AC3E}">
        <p14:creationId xmlns:p14="http://schemas.microsoft.com/office/powerpoint/2010/main" val="33623810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83C34B3F-C751-48E2-BC2D-0C8B7578D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1396440"/>
          </a:xfrm>
        </p:spPr>
        <p:txBody>
          <a:bodyPr>
            <a:normAutofit/>
          </a:bodyPr>
          <a:lstStyle/>
          <a:p>
            <a:pPr algn="ctr"/>
            <a: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องค์การแบบแซมรอค</a:t>
            </a:r>
            <a:b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Sham Rock Organization</a:t>
            </a:r>
            <a: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DAAD541D-8D4A-449D-B518-A52439A26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035" y="1462087"/>
            <a:ext cx="11062447" cy="5153865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Charles Handy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ได้เสนอการจัดองค์การแบบแซมรอค มาจากรากฐานของชื่อต้นไม้ประจำชาติของประเทศไอร์แลนด์ ซึ่งต้นแซมรอคจะมีลักษณะพิเศษที่สำคัญ ใบ 3 แฉกติดกันเป็นกระจุก มาเทียบเคียงกับการแบ่งกลุ่มงานภายในองค์การออกเป็น 3 กลุ่มที่สำคัญคือ 1. กลุ่มผู้เชี่ยวชาญ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Expert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2. กลุ่มผู้ปฏิบัติงานจากภายนอก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Out Source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และ 3 กลุ่มพนักงานชั่วคราว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Part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Time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การจัดองค์การแบบนี้สอดคล้องกับแนวความคิดการลดขนาดขององค์การ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Downsizing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ลดจำนวนผู้ปฏิบัติงานประจำขององค์การให้เหลือเพียงหนึ่งในสาม เมื่อเปรียบเทียบกับทั้งหมด โดยจะเหลือเฉพาะผู้ปฏิบัติงานประจำที่ถือเป็นความสามารถหลักขององค์การเท่านั้น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374CF96B-8D95-4DF6-BABC-AFF976780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263" y="6347385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58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222353759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8200" y="422030"/>
            <a:ext cx="10515600" cy="1465385"/>
          </a:xfrm>
        </p:spPr>
        <p:txBody>
          <a:bodyPr>
            <a:normAutofit/>
          </a:bodyPr>
          <a:lstStyle/>
          <a:p>
            <a:pPr algn="ctr"/>
            <a:r>
              <a:rPr lang="th-TH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โครงสร้างองค์การแบบทีมผลิตภัณฑ์ </a:t>
            </a:r>
            <a:br>
              <a:rPr lang="th-TH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Product Team structure</a:t>
            </a:r>
            <a:r>
              <a:rPr lang="th-TH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)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654424" y="2059081"/>
            <a:ext cx="11080376" cy="4212766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โดยการจัดตั้ง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ทีมงานข้ามสายงาน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 (</a:t>
            </a: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Cross Functional Team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) พนักงานซึ่งมีความเชี่ยวชาญในแต่ละหน้าที่ จะถูกมอบหมายงาน ให้อยู่ในทีมเพื่อดูแลรับผิดชอบ ผลิตภัณฑ์ ชนิดนั้น ๆ เท่านั้น เมื่อพนักงานซึ่งมีความเชี่ยวชาญที่ต่างกันมารวมกันเป็นทีม ทำให้เกิดการประสานงานกันทำงาน (</a:t>
            </a: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Horizontal Coordination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) เพื่อให้บรรลุวัตถุประสงค์ขององค์การโดยรวมมากขึ้น</a:t>
            </a:r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>
          <a:xfrm>
            <a:off x="11298298" y="6349439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59</a:t>
            </a:fld>
            <a:endParaRPr lang="th-TH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20B71753-62E2-43C6-AA57-5BC673EA87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847" y="1119294"/>
            <a:ext cx="11205882" cy="4619412"/>
          </a:xfrm>
        </p:spPr>
        <p:txBody>
          <a:bodyPr>
            <a:normAutofit fontScale="92500"/>
          </a:bodyPr>
          <a:lstStyle/>
          <a:p>
            <a:pPr marL="0" indent="0" algn="thaiDist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1. 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แนวคิดใหม่ 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New way of Thinking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) ประชาชนมีแนวคิดและทัศนคติเกี่ยวกับการดำเนินชีวิตที่เปลี่ยนแปลงไป ส่งผลให้แนวคิดเกี่ยวกับการบริหารจัดการภาครัฐ ในยุคหลัง </a:t>
            </a: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Covid-19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 เปลี่ยนแปลงไปด้วย</a:t>
            </a:r>
          </a:p>
          <a:p>
            <a:pPr marL="0" indent="0" algn="thaiDist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2. 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การสื่อสารรูปแบบใหม่</a:t>
            </a:r>
            <a:r>
              <a:rPr lang="en-US" sz="40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New way of Communication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) การติดต่อสื่อสารยุคหลัง </a:t>
            </a: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Covid-19 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มุ่งเน้นความรวดเร็วตรงประเด็น</a:t>
            </a:r>
            <a:r>
              <a:rPr lang="th-TH" sz="40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และ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ครอบคลุมกลุ่มเป้าหมาย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มากยิ่งขึ้น รวมทั้งเกิดช่องทางใหม่ในการสื่อสาร โดยเฉพาะช่องทางแบบดิจิทัล เพื่อตอบสนองต่อวิถีชีวิตแบบเว้นระยะห่างทางสังคม (</a:t>
            </a: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Social Distancing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h-TH" sz="4000" dirty="0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0F041745-1533-4EEC-A521-88A7945B7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264" y="6349439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6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188268404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>
          <a:xfrm>
            <a:off x="11307264" y="6340474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60</a:t>
            </a:fld>
            <a:endParaRPr lang="th-TH" sz="1800" dirty="0"/>
          </a:p>
        </p:txBody>
      </p:sp>
      <p:sp>
        <p:nvSpPr>
          <p:cNvPr id="5" name="TextBox 4"/>
          <p:cNvSpPr txBox="1"/>
          <p:nvPr/>
        </p:nvSpPr>
        <p:spPr>
          <a:xfrm>
            <a:off x="5512526" y="391885"/>
            <a:ext cx="1972491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กรรมการผู้จัดการ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1646" y="1706880"/>
            <a:ext cx="1972491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วิศวกรรม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33109" y="1689462"/>
            <a:ext cx="1972491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ขายและการตลาด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95897" y="4663439"/>
            <a:ext cx="1972491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หน่วยผลิต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677990" y="4711337"/>
            <a:ext cx="1972491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หน่วยผลิต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99269" y="4746170"/>
            <a:ext cx="1972491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หน่วยผลิต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093131" y="1645919"/>
            <a:ext cx="2155372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ออกแบบผลิตภัณฑ์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531532" y="1680754"/>
            <a:ext cx="1972491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วิจัยและพัฒนา</a:t>
            </a:r>
          </a:p>
        </p:txBody>
      </p:sp>
      <p:sp>
        <p:nvSpPr>
          <p:cNvPr id="13" name="วงรี 12"/>
          <p:cNvSpPr/>
          <p:nvPr/>
        </p:nvSpPr>
        <p:spPr>
          <a:xfrm>
            <a:off x="3265713" y="3004458"/>
            <a:ext cx="1619795" cy="1306286"/>
          </a:xfrm>
          <a:prstGeom prst="ellips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4" name="วงรี 13"/>
          <p:cNvSpPr/>
          <p:nvPr/>
        </p:nvSpPr>
        <p:spPr>
          <a:xfrm>
            <a:off x="5873930" y="3013167"/>
            <a:ext cx="1619795" cy="1306286"/>
          </a:xfrm>
          <a:prstGeom prst="ellips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5" name="วงรี 14"/>
          <p:cNvSpPr/>
          <p:nvPr/>
        </p:nvSpPr>
        <p:spPr>
          <a:xfrm>
            <a:off x="8456021" y="3048002"/>
            <a:ext cx="1619795" cy="1306286"/>
          </a:xfrm>
          <a:prstGeom prst="ellips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6" name="วงรี 15"/>
          <p:cNvSpPr/>
          <p:nvPr/>
        </p:nvSpPr>
        <p:spPr>
          <a:xfrm>
            <a:off x="3997235" y="3644537"/>
            <a:ext cx="182880" cy="143692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rgbClr val="FF0000"/>
              </a:solidFill>
            </a:endParaRPr>
          </a:p>
        </p:txBody>
      </p:sp>
      <p:sp>
        <p:nvSpPr>
          <p:cNvPr id="17" name="วงรี 16"/>
          <p:cNvSpPr/>
          <p:nvPr/>
        </p:nvSpPr>
        <p:spPr>
          <a:xfrm>
            <a:off x="9218023" y="3640182"/>
            <a:ext cx="182880" cy="143692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8" name="วงรี 17"/>
          <p:cNvSpPr/>
          <p:nvPr/>
        </p:nvSpPr>
        <p:spPr>
          <a:xfrm>
            <a:off x="6574972" y="3661954"/>
            <a:ext cx="182880" cy="143692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9" name="แผนผังลำดับงาน: ตัวเชื่อมต่อ 18"/>
          <p:cNvSpPr/>
          <p:nvPr/>
        </p:nvSpPr>
        <p:spPr>
          <a:xfrm>
            <a:off x="4075611" y="4023360"/>
            <a:ext cx="78377" cy="78378"/>
          </a:xfrm>
          <a:prstGeom prst="flowChartConnector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rgbClr val="FF0000"/>
              </a:solidFill>
            </a:endParaRPr>
          </a:p>
        </p:txBody>
      </p:sp>
      <p:sp>
        <p:nvSpPr>
          <p:cNvPr id="20" name="แผนผังลำดับงาน: ตัวเชื่อมต่อ 19"/>
          <p:cNvSpPr/>
          <p:nvPr/>
        </p:nvSpPr>
        <p:spPr>
          <a:xfrm>
            <a:off x="740229" y="3823062"/>
            <a:ext cx="78377" cy="78378"/>
          </a:xfrm>
          <a:prstGeom prst="flowChartConnector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rgbClr val="FF0000"/>
              </a:solidFill>
            </a:endParaRPr>
          </a:p>
        </p:txBody>
      </p:sp>
      <p:sp>
        <p:nvSpPr>
          <p:cNvPr id="21" name="แผนผังลำดับงาน: ตัวเชื่อมต่อ 20"/>
          <p:cNvSpPr/>
          <p:nvPr/>
        </p:nvSpPr>
        <p:spPr>
          <a:xfrm>
            <a:off x="3635828" y="3897085"/>
            <a:ext cx="78377" cy="78378"/>
          </a:xfrm>
          <a:prstGeom prst="flowChartConnector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rgbClr val="FF0000"/>
              </a:solidFill>
            </a:endParaRPr>
          </a:p>
        </p:txBody>
      </p:sp>
      <p:sp>
        <p:nvSpPr>
          <p:cNvPr id="22" name="แผนผังลำดับงาน: ตัวเชื่อมต่อ 21"/>
          <p:cNvSpPr/>
          <p:nvPr/>
        </p:nvSpPr>
        <p:spPr>
          <a:xfrm>
            <a:off x="3526972" y="3435531"/>
            <a:ext cx="78377" cy="78378"/>
          </a:xfrm>
          <a:prstGeom prst="flowChartConnector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rgbClr val="FF0000"/>
              </a:solidFill>
            </a:endParaRPr>
          </a:p>
        </p:txBody>
      </p:sp>
      <p:sp>
        <p:nvSpPr>
          <p:cNvPr id="23" name="แผนผังลำดับงาน: ตัวเชื่อมต่อ 22"/>
          <p:cNvSpPr/>
          <p:nvPr/>
        </p:nvSpPr>
        <p:spPr>
          <a:xfrm>
            <a:off x="4319452" y="3300548"/>
            <a:ext cx="78377" cy="78378"/>
          </a:xfrm>
          <a:prstGeom prst="flowChartConnector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rgbClr val="FF0000"/>
              </a:solidFill>
            </a:endParaRPr>
          </a:p>
        </p:txBody>
      </p:sp>
      <p:sp>
        <p:nvSpPr>
          <p:cNvPr id="24" name="แผนผังลำดับงาน: ตัวเชื่อมต่อ 23"/>
          <p:cNvSpPr/>
          <p:nvPr/>
        </p:nvSpPr>
        <p:spPr>
          <a:xfrm>
            <a:off x="3884023" y="3204753"/>
            <a:ext cx="78377" cy="78378"/>
          </a:xfrm>
          <a:prstGeom prst="flowChartConnector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rgbClr val="FF0000"/>
              </a:solidFill>
            </a:endParaRPr>
          </a:p>
        </p:txBody>
      </p:sp>
      <p:sp>
        <p:nvSpPr>
          <p:cNvPr id="25" name="แผนผังลำดับงาน: ตัวเชื่อมต่อ 24"/>
          <p:cNvSpPr/>
          <p:nvPr/>
        </p:nvSpPr>
        <p:spPr>
          <a:xfrm>
            <a:off x="6923314" y="3892731"/>
            <a:ext cx="78377" cy="78378"/>
          </a:xfrm>
          <a:prstGeom prst="flowChartConnector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6" name="แผนผังลำดับงาน: ตัวเชื่อมต่อ 25"/>
          <p:cNvSpPr/>
          <p:nvPr/>
        </p:nvSpPr>
        <p:spPr>
          <a:xfrm>
            <a:off x="6409508" y="3979817"/>
            <a:ext cx="78377" cy="78378"/>
          </a:xfrm>
          <a:prstGeom prst="flowChartConnector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7" name="แผนผังลำดับงาน: ตัวเชื่อมต่อ 26"/>
          <p:cNvSpPr/>
          <p:nvPr/>
        </p:nvSpPr>
        <p:spPr>
          <a:xfrm>
            <a:off x="7097485" y="3466011"/>
            <a:ext cx="78377" cy="78378"/>
          </a:xfrm>
          <a:prstGeom prst="flowChartConnector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8" name="แผนผังลำดับงาน: ตัวเชื่อมต่อ 27"/>
          <p:cNvSpPr/>
          <p:nvPr/>
        </p:nvSpPr>
        <p:spPr>
          <a:xfrm>
            <a:off x="6165668" y="3526971"/>
            <a:ext cx="78377" cy="78378"/>
          </a:xfrm>
          <a:prstGeom prst="flowChartConnector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9" name="แผนผังลำดับงาน: ตัวเชื่อมต่อ 28"/>
          <p:cNvSpPr/>
          <p:nvPr/>
        </p:nvSpPr>
        <p:spPr>
          <a:xfrm>
            <a:off x="6631577" y="3169919"/>
            <a:ext cx="78377" cy="78378"/>
          </a:xfrm>
          <a:prstGeom prst="flowChartConnector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0" name="แผนผังลำดับงาน: ตัวเชื่อมต่อ 29"/>
          <p:cNvSpPr/>
          <p:nvPr/>
        </p:nvSpPr>
        <p:spPr>
          <a:xfrm>
            <a:off x="9331233" y="3230880"/>
            <a:ext cx="78377" cy="78378"/>
          </a:xfrm>
          <a:prstGeom prst="flowChartConnector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1" name="แผนผังลำดับงาน: ตัวเชื่อมต่อ 30"/>
          <p:cNvSpPr/>
          <p:nvPr/>
        </p:nvSpPr>
        <p:spPr>
          <a:xfrm>
            <a:off x="9313817" y="3984171"/>
            <a:ext cx="78377" cy="78378"/>
          </a:xfrm>
          <a:prstGeom prst="flowChartConnector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2" name="แผนผังลำดับงาน: ตัวเชื่อมต่อ 31"/>
          <p:cNvSpPr/>
          <p:nvPr/>
        </p:nvSpPr>
        <p:spPr>
          <a:xfrm>
            <a:off x="8839200" y="3770811"/>
            <a:ext cx="78377" cy="78378"/>
          </a:xfrm>
          <a:prstGeom prst="flowChartConnector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3" name="แผนผังลำดับงาน: ตัวเชื่อมต่อ 32"/>
          <p:cNvSpPr/>
          <p:nvPr/>
        </p:nvSpPr>
        <p:spPr>
          <a:xfrm>
            <a:off x="9736182" y="3714205"/>
            <a:ext cx="78377" cy="78378"/>
          </a:xfrm>
          <a:prstGeom prst="flowChartConnector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4" name="แผนผังลำดับงาน: ตัวเชื่อมต่อ 33"/>
          <p:cNvSpPr/>
          <p:nvPr/>
        </p:nvSpPr>
        <p:spPr>
          <a:xfrm>
            <a:off x="8843554" y="3344091"/>
            <a:ext cx="78377" cy="78378"/>
          </a:xfrm>
          <a:prstGeom prst="flowChartConnector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5" name="วงรี 34"/>
          <p:cNvSpPr/>
          <p:nvPr/>
        </p:nvSpPr>
        <p:spPr>
          <a:xfrm>
            <a:off x="701042" y="3235234"/>
            <a:ext cx="182880" cy="143692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rgbClr val="FF0000"/>
              </a:solidFill>
            </a:endParaRPr>
          </a:p>
        </p:txBody>
      </p:sp>
      <p:sp>
        <p:nvSpPr>
          <p:cNvPr id="36" name="แผนผังลำดับงาน: ตัวเชื่อมต่อ 35"/>
          <p:cNvSpPr/>
          <p:nvPr/>
        </p:nvSpPr>
        <p:spPr>
          <a:xfrm>
            <a:off x="4410891" y="3666309"/>
            <a:ext cx="78377" cy="78378"/>
          </a:xfrm>
          <a:prstGeom prst="flowChartConnector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rgbClr val="FF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849085" y="3043647"/>
            <a:ext cx="224681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H SarabunPSK" pitchFamily="34" charset="-34"/>
                <a:cs typeface="TH SarabunPSK" pitchFamily="34" charset="-34"/>
              </a:rPr>
              <a:t>=</a:t>
            </a:r>
            <a:r>
              <a:rPr lang="th-TH" sz="2400" dirty="0">
                <a:latin typeface="TH SarabunPSK" pitchFamily="34" charset="-34"/>
                <a:cs typeface="TH SarabunPSK" pitchFamily="34" charset="-34"/>
              </a:rPr>
              <a:t> ผู้จัดการดูแลผลิตภัณฑ์</a:t>
            </a:r>
          </a:p>
          <a:p>
            <a:pPr>
              <a:lnSpc>
                <a:spcPct val="50000"/>
              </a:lnSpc>
            </a:pPr>
            <a:endParaRPr lang="th-TH" sz="2400" dirty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2400" dirty="0">
                <a:latin typeface="TH SarabunPSK" pitchFamily="34" charset="-34"/>
                <a:cs typeface="TH SarabunPSK" pitchFamily="34" charset="-34"/>
              </a:rPr>
              <a:t>=</a:t>
            </a:r>
            <a:r>
              <a:rPr lang="th-TH" sz="2400" dirty="0">
                <a:latin typeface="TH SarabunPSK" pitchFamily="34" charset="-34"/>
                <a:cs typeface="TH SarabunPSK" pitchFamily="34" charset="-34"/>
              </a:rPr>
              <a:t> สมาชิกในทีม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030583" y="5669280"/>
            <a:ext cx="7040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>
                <a:latin typeface="TH SarabunPSK" pitchFamily="34" charset="-34"/>
                <a:cs typeface="TH SarabunPSK" pitchFamily="34" charset="-34"/>
              </a:rPr>
              <a:t>รูปแบบโครงสร้างองค์การแบบทีมผลิตภัณฑ์ </a:t>
            </a:r>
            <a:r>
              <a:rPr lang="en-US" b="1" dirty="0">
                <a:latin typeface="TH SarabunPSK" pitchFamily="34" charset="-34"/>
                <a:cs typeface="TH SarabunPSK" pitchFamily="34" charset="-34"/>
              </a:rPr>
              <a:t>Jones &amp; George </a:t>
            </a:r>
            <a:r>
              <a:rPr lang="th-TH" b="1" dirty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b="1" dirty="0">
                <a:latin typeface="TH SarabunPSK" pitchFamily="34" charset="-34"/>
                <a:cs typeface="TH SarabunPSK" pitchFamily="34" charset="-34"/>
              </a:rPr>
              <a:t>2011</a:t>
            </a:r>
            <a:r>
              <a:rPr lang="th-TH" b="1" dirty="0">
                <a:latin typeface="TH SarabunPSK" pitchFamily="34" charset="-34"/>
                <a:cs typeface="TH SarabunPSK" pitchFamily="34" charset="-34"/>
              </a:rPr>
              <a:t>)</a:t>
            </a:r>
          </a:p>
        </p:txBody>
      </p:sp>
      <p:cxnSp>
        <p:nvCxnSpPr>
          <p:cNvPr id="40" name="ตัวเชื่อมต่อตรง 39"/>
          <p:cNvCxnSpPr>
            <a:stCxn id="6" idx="2"/>
            <a:endCxn id="13" idx="1"/>
          </p:cNvCxnSpPr>
          <p:nvPr/>
        </p:nvCxnSpPr>
        <p:spPr>
          <a:xfrm>
            <a:off x="3267892" y="2076212"/>
            <a:ext cx="235034" cy="11195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ตัวเชื่อมต่อตรง 41"/>
          <p:cNvCxnSpPr>
            <a:stCxn id="6" idx="2"/>
            <a:endCxn id="14" idx="2"/>
          </p:cNvCxnSpPr>
          <p:nvPr/>
        </p:nvCxnSpPr>
        <p:spPr>
          <a:xfrm>
            <a:off x="3267892" y="2076212"/>
            <a:ext cx="2606038" cy="15900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ตัวเชื่อมต่อตรง 43"/>
          <p:cNvCxnSpPr>
            <a:stCxn id="6" idx="2"/>
            <a:endCxn id="15" idx="1"/>
          </p:cNvCxnSpPr>
          <p:nvPr/>
        </p:nvCxnSpPr>
        <p:spPr>
          <a:xfrm>
            <a:off x="3267892" y="2076212"/>
            <a:ext cx="5425342" cy="11630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ตัวเชื่อมต่อตรง 45"/>
          <p:cNvCxnSpPr>
            <a:stCxn id="7" idx="2"/>
            <a:endCxn id="13" idx="0"/>
          </p:cNvCxnSpPr>
          <p:nvPr/>
        </p:nvCxnSpPr>
        <p:spPr>
          <a:xfrm flipH="1">
            <a:off x="4075611" y="2058794"/>
            <a:ext cx="1643744" cy="9456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ตัวเชื่อมต่อตรง 47"/>
          <p:cNvCxnSpPr>
            <a:stCxn id="7" idx="2"/>
            <a:endCxn id="14" idx="1"/>
          </p:cNvCxnSpPr>
          <p:nvPr/>
        </p:nvCxnSpPr>
        <p:spPr>
          <a:xfrm>
            <a:off x="5719355" y="2058794"/>
            <a:ext cx="391788" cy="11456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ตัวเชื่อมต่อตรง 49"/>
          <p:cNvCxnSpPr>
            <a:stCxn id="7" idx="2"/>
          </p:cNvCxnSpPr>
          <p:nvPr/>
        </p:nvCxnSpPr>
        <p:spPr>
          <a:xfrm>
            <a:off x="5719355" y="2058794"/>
            <a:ext cx="3280954" cy="1024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ตัวเชื่อมต่อตรง 51"/>
          <p:cNvCxnSpPr>
            <a:stCxn id="11" idx="2"/>
            <a:endCxn id="14" idx="7"/>
          </p:cNvCxnSpPr>
          <p:nvPr/>
        </p:nvCxnSpPr>
        <p:spPr>
          <a:xfrm flipH="1">
            <a:off x="7256512" y="2015251"/>
            <a:ext cx="914305" cy="11892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ตัวเชื่อมต่อตรง 53"/>
          <p:cNvCxnSpPr>
            <a:stCxn id="11" idx="2"/>
          </p:cNvCxnSpPr>
          <p:nvPr/>
        </p:nvCxnSpPr>
        <p:spPr>
          <a:xfrm flipH="1">
            <a:off x="4506686" y="2015251"/>
            <a:ext cx="3664131" cy="10806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ตัวเชื่อมต่อตรง 56"/>
          <p:cNvCxnSpPr>
            <a:stCxn id="11" idx="2"/>
            <a:endCxn id="15" idx="0"/>
          </p:cNvCxnSpPr>
          <p:nvPr/>
        </p:nvCxnSpPr>
        <p:spPr>
          <a:xfrm>
            <a:off x="8170817" y="2015251"/>
            <a:ext cx="1095102" cy="10327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ตัวเชื่อมต่อตรง 58"/>
          <p:cNvCxnSpPr>
            <a:stCxn id="12" idx="2"/>
          </p:cNvCxnSpPr>
          <p:nvPr/>
        </p:nvCxnSpPr>
        <p:spPr>
          <a:xfrm flipH="1">
            <a:off x="7471954" y="2050086"/>
            <a:ext cx="3045824" cy="1359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ตัวเชื่อมต่อตรง 60"/>
          <p:cNvCxnSpPr>
            <a:stCxn id="12" idx="2"/>
            <a:endCxn id="15" idx="7"/>
          </p:cNvCxnSpPr>
          <p:nvPr/>
        </p:nvCxnSpPr>
        <p:spPr>
          <a:xfrm flipH="1">
            <a:off x="9838603" y="2050086"/>
            <a:ext cx="679175" cy="11892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ตัวเชื่อมต่อตรง 62"/>
          <p:cNvCxnSpPr>
            <a:stCxn id="12" idx="2"/>
            <a:endCxn id="13" idx="7"/>
          </p:cNvCxnSpPr>
          <p:nvPr/>
        </p:nvCxnSpPr>
        <p:spPr>
          <a:xfrm flipH="1">
            <a:off x="4648295" y="2050086"/>
            <a:ext cx="5869483" cy="11456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ตัวเชื่อมต่อตรง 85"/>
          <p:cNvCxnSpPr>
            <a:stCxn id="8" idx="0"/>
            <a:endCxn id="13" idx="4"/>
          </p:cNvCxnSpPr>
          <p:nvPr/>
        </p:nvCxnSpPr>
        <p:spPr>
          <a:xfrm flipH="1" flipV="1">
            <a:off x="4075611" y="4310744"/>
            <a:ext cx="6532" cy="352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ตัวเชื่อมต่อตรง 88"/>
          <p:cNvCxnSpPr>
            <a:stCxn id="14" idx="4"/>
            <a:endCxn id="9" idx="0"/>
          </p:cNvCxnSpPr>
          <p:nvPr/>
        </p:nvCxnSpPr>
        <p:spPr>
          <a:xfrm flipH="1">
            <a:off x="6664236" y="4319453"/>
            <a:ext cx="19592" cy="3918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ตัวเชื่อมต่อตรง 91"/>
          <p:cNvCxnSpPr>
            <a:stCxn id="10" idx="0"/>
            <a:endCxn id="15" idx="4"/>
          </p:cNvCxnSpPr>
          <p:nvPr/>
        </p:nvCxnSpPr>
        <p:spPr>
          <a:xfrm flipH="1" flipV="1">
            <a:off x="9265919" y="4354288"/>
            <a:ext cx="19596" cy="3918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ตัวเชื่อมต่อตรง 98"/>
          <p:cNvCxnSpPr/>
          <p:nvPr/>
        </p:nvCxnSpPr>
        <p:spPr>
          <a:xfrm>
            <a:off x="3252651" y="1306286"/>
            <a:ext cx="7328263" cy="391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ตัวเชื่อมต่อตรง 100"/>
          <p:cNvCxnSpPr>
            <a:stCxn id="6" idx="0"/>
          </p:cNvCxnSpPr>
          <p:nvPr/>
        </p:nvCxnSpPr>
        <p:spPr>
          <a:xfrm flipV="1">
            <a:off x="3267892" y="1280160"/>
            <a:ext cx="10885" cy="4267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ตัวเชื่อมต่อตรง 102"/>
          <p:cNvCxnSpPr>
            <a:stCxn id="7" idx="0"/>
          </p:cNvCxnSpPr>
          <p:nvPr/>
        </p:nvCxnSpPr>
        <p:spPr>
          <a:xfrm flipH="1" flipV="1">
            <a:off x="5708469" y="1332411"/>
            <a:ext cx="10886" cy="3570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ตัวเชื่อมต่อตรง 106"/>
          <p:cNvCxnSpPr>
            <a:stCxn id="11" idx="0"/>
          </p:cNvCxnSpPr>
          <p:nvPr/>
        </p:nvCxnSpPr>
        <p:spPr>
          <a:xfrm flipH="1" flipV="1">
            <a:off x="8151223" y="1332411"/>
            <a:ext cx="19594" cy="3135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ตัวเชื่อมต่อตรง 108"/>
          <p:cNvCxnSpPr>
            <a:stCxn id="12" idx="0"/>
          </p:cNvCxnSpPr>
          <p:nvPr/>
        </p:nvCxnSpPr>
        <p:spPr>
          <a:xfrm flipV="1">
            <a:off x="10517778" y="1332411"/>
            <a:ext cx="10885" cy="3483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ตัวเชื่อมต่อตรง 117"/>
          <p:cNvCxnSpPr>
            <a:stCxn id="5" idx="2"/>
          </p:cNvCxnSpPr>
          <p:nvPr/>
        </p:nvCxnSpPr>
        <p:spPr>
          <a:xfrm>
            <a:off x="6498772" y="761217"/>
            <a:ext cx="6531" cy="5581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143001" y="322683"/>
            <a:ext cx="9905998" cy="1478570"/>
          </a:xfrm>
        </p:spPr>
        <p:txBody>
          <a:bodyPr>
            <a:normAutofit/>
          </a:bodyPr>
          <a:lstStyle/>
          <a:p>
            <a:pPr algn="ctr"/>
            <a: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โครงสร้างองค์การแบบไร้พรมแดน</a:t>
            </a:r>
            <a:b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The Boundaryless Organization</a:t>
            </a:r>
            <a: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672353" y="1690688"/>
            <a:ext cx="11044518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โดยต้องการกำจัดโครงสร้างที่ชัดเจนและ</a:t>
            </a:r>
            <a:r>
              <a:rPr lang="th-TH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ลดสายการบังคับบัญชา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Jack Welch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(อดีตผู้บริหารของ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General Electric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เรียก องค์การในรูปแบบนี้ว่าเป็นโครงสร้างองค์การแบบไร้พรมแดน ลดกำแพงกั้นระหว่างองค์การกับคู่ค้าหรือลูกค้าได้ดี ส่งผลให้องค์การมีความยืดหยุ่นในการทำงานมากขึ้น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จะมี 2 แบบ คือ 1 โครงสร้าง</a:t>
            </a:r>
            <a:r>
              <a:rPr lang="th-TH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องค์การแบบเครือข่าย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Net work Organization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Modular Organization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และ 2. โครงสร้าง</a:t>
            </a:r>
            <a:r>
              <a:rPr lang="th-TH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องค์การแบบเสมือนจริง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Virtual Organization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>
          <a:xfrm>
            <a:off x="11313396" y="6349439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61</a:t>
            </a:fld>
            <a:endParaRPr lang="th-TH" sz="1800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>
          <a:xfrm>
            <a:off x="11316229" y="6348082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62</a:t>
            </a:fld>
            <a:endParaRPr lang="th-TH" sz="1800" dirty="0"/>
          </a:p>
        </p:txBody>
      </p:sp>
      <p:sp>
        <p:nvSpPr>
          <p:cNvPr id="5" name="วงรี 4">
            <a:extLst>
              <a:ext uri="{FF2B5EF4-FFF2-40B4-BE49-F238E27FC236}">
                <a16:creationId xmlns:a16="http://schemas.microsoft.com/office/drawing/2014/main" id="{1A53DE3A-54EF-416F-BB53-83D1BDEF7FF5}"/>
              </a:ext>
            </a:extLst>
          </p:cNvPr>
          <p:cNvSpPr/>
          <p:nvPr/>
        </p:nvSpPr>
        <p:spPr>
          <a:xfrm>
            <a:off x="2715658" y="353269"/>
            <a:ext cx="6081310" cy="562961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6" name="วงรี 5">
            <a:extLst>
              <a:ext uri="{FF2B5EF4-FFF2-40B4-BE49-F238E27FC236}">
                <a16:creationId xmlns:a16="http://schemas.microsoft.com/office/drawing/2014/main" id="{63CFC2F6-9A45-4F90-8FAD-401282FF602C}"/>
              </a:ext>
            </a:extLst>
          </p:cNvPr>
          <p:cNvSpPr/>
          <p:nvPr/>
        </p:nvSpPr>
        <p:spPr>
          <a:xfrm>
            <a:off x="4946573" y="672031"/>
            <a:ext cx="1619480" cy="1454225"/>
          </a:xfrm>
          <a:prstGeom prst="ellipse">
            <a:avLst/>
          </a:prstGeom>
          <a:ln>
            <a:solidFill>
              <a:srgbClr val="0000CC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1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เครือข่ายทางด้านการตลาด (สหรัฐอเมริกา)</a:t>
            </a:r>
          </a:p>
        </p:txBody>
      </p:sp>
      <p:sp>
        <p:nvSpPr>
          <p:cNvPr id="7" name="วงรี 6">
            <a:extLst>
              <a:ext uri="{FF2B5EF4-FFF2-40B4-BE49-F238E27FC236}">
                <a16:creationId xmlns:a16="http://schemas.microsoft.com/office/drawing/2014/main" id="{41842291-D1C2-406C-B663-086B6B878AF7}"/>
              </a:ext>
            </a:extLst>
          </p:cNvPr>
          <p:cNvSpPr/>
          <p:nvPr/>
        </p:nvSpPr>
        <p:spPr>
          <a:xfrm>
            <a:off x="5062250" y="2304369"/>
            <a:ext cx="1619480" cy="1454225"/>
          </a:xfrm>
          <a:prstGeom prst="ellipse">
            <a:avLst/>
          </a:prstGeom>
          <a:ln>
            <a:solidFill>
              <a:srgbClr val="0000CC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1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บริษัทหลัก</a:t>
            </a:r>
          </a:p>
        </p:txBody>
      </p:sp>
      <p:sp>
        <p:nvSpPr>
          <p:cNvPr id="8" name="วงรี 7">
            <a:extLst>
              <a:ext uri="{FF2B5EF4-FFF2-40B4-BE49-F238E27FC236}">
                <a16:creationId xmlns:a16="http://schemas.microsoft.com/office/drawing/2014/main" id="{8AB18B41-2DCF-4AFE-A178-83BE0CCF4344}"/>
              </a:ext>
            </a:extLst>
          </p:cNvPr>
          <p:cNvSpPr/>
          <p:nvPr/>
        </p:nvSpPr>
        <p:spPr>
          <a:xfrm>
            <a:off x="6692748" y="3367492"/>
            <a:ext cx="1619480" cy="1454225"/>
          </a:xfrm>
          <a:prstGeom prst="ellipse">
            <a:avLst/>
          </a:prstGeom>
          <a:ln>
            <a:solidFill>
              <a:srgbClr val="0000CC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1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เครือข่ายทางด้านการออกแบบบรรจุภัณฑ์ (อังกฤษ)</a:t>
            </a:r>
          </a:p>
        </p:txBody>
      </p:sp>
      <p:sp>
        <p:nvSpPr>
          <p:cNvPr id="9" name="วงรี 8">
            <a:extLst>
              <a:ext uri="{FF2B5EF4-FFF2-40B4-BE49-F238E27FC236}">
                <a16:creationId xmlns:a16="http://schemas.microsoft.com/office/drawing/2014/main" id="{ED0582B8-9C5B-439E-AB0A-A1A5694CAA5C}"/>
              </a:ext>
            </a:extLst>
          </p:cNvPr>
          <p:cNvSpPr/>
          <p:nvPr/>
        </p:nvSpPr>
        <p:spPr>
          <a:xfrm>
            <a:off x="6778586" y="1713853"/>
            <a:ext cx="1619480" cy="1454225"/>
          </a:xfrm>
          <a:prstGeom prst="ellipse">
            <a:avLst/>
          </a:prstGeom>
          <a:ln>
            <a:solidFill>
              <a:srgbClr val="0000CC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1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เครือข่ายทางด้านการให้บริการทางโทรศัพท์ (อินเดีย)</a:t>
            </a:r>
          </a:p>
        </p:txBody>
      </p:sp>
      <p:sp>
        <p:nvSpPr>
          <p:cNvPr id="10" name="วงรี 9">
            <a:extLst>
              <a:ext uri="{FF2B5EF4-FFF2-40B4-BE49-F238E27FC236}">
                <a16:creationId xmlns:a16="http://schemas.microsoft.com/office/drawing/2014/main" id="{9BA11C64-A984-45EE-BE15-B96337A16BEB}"/>
              </a:ext>
            </a:extLst>
          </p:cNvPr>
          <p:cNvSpPr/>
          <p:nvPr/>
        </p:nvSpPr>
        <p:spPr>
          <a:xfrm>
            <a:off x="3294042" y="3159087"/>
            <a:ext cx="1619480" cy="1454225"/>
          </a:xfrm>
          <a:prstGeom prst="ellipse">
            <a:avLst/>
          </a:prstGeom>
          <a:ln>
            <a:solidFill>
              <a:srgbClr val="0000CC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1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เครือข่ายทางด้านบัญชี(สหรัฐอเมริกา)</a:t>
            </a:r>
          </a:p>
        </p:txBody>
      </p:sp>
      <p:sp>
        <p:nvSpPr>
          <p:cNvPr id="11" name="วงรี 10">
            <a:extLst>
              <a:ext uri="{FF2B5EF4-FFF2-40B4-BE49-F238E27FC236}">
                <a16:creationId xmlns:a16="http://schemas.microsoft.com/office/drawing/2014/main" id="{5C38618C-FA75-4397-B7DA-D90D9E2834BA}"/>
              </a:ext>
            </a:extLst>
          </p:cNvPr>
          <p:cNvSpPr/>
          <p:nvPr/>
        </p:nvSpPr>
        <p:spPr>
          <a:xfrm>
            <a:off x="3327093" y="1517576"/>
            <a:ext cx="1619480" cy="1454225"/>
          </a:xfrm>
          <a:prstGeom prst="ellipse">
            <a:avLst/>
          </a:prstGeom>
          <a:ln>
            <a:solidFill>
              <a:srgbClr val="0000CC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1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เครือข่ายทางด้านการพัฒนาผลิตภัณฑ์ (ฝรั่งเศส)</a:t>
            </a:r>
          </a:p>
        </p:txBody>
      </p:sp>
      <p:sp>
        <p:nvSpPr>
          <p:cNvPr id="12" name="วงรี 11">
            <a:extLst>
              <a:ext uri="{FF2B5EF4-FFF2-40B4-BE49-F238E27FC236}">
                <a16:creationId xmlns:a16="http://schemas.microsoft.com/office/drawing/2014/main" id="{142F2F27-834E-474B-B956-5F65FAF9455B}"/>
              </a:ext>
            </a:extLst>
          </p:cNvPr>
          <p:cNvSpPr/>
          <p:nvPr/>
        </p:nvSpPr>
        <p:spPr>
          <a:xfrm>
            <a:off x="5036314" y="4115170"/>
            <a:ext cx="1619480" cy="1454225"/>
          </a:xfrm>
          <a:prstGeom prst="ellipse">
            <a:avLst/>
          </a:prstGeom>
          <a:ln>
            <a:solidFill>
              <a:srgbClr val="0000CC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1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เครือข่ายทางด้านการประกอบ (เม็กซิโก)</a:t>
            </a:r>
          </a:p>
        </p:txBody>
      </p:sp>
      <p:cxnSp>
        <p:nvCxnSpPr>
          <p:cNvPr id="14" name="ตัวเชื่อมต่อตรง 13">
            <a:extLst>
              <a:ext uri="{FF2B5EF4-FFF2-40B4-BE49-F238E27FC236}">
                <a16:creationId xmlns:a16="http://schemas.microsoft.com/office/drawing/2014/main" id="{5070E1E2-9C15-4F20-B1F2-63A005DC4A9E}"/>
              </a:ext>
            </a:extLst>
          </p:cNvPr>
          <p:cNvCxnSpPr>
            <a:stCxn id="7" idx="0"/>
          </p:cNvCxnSpPr>
          <p:nvPr/>
        </p:nvCxnSpPr>
        <p:spPr>
          <a:xfrm flipV="1">
            <a:off x="5871990" y="2126256"/>
            <a:ext cx="0" cy="17811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ตัวเชื่อมต่อตรง 15">
            <a:extLst>
              <a:ext uri="{FF2B5EF4-FFF2-40B4-BE49-F238E27FC236}">
                <a16:creationId xmlns:a16="http://schemas.microsoft.com/office/drawing/2014/main" id="{A6B416A7-94D6-4F8F-A704-549F6BF7D0DA}"/>
              </a:ext>
            </a:extLst>
          </p:cNvPr>
          <p:cNvCxnSpPr/>
          <p:nvPr/>
        </p:nvCxnSpPr>
        <p:spPr>
          <a:xfrm flipV="1">
            <a:off x="6655794" y="2688116"/>
            <a:ext cx="122792" cy="991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ตัวเชื่อมต่อตรง 17">
            <a:extLst>
              <a:ext uri="{FF2B5EF4-FFF2-40B4-BE49-F238E27FC236}">
                <a16:creationId xmlns:a16="http://schemas.microsoft.com/office/drawing/2014/main" id="{6996CF8B-2426-4D28-B29E-4FF17EE6601E}"/>
              </a:ext>
            </a:extLst>
          </p:cNvPr>
          <p:cNvCxnSpPr>
            <a:cxnSpLocks/>
          </p:cNvCxnSpPr>
          <p:nvPr/>
        </p:nvCxnSpPr>
        <p:spPr>
          <a:xfrm flipH="1" flipV="1">
            <a:off x="4901372" y="2583277"/>
            <a:ext cx="215491" cy="1427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ตัวเชื่อมต่อตรง 19">
            <a:extLst>
              <a:ext uri="{FF2B5EF4-FFF2-40B4-BE49-F238E27FC236}">
                <a16:creationId xmlns:a16="http://schemas.microsoft.com/office/drawing/2014/main" id="{D905E7F7-713E-4FA0-B876-00BBBD593C4E}"/>
              </a:ext>
            </a:extLst>
          </p:cNvPr>
          <p:cNvCxnSpPr>
            <a:cxnSpLocks/>
          </p:cNvCxnSpPr>
          <p:nvPr/>
        </p:nvCxnSpPr>
        <p:spPr>
          <a:xfrm flipH="1">
            <a:off x="4828315" y="3375755"/>
            <a:ext cx="360630" cy="2009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ตัวเชื่อมต่อตรง 22">
            <a:extLst>
              <a:ext uri="{FF2B5EF4-FFF2-40B4-BE49-F238E27FC236}">
                <a16:creationId xmlns:a16="http://schemas.microsoft.com/office/drawing/2014/main" id="{E91C7363-E5E4-432E-BAD4-25EF66D147BA}"/>
              </a:ext>
            </a:extLst>
          </p:cNvPr>
          <p:cNvCxnSpPr/>
          <p:nvPr/>
        </p:nvCxnSpPr>
        <p:spPr>
          <a:xfrm flipV="1">
            <a:off x="5790826" y="3758594"/>
            <a:ext cx="0" cy="3565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ตัวเชื่อมต่อตรง 24">
            <a:extLst>
              <a:ext uri="{FF2B5EF4-FFF2-40B4-BE49-F238E27FC236}">
                <a16:creationId xmlns:a16="http://schemas.microsoft.com/office/drawing/2014/main" id="{5379A63C-8C8E-44D3-BEE0-A518D78BC90D}"/>
              </a:ext>
            </a:extLst>
          </p:cNvPr>
          <p:cNvCxnSpPr>
            <a:cxnSpLocks/>
          </p:cNvCxnSpPr>
          <p:nvPr/>
        </p:nvCxnSpPr>
        <p:spPr>
          <a:xfrm flipH="1" flipV="1">
            <a:off x="6566054" y="3429001"/>
            <a:ext cx="264404" cy="2120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กล่องข้อความ 27">
            <a:extLst>
              <a:ext uri="{FF2B5EF4-FFF2-40B4-BE49-F238E27FC236}">
                <a16:creationId xmlns:a16="http://schemas.microsoft.com/office/drawing/2014/main" id="{FC865FC4-A22D-456D-A015-0A3B3100729A}"/>
              </a:ext>
            </a:extLst>
          </p:cNvPr>
          <p:cNvSpPr txBox="1"/>
          <p:nvPr/>
        </p:nvSpPr>
        <p:spPr>
          <a:xfrm>
            <a:off x="2534796" y="6073625"/>
            <a:ext cx="74253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โครงสร้างองค์การแบบเครือข่าย (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McShane&amp; Glinew,2010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CEC7BD91-6A99-49D5-A309-333C992B1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1984" y="43460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โครงสร้างองค์กรแบบเครือข่าย</a:t>
            </a:r>
            <a:b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Net Work / Modular Organization</a:t>
            </a:r>
            <a: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65FE9F84-DB3D-45A5-888D-B0549E8157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4425" y="1966546"/>
            <a:ext cx="11089340" cy="4351338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เป็นโครงสร้างที่ต้องการลดกำแพงกั้นระหว่างแต่ละส่วนที่เกี่ยวข้อง </a:t>
            </a:r>
            <a:r>
              <a:rPr lang="th-TH" sz="36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โดยองค์การจะทำหน้าที่หลักอยู่ที่ศูนย์กลางและติดต่อประสานงานกับเครือข่าย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ส่วนย่อยขององค์การที่อยู่คนละพื้นที่ หรือประสานกับองค์การภายนอกที่อยู่ในแต่ละประแทศ ซึ่งมีความเชี่ยวชาญในงานด้านนั้น ๆ และมี</a:t>
            </a:r>
            <a:r>
              <a:rPr lang="th-TH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การทำ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สัญญาตกลงให้ช่วยทำบางหน้าที่แทน เช่น บริษัทผลิตเครื่องบิน </a:t>
            </a:r>
            <a:r>
              <a:rPr lang="th-TH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โบอิ้ง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787 มีพนักงานจำนวนหลานพันคน และติดต่อกับเครือข่ายอื่น ๆ เพื่อผลิตชิ้นส่วนอีกจำนวนมากที่มีอยู่ในหลายประเทศ หรือ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BMW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ซึ่งจ้างผู้ผลิตภายนอก ผลิตบางชิ้นส่วนหรือรถยนต์บางรุ่นแทน เช่น รถยนต์รุ่น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BMWx</a:t>
            </a:r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3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ถูกออกแบบและผลิตโดยบริษัท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Magna 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Steyr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ในประเทศออสเตรเลีย เป็นต้น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6ED0D7A4-26CF-40B5-8FD6-BCE8F4B83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7940" y="6350661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63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232154747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7743EEDA-B9EE-4CAC-9BAA-C80B691B9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2" y="358542"/>
            <a:ext cx="9905998" cy="1120635"/>
          </a:xfrm>
        </p:spPr>
        <p:txBody>
          <a:bodyPr>
            <a:normAutofit/>
          </a:bodyPr>
          <a:lstStyle/>
          <a:p>
            <a:pPr algn="ctr"/>
            <a: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องค์การเสมือนจริง (</a:t>
            </a:r>
            <a:r>
              <a:rPr lang="en-US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Virtual Organization</a:t>
            </a:r>
            <a: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2118A30C-ACE2-49E1-8FD3-E30154035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988" y="1658471"/>
            <a:ext cx="11268636" cy="4473388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โดยเป็นองค์การซึ่ง</a:t>
            </a:r>
            <a:r>
              <a:rPr lang="th-TH" sz="36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ใช้การจ้างองค์การอื่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น ในการปฏิบัติงานต่าง ๆ แทนจำนวนพนักงานหลักที่ทำงานเต็ม เวลาในองค์การจะมีไม่มาก อานาจในการควบคุมดูแล จะถูกรวบอยู่ที่ส่วนกลาง และไม่มีการแบ่งแผนกงานผู้บริหารมีหน้าที่ในการบริหารงานที่อยู่ในส่วนกลาง และติดต่อประสานงานกับองค์การอื่นทีทำสัญญาจ้างชั่วคราว เพื่อทำหน้าที่ต่าง ๆ เป็นโครงการไป เช่น การผลิต การกระจายสินค้า การตลาด ฯลฯ โดยการติดต่อประสานงานส่วนใหญ่ใช้การติดต่อผ่านระบบคอมพิวเตอร์ที่เชื่อมต่อกัน เช่น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California basics Apex Digital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เป็นองค์การขนาดใหญ่จำหน่ายเครื่องเล่น ดีวีดี ไม่มีโรงงานเป็นของตนเอง และไม่มีการจ้างวิศวกร แต่ใช้การจ้างโรงงานเพื่อดูแลทุกกระบวนการในการผลิตสินค้าแทน ทำให้ไม่ต้องลทุน ทั้งเครื่องจักร วิศวกร ฯลฯ ทำกำไรปีละ 300 ล้านเหรียญ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A12C1C45-0BD4-433B-98B6-A8C4B6EA8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263" y="6349438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64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304421353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84B13901-B08C-4433-B6B6-612C8C672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264" y="6340474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65</a:t>
            </a:fld>
            <a:endParaRPr lang="th-TH" sz="1800" dirty="0"/>
          </a:p>
        </p:txBody>
      </p:sp>
      <p:sp>
        <p:nvSpPr>
          <p:cNvPr id="5" name="กล่องข้อความ 4">
            <a:extLst>
              <a:ext uri="{FF2B5EF4-FFF2-40B4-BE49-F238E27FC236}">
                <a16:creationId xmlns:a16="http://schemas.microsoft.com/office/drawing/2014/main" id="{FE30DD70-7AB6-4B24-ACFA-5317EA0F74E6}"/>
              </a:ext>
            </a:extLst>
          </p:cNvPr>
          <p:cNvSpPr txBox="1"/>
          <p:nvPr/>
        </p:nvSpPr>
        <p:spPr>
          <a:xfrm>
            <a:off x="1545111" y="1477292"/>
            <a:ext cx="2787267" cy="64633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บริษัทที่ปรึกษาทางด้านการวิจัยและพัฒนาผลิตภัณฑ์</a:t>
            </a:r>
          </a:p>
        </p:txBody>
      </p:sp>
      <p:sp>
        <p:nvSpPr>
          <p:cNvPr id="6" name="กล่องข้อความ 5">
            <a:extLst>
              <a:ext uri="{FF2B5EF4-FFF2-40B4-BE49-F238E27FC236}">
                <a16:creationId xmlns:a16="http://schemas.microsoft.com/office/drawing/2014/main" id="{AA4DA56F-3038-4253-A8DF-DA813BB94B46}"/>
              </a:ext>
            </a:extLst>
          </p:cNvPr>
          <p:cNvSpPr txBox="1"/>
          <p:nvPr/>
        </p:nvSpPr>
        <p:spPr>
          <a:xfrm>
            <a:off x="7316579" y="3283482"/>
            <a:ext cx="2492564" cy="64633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ตัวแทนขาย</a:t>
            </a:r>
          </a:p>
          <a:p>
            <a:pPr algn="ctr"/>
            <a:endParaRPr lang="th-TH" dirty="0">
              <a:solidFill>
                <a:srgbClr val="00462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" name="กล่องข้อความ 6">
            <a:extLst>
              <a:ext uri="{FF2B5EF4-FFF2-40B4-BE49-F238E27FC236}">
                <a16:creationId xmlns:a16="http://schemas.microsoft.com/office/drawing/2014/main" id="{8722287F-D4DD-4FA5-B44D-CCD370DECFDC}"/>
              </a:ext>
            </a:extLst>
          </p:cNvPr>
          <p:cNvSpPr txBox="1"/>
          <p:nvPr/>
        </p:nvSpPr>
        <p:spPr>
          <a:xfrm>
            <a:off x="1545111" y="3350505"/>
            <a:ext cx="2787267" cy="64633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โรงงานที่ประเทศเกาหลีใต้</a:t>
            </a:r>
          </a:p>
          <a:p>
            <a:pPr algn="ctr"/>
            <a:endParaRPr lang="th-TH" dirty="0">
              <a:solidFill>
                <a:srgbClr val="00462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8" name="กล่องข้อความ 7">
            <a:extLst>
              <a:ext uri="{FF2B5EF4-FFF2-40B4-BE49-F238E27FC236}">
                <a16:creationId xmlns:a16="http://schemas.microsoft.com/office/drawing/2014/main" id="{6A0E59C8-94AA-48ED-808F-6B0F172E8580}"/>
              </a:ext>
            </a:extLst>
          </p:cNvPr>
          <p:cNvSpPr txBox="1"/>
          <p:nvPr/>
        </p:nvSpPr>
        <p:spPr>
          <a:xfrm>
            <a:off x="7194933" y="1369774"/>
            <a:ext cx="2787267" cy="64633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บริษัทโฆษณา</a:t>
            </a:r>
          </a:p>
          <a:p>
            <a:pPr algn="ctr"/>
            <a:endParaRPr lang="th-TH" dirty="0">
              <a:solidFill>
                <a:srgbClr val="00462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9" name="วงรี 8">
            <a:extLst>
              <a:ext uri="{FF2B5EF4-FFF2-40B4-BE49-F238E27FC236}">
                <a16:creationId xmlns:a16="http://schemas.microsoft.com/office/drawing/2014/main" id="{3532B462-4285-4373-B63E-6CDE11F824F9}"/>
              </a:ext>
            </a:extLst>
          </p:cNvPr>
          <p:cNvSpPr/>
          <p:nvPr/>
        </p:nvSpPr>
        <p:spPr>
          <a:xfrm>
            <a:off x="5034706" y="2043972"/>
            <a:ext cx="1530217" cy="149639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b="1" dirty="0"/>
              <a:t>กลุ่มผู้บริหาร</a:t>
            </a:r>
          </a:p>
        </p:txBody>
      </p:sp>
      <p:cxnSp>
        <p:nvCxnSpPr>
          <p:cNvPr id="11" name="ตัวเชื่อมต่อตรง 10">
            <a:extLst>
              <a:ext uri="{FF2B5EF4-FFF2-40B4-BE49-F238E27FC236}">
                <a16:creationId xmlns:a16="http://schemas.microsoft.com/office/drawing/2014/main" id="{B098D924-73AE-4B3D-88D8-43FB649C9E82}"/>
              </a:ext>
            </a:extLst>
          </p:cNvPr>
          <p:cNvCxnSpPr>
            <a:cxnSpLocks/>
            <a:stCxn id="9" idx="1"/>
            <a:endCxn id="5" idx="3"/>
          </p:cNvCxnSpPr>
          <p:nvPr/>
        </p:nvCxnSpPr>
        <p:spPr>
          <a:xfrm flipH="1" flipV="1">
            <a:off x="4332378" y="1800458"/>
            <a:ext cx="926423" cy="462656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ตัวเชื่อมต่อตรง 12">
            <a:extLst>
              <a:ext uri="{FF2B5EF4-FFF2-40B4-BE49-F238E27FC236}">
                <a16:creationId xmlns:a16="http://schemas.microsoft.com/office/drawing/2014/main" id="{2000605B-CA7F-418A-8DB4-9083332044F7}"/>
              </a:ext>
            </a:extLst>
          </p:cNvPr>
          <p:cNvCxnSpPr>
            <a:cxnSpLocks/>
          </p:cNvCxnSpPr>
          <p:nvPr/>
        </p:nvCxnSpPr>
        <p:spPr>
          <a:xfrm flipV="1">
            <a:off x="6430809" y="1954345"/>
            <a:ext cx="738419" cy="401787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ตัวเชื่อมต่อตรง 14">
            <a:extLst>
              <a:ext uri="{FF2B5EF4-FFF2-40B4-BE49-F238E27FC236}">
                <a16:creationId xmlns:a16="http://schemas.microsoft.com/office/drawing/2014/main" id="{647112A2-36ED-4CC6-89E3-F23DD3F3FB8A}"/>
              </a:ext>
            </a:extLst>
          </p:cNvPr>
          <p:cNvCxnSpPr>
            <a:cxnSpLocks/>
            <a:stCxn id="9" idx="5"/>
            <a:endCxn id="6" idx="1"/>
          </p:cNvCxnSpPr>
          <p:nvPr/>
        </p:nvCxnSpPr>
        <p:spPr>
          <a:xfrm>
            <a:off x="6340828" y="3321227"/>
            <a:ext cx="975751" cy="285421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ตัวเชื่อมต่อตรง 16">
            <a:extLst>
              <a:ext uri="{FF2B5EF4-FFF2-40B4-BE49-F238E27FC236}">
                <a16:creationId xmlns:a16="http://schemas.microsoft.com/office/drawing/2014/main" id="{A43A277E-1F21-4A5A-B3E7-EAA162E90558}"/>
              </a:ext>
            </a:extLst>
          </p:cNvPr>
          <p:cNvCxnSpPr>
            <a:cxnSpLocks/>
            <a:stCxn id="9" idx="3"/>
            <a:endCxn id="7" idx="3"/>
          </p:cNvCxnSpPr>
          <p:nvPr/>
        </p:nvCxnSpPr>
        <p:spPr>
          <a:xfrm flipH="1">
            <a:off x="4332378" y="3321227"/>
            <a:ext cx="926423" cy="352444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กล่องข้อความ 21">
            <a:extLst>
              <a:ext uri="{FF2B5EF4-FFF2-40B4-BE49-F238E27FC236}">
                <a16:creationId xmlns:a16="http://schemas.microsoft.com/office/drawing/2014/main" id="{CD5F92CE-8701-4CA5-8DFF-3A276055DACC}"/>
              </a:ext>
            </a:extLst>
          </p:cNvPr>
          <p:cNvSpPr txBox="1"/>
          <p:nvPr/>
        </p:nvSpPr>
        <p:spPr>
          <a:xfrm>
            <a:off x="2599981" y="5111827"/>
            <a:ext cx="72091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โครงสร้างองค์การแบบเสมือนจริง, 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Robbins &amp;Judge, 2011</a:t>
            </a:r>
            <a:endParaRPr lang="th-TH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048683186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0136C28C-ADD3-41AA-9181-DBA47D222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2" y="501977"/>
            <a:ext cx="9905998" cy="1478570"/>
          </a:xfrm>
        </p:spPr>
        <p:txBody>
          <a:bodyPr>
            <a:normAutofit/>
          </a:bodyPr>
          <a:lstStyle/>
          <a:p>
            <a:pPr algn="ctr"/>
            <a: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พฤติกรรมองค์การ</a:t>
            </a:r>
            <a:b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Organization Behavior: OB</a:t>
            </a:r>
            <a: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121A5139-20C8-4446-A8B0-BAACC87A73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776" y="2097741"/>
            <a:ext cx="11008659" cy="4150658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Green berg and Baron, 2003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กล่าวไว้ว่า เป็นสาขาวิชาหนึ่งต้องใช้สหวิชาการหลายสาขา 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Multidisciplinary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เพื่อศึกษาความรู้เกี่ยวกับพฤติกรรมที่เกิดขึ้นในองค์การอย่างระบบ โดยศึกษากระบวนการต่าง ๆ ที่เกิดขึ้นภายในตัวบุคคล </a:t>
            </a:r>
            <a:r>
              <a:rPr lang="th-TH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แต่ละคน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Individual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</a:t>
            </a:r>
            <a:r>
              <a:rPr lang="th-TH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กลุ่มบุคคล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Groups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และ</a:t>
            </a:r>
            <a:r>
              <a:rPr lang="th-TH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องค์การ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Organization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เพื่อนำความรู้ไปใช้ปรับปรุงงานในองค์การให้เกิดผลดีมากยิ่งขึ้น รวมทั้งสวัสดิภาพของบุคลากรในองค์กรดีขึ้นอีกด้วย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032D2308-E62B-44F8-AEA6-C181A3FDA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98298" y="6347662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66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8775473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AC527008-7EAC-4573-B163-9A3798270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263" y="6340475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67</a:t>
            </a:fld>
            <a:endParaRPr lang="th-TH" sz="1800" dirty="0"/>
          </a:p>
        </p:txBody>
      </p:sp>
      <p:sp>
        <p:nvSpPr>
          <p:cNvPr id="5" name="วงรี 4">
            <a:extLst>
              <a:ext uri="{FF2B5EF4-FFF2-40B4-BE49-F238E27FC236}">
                <a16:creationId xmlns:a16="http://schemas.microsoft.com/office/drawing/2014/main" id="{CF3CF307-0946-4071-897C-AD13FBF99AA4}"/>
              </a:ext>
            </a:extLst>
          </p:cNvPr>
          <p:cNvSpPr/>
          <p:nvPr/>
        </p:nvSpPr>
        <p:spPr>
          <a:xfrm>
            <a:off x="3910987" y="1156771"/>
            <a:ext cx="3822853" cy="3955056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6" name="วงรี 5">
            <a:extLst>
              <a:ext uri="{FF2B5EF4-FFF2-40B4-BE49-F238E27FC236}">
                <a16:creationId xmlns:a16="http://schemas.microsoft.com/office/drawing/2014/main" id="{981B8205-4BFA-4D3E-AF76-651BADDB761F}"/>
              </a:ext>
            </a:extLst>
          </p:cNvPr>
          <p:cNvSpPr/>
          <p:nvPr/>
        </p:nvSpPr>
        <p:spPr>
          <a:xfrm>
            <a:off x="4538949" y="1817783"/>
            <a:ext cx="2655065" cy="2622015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7" name="วงรี 6">
            <a:extLst>
              <a:ext uri="{FF2B5EF4-FFF2-40B4-BE49-F238E27FC236}">
                <a16:creationId xmlns:a16="http://schemas.microsoft.com/office/drawing/2014/main" id="{CD4894FC-F76F-41D0-B0A5-41CCA279A4F8}"/>
              </a:ext>
            </a:extLst>
          </p:cNvPr>
          <p:cNvSpPr/>
          <p:nvPr/>
        </p:nvSpPr>
        <p:spPr>
          <a:xfrm>
            <a:off x="5221995" y="2390661"/>
            <a:ext cx="1266940" cy="1366092"/>
          </a:xfrm>
          <a:prstGeom prst="ellipse">
            <a:avLst/>
          </a:prstGeom>
          <a:solidFill>
            <a:srgbClr val="F2A2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8" name="กล่องข้อความ 7">
            <a:extLst>
              <a:ext uri="{FF2B5EF4-FFF2-40B4-BE49-F238E27FC236}">
                <a16:creationId xmlns:a16="http://schemas.microsoft.com/office/drawing/2014/main" id="{659115AA-A311-4E76-969D-438A3AE7010B}"/>
              </a:ext>
            </a:extLst>
          </p:cNvPr>
          <p:cNvSpPr txBox="1"/>
          <p:nvPr/>
        </p:nvSpPr>
        <p:spPr>
          <a:xfrm>
            <a:off x="4088676" y="1914746"/>
            <a:ext cx="512284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2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    Group level</a:t>
            </a:r>
          </a:p>
          <a:p>
            <a:endParaRPr lang="en-US" sz="2400" b="1" dirty="0">
              <a:solidFill>
                <a:srgbClr val="00462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2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           Individual </a:t>
            </a:r>
          </a:p>
          <a:p>
            <a:r>
              <a:rPr lang="en-US" sz="2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              level</a:t>
            </a:r>
          </a:p>
          <a:p>
            <a:endParaRPr lang="en-US" sz="2400" b="1" dirty="0">
              <a:solidFill>
                <a:srgbClr val="00462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lnSpc>
                <a:spcPct val="200000"/>
              </a:lnSpc>
            </a:pPr>
            <a:endParaRPr lang="en-US" sz="2400" b="1" dirty="0">
              <a:solidFill>
                <a:srgbClr val="00462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2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     Organization level</a:t>
            </a:r>
          </a:p>
          <a:p>
            <a:endParaRPr lang="en-US" sz="2400" b="1" dirty="0">
              <a:solidFill>
                <a:srgbClr val="00462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en-US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ภาพการวิเคราะห์พฤติกรรมองค์การ 3 ระดับ</a:t>
            </a:r>
          </a:p>
        </p:txBody>
      </p:sp>
    </p:spTree>
    <p:extLst>
      <p:ext uri="{BB962C8B-B14F-4D97-AF65-F5344CB8AC3E}">
        <p14:creationId xmlns:p14="http://schemas.microsoft.com/office/powerpoint/2010/main" val="198469427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F5C2A589-58C0-4EC9-9C19-9F79E1380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013058"/>
          </a:xfrm>
        </p:spPr>
        <p:txBody>
          <a:bodyPr>
            <a:normAutofit/>
          </a:bodyPr>
          <a:lstStyle/>
          <a:p>
            <a:pPr algn="ctr"/>
            <a:r>
              <a:rPr lang="th-TH" sz="48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การวิเคราะห์ระดับบุคคล (</a:t>
            </a:r>
            <a:r>
              <a:rPr lang="en-US" sz="48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Individual level</a:t>
            </a:r>
            <a:r>
              <a:rPr lang="th-TH" sz="48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95F8E23E-D289-4627-8F75-BA145336ED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635" y="1936376"/>
            <a:ext cx="11062447" cy="4500283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มุ่นเน้นศึกษาเกี่ยวกับตัวบุคคล เพื่อทำความเข้าใจเกี่ยวกับ บุคลิกภาพ 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Personality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ความรู้สึก 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Feelings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และการจูงใจ 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Motivate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ซึ่งมีผลกระทบต่อการทำงานว่าเกิดผลดีมากน้อยเพียงไร ไม่ว่าจะชอบงานที่ทำหรือไม่ จะทำงานเข้ากันได้กับเพื่อนร่วมงานหรือไม่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หัวข้อที่ศึกษาก็มี เช่น ทัศนคติ ค่านิยม การรับรู้ การเรียนรู้ ฯลฯ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9F234514-61F0-4058-9500-637E72C7A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4432" y="6340522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68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58051646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9A1D3974-7047-450C-8346-8ECF35107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093741"/>
          </a:xfrm>
        </p:spPr>
        <p:txBody>
          <a:bodyPr>
            <a:normAutofit/>
          </a:bodyPr>
          <a:lstStyle/>
          <a:p>
            <a:pPr algn="ctr"/>
            <a:r>
              <a:rPr lang="th-TH" sz="48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การวิเคราะห์ระดับกลุ่ม (</a:t>
            </a:r>
            <a:r>
              <a:rPr lang="en-US" sz="48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Group level</a:t>
            </a:r>
            <a:r>
              <a:rPr lang="th-TH" sz="48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45A7E845-EB7B-491E-B966-C8031A948F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882" y="1918447"/>
            <a:ext cx="11223812" cy="3872754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ที่มีผลกระทบกับ</a:t>
            </a:r>
            <a:r>
              <a:rPr lang="th-TH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กลุ่ม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Group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หรือ</a:t>
            </a:r>
            <a:r>
              <a:rPr lang="th-TH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ทีมงาน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Team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และ</a:t>
            </a:r>
            <a:r>
              <a:rPr lang="th-TH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กระบวนการต่าง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ๆ 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Process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เช่น การติดต่อสื่อสาร การตัดสินใจ ฯลฯ นอกนั้นก็มีทีมงาน</a:t>
            </a:r>
            <a:r>
              <a:rPr lang="th-TH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เสมือนจริง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Virtual Team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หมายถึงกลุ่มคนซึ่งเป็นสมาชิก ทำงานร่วมกันอย่างจริงจัง ผ่านเครื่องมืออิเล็กทรอนิกส์ ซึ่งอาจไม่เคยได้พบเผชิญหน้ากันอย่างแท้จริง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2D461C62-3182-4369-A20B-9C6AABA1F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262" y="6349437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69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252447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071F630A-C5BD-4F8B-BB7D-68150F4A9E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919" y="1024181"/>
            <a:ext cx="11322422" cy="4809637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3. </a:t>
            </a:r>
            <a:r>
              <a:rPr lang="th-TH" sz="3600" b="1" u="sng" dirty="0">
                <a:latin typeface="TH SarabunPSK" pitchFamily="34" charset="-34"/>
                <a:cs typeface="TH SarabunPSK" pitchFamily="34" charset="-34"/>
              </a:rPr>
              <a:t>การทำงานรูปแบบใหม่ 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New way of Working/Doing 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) การทำงานของรัฐในยุคหลัง 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Covid-19 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มุ่งเน้นผลลัพธ์มากขึ้น ลดกระบวนการทำงาน และกฎระเบียบข้อบังคับที่ไม่จำเป็นลง ปฏิรูปแบบการทำงานให้มีความยืดหยุ่นมากยิ่งขึ้น อาทิ การทำงานนอกสถานที่ทำงาน การทำงานผ่านช่องทางอิเล็กทรอนิกส์ รวมทั้งการใช้เครื่องมือและวิธีการใหม่ ๆ เช่น  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Work From Home, Work From Anywhere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	4. </a:t>
            </a:r>
            <a:r>
              <a:rPr lang="th-TH" sz="3600" b="1" u="sng" dirty="0">
                <a:latin typeface="TH SarabunPSK" pitchFamily="34" charset="-34"/>
                <a:cs typeface="TH SarabunPSK" pitchFamily="34" charset="-34"/>
              </a:rPr>
              <a:t>การดำรงชีวิตแบบใหม่ 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New Way of Living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) ประชาชนดำเนินชีวิตแบบพึ่งพาตนเองมากขึ้น ปรับตัวได้เร็วขึ้น และระมัดระวังเรื่องรายรับรายจ่าย และปัจจัยสี่สำหรับการดำรงชีวิตมากยิ่งขึ้น</a:t>
            </a:r>
          </a:p>
          <a:p>
            <a:pPr marL="0" indent="0">
              <a:buNone/>
            </a:pPr>
            <a:endParaRPr lang="th-TH" sz="3600" dirty="0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3529E36F-CB6B-4C70-BA69-012BBDB50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264" y="6349440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7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2501644032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8AD37780-B03C-42B8-B998-84A0BE99F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093741"/>
          </a:xfrm>
        </p:spPr>
        <p:txBody>
          <a:bodyPr>
            <a:normAutofit/>
          </a:bodyPr>
          <a:lstStyle/>
          <a:p>
            <a:pPr algn="ctr"/>
            <a: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การวิเคราะห์ระดับองค์การ (</a:t>
            </a:r>
            <a:r>
              <a:rPr lang="en-US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Organizational level</a:t>
            </a:r>
            <a: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97AAA70A-7FFB-47CF-A51C-0F9892B25E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636" y="1882588"/>
            <a:ext cx="11116236" cy="4356894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เป็นลักษณะขององค์การโดยรวม เช่น วัฒนธรรมองค์การ </a:t>
            </a:r>
            <a:r>
              <a:rPr lang="th-TH" sz="40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การออกเเบบ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โครงสร้างองค์การ ค่านิยม ความเชื่อต่าง ๆ 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Belief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วัฒนธรรมองค์กร 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Organizational Culture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ยังทำหน้าที่คอยปรับและควบคุมทัศนคติ 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Attitude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และพฤติกรรมของบุคคล และกลุ่มบุคคลภายในองค์การให้อยู่ในกรอบ และขอบเขตที่เหมาะสม และมีอิทธิพลต่อความปรารถนาที่จะมุ่งมั่นทำงานอย่างเต็มที่ เพื่อให้งานบรรลุผลสำเร็จตามเป้าหมายขององค์การอีกด้วย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6A6BC199-C2AD-4EF6-9704-05B08EEBB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3397" y="6347103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70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1305598333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3D9AEA4-27AE-4DEB-B253-BD38EDE48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968235"/>
          </a:xfrm>
        </p:spPr>
        <p:txBody>
          <a:bodyPr>
            <a:normAutofit/>
          </a:bodyPr>
          <a:lstStyle/>
          <a:p>
            <a:pPr algn="ctr"/>
            <a: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หน้าที่ของผู้บริหาร (</a:t>
            </a:r>
            <a:r>
              <a:rPr lang="en-US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Management Function</a:t>
            </a:r>
            <a: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E8E569AA-F406-424C-995C-B28EE5FD43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919" y="1847850"/>
            <a:ext cx="11268634" cy="4351338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ผู้บริหารหรือผู้จัดการ 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Manager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คือบุคคลที่</a:t>
            </a:r>
            <a:r>
              <a:rPr lang="th-TH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จะต้องทำงานให้บรรลุผลสำเร็จตามเป้าหมาย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โดย</a:t>
            </a:r>
            <a:r>
              <a:rPr lang="th-TH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อาศัยความร่วมมือกับบุคคลอื่น ๆในองค์การ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จะต้องตัดสินใจ 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Make decision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จัดสรรทรัพยากร 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Allocate resource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และคอยควบคุมกำกับกิจกรรมการงานของบุคคลอื่น เพื่อให้งานบรรลุตามเป้าหมายที่กำหนดไว้ มีหน้าที่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1) </a:t>
            </a:r>
            <a:r>
              <a:rPr lang="th-TH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การวางแผน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Planning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 2) </a:t>
            </a:r>
            <a:r>
              <a:rPr lang="th-TH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การจัดองค์การ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Organizing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3) </a:t>
            </a:r>
            <a:r>
              <a:rPr lang="th-TH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การอำนวยการ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</a:t>
            </a:r>
            <a:r>
              <a:rPr lang="th-TH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การนำ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Directing or Leading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4) </a:t>
            </a:r>
            <a:r>
              <a:rPr lang="th-TH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การควบคุม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Controlling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7AA2392B-5009-44E4-83CD-0717234F3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6228" y="6334823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71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2179058143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C0E03FD3-3865-44A4-BEAE-FC3E669AC7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3457"/>
            <a:ext cx="10515600" cy="784048"/>
          </a:xfrm>
        </p:spPr>
        <p:txBody>
          <a:bodyPr>
            <a:normAutofit/>
          </a:bodyPr>
          <a:lstStyle/>
          <a:p>
            <a:pPr algn="ctr"/>
            <a:r>
              <a:rPr lang="th-TH" sz="40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บทบาทของผู้บริหาร (</a:t>
            </a:r>
            <a:r>
              <a:rPr lang="en-US" sz="40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Management Role</a:t>
            </a:r>
            <a:r>
              <a:rPr lang="th-TH" sz="40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28266509-966E-4EB2-A8B5-204BE95F50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2812"/>
            <a:ext cx="10515600" cy="58086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1. </a:t>
            </a:r>
            <a:r>
              <a:rPr lang="th-TH" sz="32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บทบาทด้านความสัมพันธ์ระหว่างบุคคล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ทำหน้าที่ในฐานะ</a:t>
            </a:r>
          </a:p>
          <a:p>
            <a:pPr marL="0" indent="0">
              <a:buNone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1. เป็นตัวแทนขององค์การ				2. เป็นผู้นำ</a:t>
            </a:r>
          </a:p>
          <a:p>
            <a:pPr marL="0" indent="0">
              <a:buNone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3. เป็นผู้สร้างสัมพันธมิตร</a:t>
            </a:r>
          </a:p>
          <a:p>
            <a:pPr marL="0" indent="0">
              <a:buNone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2. </a:t>
            </a:r>
            <a:r>
              <a:rPr lang="th-TH" sz="32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บทบาทด้านข้อมูลข่าวสาร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ทำหน้าที่ในฐานะ</a:t>
            </a:r>
          </a:p>
          <a:p>
            <a:pPr marL="0" indent="0">
              <a:buNone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1. เป็นผู้ตรวจการณ์โดยเก็บข้อมูลข่าวสารทั้งภายในและภายนอกขององค์การ</a:t>
            </a:r>
          </a:p>
          <a:p>
            <a:pPr marL="0" indent="0">
              <a:buNone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2. เป็นผู้เผยแพร่ข่าวสาร				3. เป็นผู้แถลงข่าว</a:t>
            </a:r>
          </a:p>
          <a:p>
            <a:pPr marL="0" indent="0">
              <a:buNone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3. </a:t>
            </a:r>
            <a:r>
              <a:rPr lang="th-TH" sz="32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บทบาทด้านการตัดสินใจ</a:t>
            </a:r>
          </a:p>
          <a:p>
            <a:pPr marL="0" indent="0">
              <a:buNone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1. เป็นผู้ประกอบการ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Entrepreneur Role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		2. เป็นผู้แก้ปัญหา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Disturbance Handle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  <a:p>
            <a:pPr marL="0" indent="0">
              <a:buNone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3. เป็นผู้จัดสรรทรัพยากร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Resource Allocation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		4. เป็นผู้เจรจาต่อรอง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Negotiator Role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68CBD49C-97BF-4A72-9C6C-0BA2E535C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263" y="6338420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72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3035646688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5FED34C9-FBE0-4C25-8102-15161D599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การใช้ทักษะของผู้บริหาร (</a:t>
            </a:r>
            <a:r>
              <a:rPr lang="en-US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Management Skill</a:t>
            </a:r>
            <a: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5B7512C8-64EC-458C-BB5F-158A6DBC7F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2730" y="2249487"/>
            <a:ext cx="11322424" cy="3541714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1.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ทักษะทาง</a:t>
            </a:r>
            <a:r>
              <a:rPr lang="th-TH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ด้านเทคนิค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Technical Skill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2. ทักษะทาง</a:t>
            </a:r>
            <a:r>
              <a:rPr lang="th-TH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ด้านคนหรือมนุษย์สัมพันธ์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Human or People Skill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3. ทักษะทางด้าน</a:t>
            </a:r>
            <a:r>
              <a:rPr lang="th-TH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การใช้ความคิด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Conceptual Skill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4388A60A-5716-4A9B-AFE0-D4EC0E266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4434" y="6349438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73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2384327742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85CE118F-2736-427C-8E03-0B8A0B5F7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2" y="484048"/>
            <a:ext cx="9905998" cy="1478570"/>
          </a:xfrm>
        </p:spPr>
        <p:txBody>
          <a:bodyPr>
            <a:normAutofit/>
          </a:bodyPr>
          <a:lstStyle/>
          <a:p>
            <a:pPr algn="ctr"/>
            <a: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พื้นฐานของพฤติกรรมระดับบุคคล</a:t>
            </a:r>
            <a:b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Foundations of Individual Behavior</a:t>
            </a:r>
            <a: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73F5F1D3-3FF1-44AF-9075-33DA792534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848" y="1962618"/>
            <a:ext cx="11223812" cy="4500935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มีตัวแปรพื้นฐานที่เป็นต้นเหตุทำให้บุคคลและพฤติกรรมบุคคลในองค์การ</a:t>
            </a:r>
            <a:r>
              <a:rPr lang="th-TH" sz="36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แตกต่างกัน 3 เรื่อง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คือ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1. ลักษณะ</a:t>
            </a:r>
            <a:r>
              <a:rPr lang="th-TH" sz="36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ทางด้านชีวประวัติบุคคล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Biographical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(อายุ, เพศ, สถานภาพสมรส, อายุการทำงาน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Characteristics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2. </a:t>
            </a:r>
            <a:r>
              <a:rPr lang="th-TH" sz="36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ความสามารถ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Ability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ทางด้าน</a:t>
            </a:r>
            <a:r>
              <a:rPr lang="th-TH" sz="36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สติปัญญา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และทางด้าน</a:t>
            </a:r>
            <a:r>
              <a:rPr lang="th-TH" sz="36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ร่างกาย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3. </a:t>
            </a:r>
            <a:r>
              <a:rPr lang="th-TH" sz="36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การเรียนรู้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Learning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h-TH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A68F3138-A2D4-4D18-B5F9-D2A112F41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3397" y="6325815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74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646221439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C0201C30-4907-4459-9A49-DC1AC09DC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2" y="472280"/>
            <a:ext cx="9905998" cy="1478570"/>
          </a:xfrm>
        </p:spPr>
        <p:txBody>
          <a:bodyPr>
            <a:normAutofit/>
          </a:bodyPr>
          <a:lstStyle/>
          <a:p>
            <a:pPr algn="ctr"/>
            <a: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การสร้างแบบพฤติกรรมใหม่ </a:t>
            </a:r>
            <a:r>
              <a:rPr lang="en-US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เครื่องมือด้านการจัดการ</a:t>
            </a:r>
            <a:b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Shaping : A Managerial Tool</a:t>
            </a:r>
            <a: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3D0192F7-896C-465A-A6B7-35CA81B284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271" y="2005012"/>
            <a:ext cx="11304493" cy="4351338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การสร้างแบบพฤติกรรม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Shaping behavior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หมายถึงการใช้วิธีการเสริมแรงอย่างมีระบบ และมีขั้นตอนติดต่อกัน เพื่อให้บุคคลปรับเปลี่ยนพฤติกรรมใหม่ให้เป็นตามที่ต้องการ    มี 4 วิธี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1. การเสริมแรงทางบวก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Negative Reinforcement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2. การเสริมแรงทางลบ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Negative Reinforcement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3. การลงโทษ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Punishment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4. การเลิกการเสริมแรง (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Entinetion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4CA5E780-48D9-4C8C-AD52-DD640F65E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264" y="6347385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75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3828895190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DC984198-9448-4678-8278-634F545EE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013058"/>
          </a:xfrm>
        </p:spPr>
        <p:txBody>
          <a:bodyPr>
            <a:normAutofit/>
          </a:bodyPr>
          <a:lstStyle/>
          <a:p>
            <a:pPr algn="ctr"/>
            <a: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ลักษณะเฉพาะของบุคลิกภาพ (</a:t>
            </a:r>
            <a:r>
              <a:rPr lang="en-US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Personality Traits</a:t>
            </a:r>
            <a: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DE7FC60F-73CD-4607-84DB-8882B595EA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847" y="1748118"/>
            <a:ext cx="11241741" cy="4831976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มีตัวแบบพื้นฐาน 5 ลักษณะ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The Big Five Personality Model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เรียกว่า “</a:t>
            </a:r>
            <a:r>
              <a:rPr lang="en-US" sz="36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CANOE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”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1. พวกมีสติ ความสุขุมรอบคอบ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Consciousness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2. พวกโอนอ่อนผ่อนตาม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Agreeableness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3. พวกวิตกจริต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Neuroticism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4. พวกพร้อมรับประสบการณ์ใหม่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Openness to Experience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5. พวกชอบออกสังคม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Extroversion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334816F6-2CD5-40EC-B317-01B38F575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4433" y="6349441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76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1144759943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248CFFC1-B75D-48BB-855C-CB636BBDB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9279"/>
            <a:ext cx="10515600" cy="1301961"/>
          </a:xfrm>
        </p:spPr>
        <p:txBody>
          <a:bodyPr>
            <a:normAutofit/>
          </a:bodyPr>
          <a:lstStyle/>
          <a:p>
            <a:pPr algn="ctr"/>
            <a: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การเอาชนะอคติในการรับรู้ </a:t>
            </a:r>
            <a:b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Overcoming Bias in Perception</a:t>
            </a:r>
            <a: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568DE88E-0225-4532-BD59-ECBAAE82F6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2707" y="1752850"/>
            <a:ext cx="11089340" cy="51224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คนเราทุกคนไม่อาจหลีกเลี่ยงความมีอคติ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Biases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ในการรับรู้ไปได้ มีวิธีการบางอย่างที่จะช่วยลดความมีอคติให้ลดน้อยเบาบางลงได้บ้าง เช่น</a:t>
            </a: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1. อย่ามองข้ามสาเหตุภายนอกของพฤติกรรมของผู้อื่น</a:t>
            </a: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2. จำแนกแยกแยะการประเมินตามลักษณะของกลุ่ม</a:t>
            </a: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3. ประเมินบุคคลด้วยปัจจัยที่ไม่ลำเอียง</a:t>
            </a: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4. หลีกเลี่ยงการตัดสินใจที่เร่งด่วน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7FE398B5-ABAC-4CDF-8B8C-7A2C44A0F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4432" y="6338420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77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1840249224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956A38C5-DF92-459F-9A6D-A854C249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2" y="327514"/>
            <a:ext cx="9905998" cy="1478570"/>
          </a:xfrm>
        </p:spPr>
        <p:txBody>
          <a:bodyPr>
            <a:normAutofit/>
          </a:bodyPr>
          <a:lstStyle/>
          <a:p>
            <a:pPr algn="ctr"/>
            <a: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กระบวนการตัดสินใจ </a:t>
            </a:r>
            <a:b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Decision Making Process</a:t>
            </a:r>
            <a: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E1BAD27D-66D1-42F2-90B4-8ABEEA030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460" y="1873624"/>
            <a:ext cx="11107270" cy="4518211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กระบวนการตัดสินใจที่มีเหตุผล 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Rational decision making process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ประกอบด้วย 6 ขั้นตอน ดังนี้คือ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1. กำหนดปัญหา				2. กำหนดเกณฑ์การตัดสินใจ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3. กำหนดน้ำหนักเกณฑ์การตัดสินใจ	4. กำหนดทางเลือก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5. ประเมินทางเลือก				6. เลือกทางเลือกดีที่สุด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501F69BC-02B9-43FE-948F-4C79242EC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264" y="6347010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78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1896198331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2B8FB093-44A5-420B-BABA-618F706F7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81113"/>
          </a:xfrm>
        </p:spPr>
        <p:txBody>
          <a:bodyPr>
            <a:normAutofit/>
          </a:bodyPr>
          <a:lstStyle/>
          <a:p>
            <a:pPr algn="ctr"/>
            <a: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จริยธรรมในการตัดสินใจ (</a:t>
            </a:r>
            <a:r>
              <a:rPr lang="en-US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Ethics in Decision Making</a:t>
            </a:r>
            <a: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140633F6-99D1-4B81-B447-9FFCBE0CEE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094" y="1825625"/>
            <a:ext cx="11053481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1. คำนึงถึง</a:t>
            </a:r>
            <a:r>
              <a:rPr lang="th-TH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ผลประโยชน์ส่วนรวม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Utilitarianism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2. คำนึงถึง</a:t>
            </a:r>
            <a:r>
              <a:rPr lang="th-TH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สิทธิอันชอบธรรม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ของผู้อื่น 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Right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3. คำนึงถึง</a:t>
            </a:r>
            <a:r>
              <a:rPr lang="th-TH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ความยุติธรรม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Justice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EE221A14-15C1-447C-BF3A-E0ED31603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6228" y="6338420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79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539840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E7049D83-1634-442C-99F7-723804D55A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659" y="1087071"/>
            <a:ext cx="11492753" cy="482136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5. </a:t>
            </a:r>
            <a:r>
              <a:rPr lang="th-TH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ความคาดหวังใหม่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New Expectation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ประชาชนคาดหวังต่อการรับบริการจากภาครัฐสูงขึ้น ทั้งด้านความรวดเร็ว ในการรับบริการ และด้านประสิทธิภาพ ด้านความคุ้มค่า และด้านความโปร่งใส ตรวจสอบได้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6. </a:t>
            </a:r>
            <a:r>
              <a:rPr lang="th-TH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วิธีใหม่ในการบรรลุเป้าหมาย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New way of Winning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ภาครัฐจำเป็นต้องคิดทบทวนและปรับกลยุทธ์การบริหารจัดการและรูปแบบการบริการภาครัฐใหม่ เพื่อตอบสนองความต้องการและความคาดหวังของประชาชนที่แตกต่างไปจากเดิมให้ดียิ่งขึ้น</a:t>
            </a:r>
          </a:p>
          <a:p>
            <a:pPr marL="0" indent="0">
              <a:buNone/>
            </a:pPr>
            <a:endParaRPr lang="th-TH" sz="4000" dirty="0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25D5CD45-859F-4BF6-AA83-DA3E27DAB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263" y="6349439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8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222061329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C849E25C-1E2B-4E01-BADE-3781DC15CD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9934"/>
          </a:xfrm>
        </p:spPr>
        <p:txBody>
          <a:bodyPr>
            <a:normAutofit/>
          </a:bodyPr>
          <a:lstStyle/>
          <a:p>
            <a:pPr algn="ctr"/>
            <a: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การจูงใจในที่ทำงาน (</a:t>
            </a:r>
            <a:r>
              <a:rPr lang="en-US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Motivation in the Workplace</a:t>
            </a:r>
            <a:r>
              <a:rPr lang="th-TH" sz="4400" b="1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A21855B0-E63C-4F92-8827-BA49D93D6D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3389" y="1398494"/>
            <a:ext cx="11205882" cy="50943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ทฤษฎีการจูงใจในระยะเริ่มแรก 3 ทฤษฎี</a:t>
            </a:r>
          </a:p>
          <a:p>
            <a:pPr marL="0" indent="0">
              <a:buNone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1. </a:t>
            </a:r>
            <a:r>
              <a:rPr lang="th-TH" sz="32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ทฤษีลำดับขั้นความต้องการของมาส</a:t>
            </a:r>
            <a:r>
              <a:rPr lang="th-TH" sz="3200" b="1" u="sng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โลว์</a:t>
            </a:r>
            <a:r>
              <a:rPr lang="th-TH" sz="32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(ด้านร่างกาย, ความปลอดภัย, ความรักจากสังคม, มีเกียรติยศชื่อเสียง, สมหวังในชีวิต)</a:t>
            </a:r>
          </a:p>
          <a:p>
            <a:pPr marL="0" indent="0">
              <a:buNone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2. </a:t>
            </a:r>
            <a:r>
              <a:rPr lang="th-TH" sz="32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ทฤษฎีสองปัจจัยของเฮ</a:t>
            </a:r>
            <a:r>
              <a:rPr lang="th-TH" sz="3200" b="1" u="sng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ิร์ซเบิร์ก</a:t>
            </a:r>
            <a:r>
              <a:rPr lang="th-TH" sz="32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ได้แก่ 1) </a:t>
            </a:r>
            <a:r>
              <a:rPr lang="th-TH" sz="32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ปัจจัยอนามัย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Hygiene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หรือ</a:t>
            </a:r>
            <a:r>
              <a:rPr lang="th-TH" sz="32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ปัจจัยธำรงรักษา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Maintenance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หรือปัจจัยภายนอก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External factor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ได้แก่ คุณภาพการบังคับบัญชา , เงินเดือน/ค่าจ้าง, นโยบายขององค์การ, สภาพการทำงาน, ความสัมพันธ์กับผู้อื่น, ความมั่นคงในงาน ฯลฯ           2) </a:t>
            </a:r>
            <a:r>
              <a:rPr lang="th-TH" sz="32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ปัจจัยจูงใจ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Motivating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ได้แก่ โอกาสเลื่อนตำแหน่ง, โอกาสก้าวหน้า, ได้รับการยอมรับนับถือ   ความรับผิดชอบ ความสำเร็จในงานอาชีพ ฯลฯ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777486AD-65CD-4051-9C79-CBC4B7903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264" y="6337206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80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3925527535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9EEBC748-7D04-40AB-948A-D7A78110D5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4424" y="1087494"/>
            <a:ext cx="11196917" cy="5268855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3. </a:t>
            </a:r>
            <a:r>
              <a:rPr lang="th-TH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ทฤษฎี </a:t>
            </a:r>
            <a:r>
              <a:rPr lang="en-US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X </a:t>
            </a:r>
            <a:r>
              <a:rPr lang="th-TH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และทฤษฎี </a:t>
            </a:r>
            <a:r>
              <a:rPr lang="en-US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Y </a:t>
            </a:r>
            <a:r>
              <a:rPr lang="th-TH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ของ </a:t>
            </a:r>
            <a:r>
              <a:rPr lang="th-TH" sz="4000" b="1" u="sng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แม็คเ</a:t>
            </a:r>
            <a:r>
              <a:rPr lang="th-TH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กรเกอร์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</a:t>
            </a:r>
            <a:r>
              <a:rPr lang="th-TH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ทฤษฎี </a:t>
            </a:r>
            <a:r>
              <a:rPr lang="en-US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X </a:t>
            </a:r>
            <a:r>
              <a:rPr lang="th-TH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มองคนในแง่ร้าย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เชื่อว่าพนักงานมีความขี้เกียจ ไม่ชอบทำงาน ขาดความรับผิดชอบ ผู้บริหารจะใช้วิธีบังคับขู่เข็ญ ลงโทษเพื่อให้ทำงาน และใช้เงินเป็นสิ่งจูงใจ </a:t>
            </a:r>
            <a:r>
              <a:rPr lang="th-TH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ทฤษฎี </a:t>
            </a:r>
            <a:r>
              <a:rPr lang="en-US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Y </a:t>
            </a:r>
            <a:r>
              <a:rPr lang="th-TH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มองคนในแง่ดี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พนักงานเต็มใจทำงาน ผู้บริหารให้พนักงานเข้ามามีส่วนร่วมในการตัดสินใจ สร้างความสัมพันธ์ที่ดี ระหว่างผู้ร่วมงาน จูงใจให้การทำงานของพนักงานเกิดผลดีมากที่สุด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CC8F1461-0C87-4807-9FB9-ABC667608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E7869-158E-4000-91A3-0210DA22A73E}" type="slidenum">
              <a:rPr lang="th-TH" sz="1800" smtClean="0"/>
              <a:pPr/>
              <a:t>81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3572754283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C0896B5-73A5-40FA-B688-B8D0F2678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8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ทฤษฎีการจูงใจสมัยใหม่</a:t>
            </a:r>
            <a:b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Contemporary</a:t>
            </a:r>
            <a: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Theories of Motivation</a:t>
            </a:r>
            <a: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)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74997AFC-183A-47C4-9AA8-BD811446CA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024" y="1578949"/>
            <a:ext cx="11277600" cy="493839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ประกอบด้วย 6 ทฤษฎี ดังนี้</a:t>
            </a:r>
          </a:p>
          <a:p>
            <a:pPr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	1. ทฤษฎี 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ERG Theory</a:t>
            </a:r>
          </a:p>
          <a:p>
            <a:pPr>
              <a:buNone/>
            </a:pP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		2. 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ทฤษฎีความต้องการของ</a:t>
            </a:r>
            <a:r>
              <a:rPr lang="th-TH" sz="3200" dirty="0" err="1">
                <a:latin typeface="TH SarabunPSK" pitchFamily="34" charset="-34"/>
                <a:cs typeface="TH SarabunPSK" pitchFamily="34" charset="-34"/>
              </a:rPr>
              <a:t>แม็กเคล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แลนด์ (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McClelland's</a:t>
            </a:r>
            <a:r>
              <a:rPr lang="en-US" sz="3200" dirty="0"/>
              <a:t> 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Need Theory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	3. ทฤษฎีความคาดหวัง (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Expectancy Theory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	4. ทฤษฎีการกำหนดเป้าหมาย (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Goal-Setting Theory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	5. ทฤษฎีการเสริมแรง (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Reinforcement Theory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	6. ทฤษฎีความสมมาตร (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Equity Theory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)</a:t>
            </a:r>
            <a:endParaRPr lang="en-US" sz="3200" dirty="0">
              <a:latin typeface="TH SarabunPSK" pitchFamily="34" charset="-34"/>
              <a:cs typeface="TH SarabunPSK" pitchFamily="34" charset="-34"/>
            </a:endParaRPr>
          </a:p>
          <a:p>
            <a:pPr>
              <a:buNone/>
            </a:pPr>
            <a:endParaRPr lang="th-TH" sz="32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00C76C5E-3975-4377-B472-DE7CD73F2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3396" y="6334778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82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3207477166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303F4CEC-76DA-425D-B664-29E7334A0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050353"/>
          </a:xfrm>
        </p:spPr>
        <p:txBody>
          <a:bodyPr>
            <a:normAutofit/>
          </a:bodyPr>
          <a:lstStyle/>
          <a:p>
            <a:pPr algn="ctr"/>
            <a:r>
              <a:rPr lang="th-TH" sz="5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ทฤษฎี </a:t>
            </a:r>
            <a:r>
              <a:rPr lang="en-US" sz="5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ERG</a:t>
            </a:r>
            <a:endParaRPr lang="th-TH" sz="5400" b="1" dirty="0">
              <a:solidFill>
                <a:srgbClr val="00462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0915BE9B-E836-4B7B-B89D-9944C97EB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741" y="1668871"/>
            <a:ext cx="11214847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	Clayton </a:t>
            </a:r>
            <a:r>
              <a:rPr lang="en-US" sz="4000" dirty="0" err="1">
                <a:latin typeface="TH SarabunPSK" pitchFamily="34" charset="-34"/>
                <a:cs typeface="TH SarabunPSK" pitchFamily="34" charset="-34"/>
              </a:rPr>
              <a:t>Alderfer</a:t>
            </a: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แห่งมหาวิทยาลัย </a:t>
            </a: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Yale 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พัฒนาทฤษฎีตามลำดับขั้นของมาส</a:t>
            </a:r>
            <a:r>
              <a:rPr lang="th-TH" sz="4000" dirty="0" err="1">
                <a:latin typeface="TH SarabunPSK" pitchFamily="34" charset="-34"/>
                <a:cs typeface="TH SarabunPSK" pitchFamily="34" charset="-34"/>
              </a:rPr>
              <a:t>โลว์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 เป็น 3 อย่าง</a:t>
            </a:r>
          </a:p>
          <a:p>
            <a:pPr marL="0" indent="0"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	1. ความต้องการมี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ชีวิตรอด</a:t>
            </a:r>
            <a:r>
              <a:rPr lang="th-TH" sz="40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4000" b="1" u="sng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E</a:t>
            </a: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xistence Needs : E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 marL="0" indent="0"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	2. ความต้องการมี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สัมพันธภาพ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 (</a:t>
            </a:r>
            <a:r>
              <a:rPr lang="en-US" sz="4000" b="1" u="sng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R</a:t>
            </a: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elatedness Needs : R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 marL="0" indent="0"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	3. ความต้องการ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ความเจริญก้าวหน้า 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4000" b="1" u="sng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G</a:t>
            </a: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rowth Need : G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)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24D8B5DF-4F94-4A8A-A937-0047B26D8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264" y="6349439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83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3723072282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2BC4E409-CF03-40CF-95B8-A18BD1BD4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445386"/>
            <a:ext cx="9905998" cy="1478570"/>
          </a:xfrm>
        </p:spPr>
        <p:txBody>
          <a:bodyPr>
            <a:normAutofit/>
          </a:bodyPr>
          <a:lstStyle/>
          <a:p>
            <a:pPr algn="ctr"/>
            <a:r>
              <a:rPr lang="th-TH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ทฤษฎีความต้องการของ</a:t>
            </a:r>
            <a:r>
              <a:rPr lang="th-TH" sz="4800" b="1" dirty="0" err="1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แม็กเคล</a:t>
            </a:r>
            <a:r>
              <a:rPr lang="th-TH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แลนด์</a:t>
            </a:r>
            <a:br>
              <a:rPr lang="th-TH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 (</a:t>
            </a:r>
            <a:r>
              <a:rPr lang="en-US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McClelland's Need Theory</a:t>
            </a:r>
            <a:r>
              <a:rPr lang="th-TH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)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446EDD85-F0CF-4946-B87C-985D92D655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812" y="2120656"/>
            <a:ext cx="11223812" cy="43513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ความต้องการของคนที่จะเป็นแรงจูงใจที่สำคัญ 3 ประการ</a:t>
            </a:r>
          </a:p>
          <a:p>
            <a:pPr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	1. ความต้องการ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ประสบความสำเร็จ</a:t>
            </a:r>
            <a:r>
              <a:rPr lang="th-TH" sz="40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Need for Achievement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	2. ความต้องการ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ความรักความผูกพัน</a:t>
            </a:r>
            <a:r>
              <a:rPr lang="th-TH" sz="40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Need for Affiliation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	3. ความต้องการ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อำนาจบารมี</a:t>
            </a:r>
            <a:r>
              <a:rPr lang="th-TH" sz="40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Need for Power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)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424D9869-D0D1-402C-B5A9-F3941ACEF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E7869-158E-4000-91A3-0210DA22A73E}" type="slidenum">
              <a:rPr lang="th-TH" sz="1800" smtClean="0"/>
              <a:pPr/>
              <a:t>84</a:t>
            </a:fld>
            <a:endParaRPr lang="th-TH" sz="1800"/>
          </a:p>
        </p:txBody>
      </p:sp>
    </p:spTree>
    <p:extLst>
      <p:ext uri="{BB962C8B-B14F-4D97-AF65-F5344CB8AC3E}">
        <p14:creationId xmlns:p14="http://schemas.microsoft.com/office/powerpoint/2010/main" val="443211244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E6A7D0B4-29ED-4910-BB2B-BD62CCEAB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959270"/>
          </a:xfrm>
        </p:spPr>
        <p:txBody>
          <a:bodyPr>
            <a:normAutofit/>
          </a:bodyPr>
          <a:lstStyle/>
          <a:p>
            <a:pPr algn="ctr"/>
            <a:r>
              <a:rPr lang="th-TH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ทฤษฎีความคาดหวัง (</a:t>
            </a:r>
            <a:r>
              <a:rPr lang="en-US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Expectancy Theory</a:t>
            </a:r>
            <a:r>
              <a:rPr lang="th-TH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)</a:t>
            </a:r>
            <a:endParaRPr lang="th-TH" sz="4800" b="1" dirty="0">
              <a:solidFill>
                <a:srgbClr val="004620"/>
              </a:solidFill>
            </a:endParaRP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45F79B40-33C0-4FB2-A9B0-ACA7015EEB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636" y="1825625"/>
            <a:ext cx="11295530" cy="43513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	Victor Vroom 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เน้น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ความสัมพันธ์ 3 ประการ</a:t>
            </a:r>
          </a:p>
          <a:p>
            <a:pPr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	1. ความสัมพันธ์ระหว่าง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ความพยายาม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กับ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ผลงาน</a:t>
            </a:r>
          </a:p>
          <a:p>
            <a:pPr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	2. ความสัมพันธ์ระหว่าง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ผลงาน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กับ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รางวัล</a:t>
            </a:r>
          </a:p>
          <a:p>
            <a:pPr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	3. ความสัมพันธ์ระหว่าง 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รางวัล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กับผลงาน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ส่วนบุคคล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5380F3D0-A95A-44BA-BBC9-19993BC5D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263" y="6349438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85</a:t>
            </a:fld>
            <a:endParaRPr lang="th-TH" sz="1800"/>
          </a:p>
        </p:txBody>
      </p:sp>
    </p:spTree>
    <p:extLst>
      <p:ext uri="{BB962C8B-B14F-4D97-AF65-F5344CB8AC3E}">
        <p14:creationId xmlns:p14="http://schemas.microsoft.com/office/powerpoint/2010/main" val="2499172003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C8599FAA-37E7-4DF4-A12E-45007B9A4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796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h-TH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ทฤษฎีการกำหนดเป้าหมาย (</a:t>
            </a:r>
            <a:r>
              <a:rPr lang="en-US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Goal-Setting Theory</a:t>
            </a:r>
            <a:r>
              <a:rPr lang="th-TH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)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92368417-60AB-47A5-8ADD-0E7334DEC3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953" y="1533525"/>
            <a:ext cx="11268635" cy="4777627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	Edwin Locke &amp; Gary Latham 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กล่าวว่า การกำหนดเป้าหมายที่เฉพาะเจาะจงและยาก (</a:t>
            </a: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Special fix and Difficult Goals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) พร้อมกับมีข้อมูลสะท้อนกลับ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Feed back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) จะนำไปสู่ผลการปฏิบัติงานที่สูงขึ้น โดย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มีการกำหนดเป้าหมายที่ได้ผลดี</a:t>
            </a:r>
            <a:r>
              <a:rPr lang="th-TH" sz="40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ดังนี้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	1. มอบหมายเป้าหมาย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โดยเฉพาะ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	2. มอบหมาย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เป้าหมายที่ยาก</a:t>
            </a:r>
            <a:r>
              <a:rPr lang="th-TH" sz="40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แต่อยู่ในระดับที่รับได้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	3. จัดหา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ข้อมูลป้อนกลับ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เกี่ยวกับการบรรลุเป้าหมาย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A79C1418-5688-485E-9F51-D36D0B293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95467" y="6338047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86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3330832374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72128C6-E095-464F-856F-9BA47EBFF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9457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h-TH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ทฤษฎีการเสริมแรง (</a:t>
            </a:r>
            <a:r>
              <a:rPr lang="en-US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Reinforcement Theory</a:t>
            </a:r>
            <a:r>
              <a:rPr lang="th-TH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)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FD7C101B-897B-407D-BA4C-200CA9213C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271" y="1760311"/>
            <a:ext cx="11214975" cy="4351338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  <a:spcBef>
                <a:spcPts val="0"/>
              </a:spcBef>
              <a:buNone/>
            </a:pPr>
            <a:r>
              <a:rPr lang="en-US" sz="4400" dirty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th-TH" sz="4400" dirty="0">
                <a:latin typeface="TH SarabunPSK" pitchFamily="34" charset="-34"/>
                <a:cs typeface="TH SarabunPSK" pitchFamily="34" charset="-34"/>
              </a:rPr>
              <a:t>ใช้หลักพฤตกรรมหรือการกระทำของบุคคลเป็นแนวทางในการเสริมแรงนั่นคือใช้ </a:t>
            </a:r>
            <a:r>
              <a:rPr lang="en-US" sz="4400" dirty="0">
                <a:latin typeface="TH SarabunPSK" pitchFamily="34" charset="-34"/>
                <a:cs typeface="TH SarabunPSK" pitchFamily="34" charset="-34"/>
              </a:rPr>
              <a:t>Behaviorist approach </a:t>
            </a:r>
            <a:r>
              <a:rPr lang="th-TH" sz="4400" dirty="0">
                <a:latin typeface="TH SarabunPSK" pitchFamily="34" charset="-34"/>
                <a:cs typeface="TH SarabunPSK" pitchFamily="34" charset="-34"/>
              </a:rPr>
              <a:t>โดยใช้หลักพฤติกรรมหรือการกระทำของบุคคล</a:t>
            </a:r>
            <a:r>
              <a:rPr lang="th-TH" sz="4400" b="1" u="sng" dirty="0">
                <a:latin typeface="TH SarabunPSK" pitchFamily="34" charset="-34"/>
                <a:cs typeface="TH SarabunPSK" pitchFamily="34" charset="-34"/>
              </a:rPr>
              <a:t>ในอดีต</a:t>
            </a:r>
            <a:r>
              <a:rPr lang="th-TH" sz="4400" dirty="0">
                <a:latin typeface="TH SarabunPSK" pitchFamily="34" charset="-34"/>
                <a:cs typeface="TH SarabunPSK" pitchFamily="34" charset="-34"/>
              </a:rPr>
              <a:t>เป็นเงื่อนไขให้บุคคลแสดงพฤติกรรมหรือ</a:t>
            </a:r>
            <a:r>
              <a:rPr lang="th-TH" sz="4400" b="1" dirty="0">
                <a:latin typeface="TH SarabunPSK" pitchFamily="34" charset="-34"/>
                <a:cs typeface="TH SarabunPSK" pitchFamily="34" charset="-34"/>
              </a:rPr>
              <a:t>การกระทำนั้น หรือไม่ในอนาคต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7485AA8C-3D49-4317-8D95-F3B9A408C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9162" y="6337207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87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600518445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2381EA62-8315-4E5C-850B-412D7B9920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37104"/>
          </a:xfrm>
        </p:spPr>
        <p:txBody>
          <a:bodyPr>
            <a:normAutofit/>
          </a:bodyPr>
          <a:lstStyle/>
          <a:p>
            <a:pPr algn="ctr"/>
            <a:r>
              <a:rPr lang="th-TH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ทฤษฎีความเสมอภาค (</a:t>
            </a:r>
            <a:r>
              <a:rPr lang="en-US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Equity Theory</a:t>
            </a:r>
            <a:r>
              <a:rPr lang="th-TH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)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5C82178D-FEB1-412B-9052-440818A9BC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164" y="1622612"/>
            <a:ext cx="11447929" cy="4688541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4000" b="1" u="sng" dirty="0">
                <a:latin typeface="TH SarabunPSK" pitchFamily="34" charset="-34"/>
                <a:cs typeface="TH SarabunPSK" pitchFamily="34" charset="-34"/>
              </a:rPr>
              <a:t>J. Stacy Adams 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กล่าวว่า บุคคลจะเปรียบเทียบสิ่งที่เขาได้ลงทุนไปในการทำงาน (</a:t>
            </a: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Job Input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) เช่นความรู้ความสามารถ กำลังกาย กำลังใจ และเวลา ฯลฯ และผลงานของคนที่ปรากฏผลออกมา (</a:t>
            </a: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Out come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) โดย</a:t>
            </a:r>
            <a:r>
              <a:rPr lang="th-TH" sz="4000" b="1" u="sng" dirty="0">
                <a:latin typeface="TH SarabunPSK" pitchFamily="34" charset="-34"/>
                <a:cs typeface="TH SarabunPSK" pitchFamily="34" charset="-34"/>
              </a:rPr>
              <a:t>เปรียบเทียบกับของคนอื่น</a:t>
            </a:r>
            <a:r>
              <a:rPr lang="th-TH" sz="4000" b="1" dirty="0">
                <a:latin typeface="TH SarabunPSK" pitchFamily="34" charset="-34"/>
                <a:cs typeface="TH SarabunPSK" pitchFamily="34" charset="-34"/>
              </a:rPr>
              <a:t> ๆ 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จากนั้นก็หาทางกำจัดความไม่เสมอภาค หรือไม่เท่าเทียมนั้น (</a:t>
            </a: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In equities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)</a:t>
            </a: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โดยเปรียบเทียบกับคนอื่น จนถึงขั้นลาออกจากงาน เพื่อหลีกเลี่ยงสถานการณ์ไม่เสมอภาคที่เกิดขึ้น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BC42477A-5C36-49F1-A916-F4FC5BBC9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264" y="6338048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88</a:t>
            </a:fld>
            <a:endParaRPr lang="th-TH" sz="1800"/>
          </a:p>
        </p:txBody>
      </p:sp>
    </p:spTree>
    <p:extLst>
      <p:ext uri="{BB962C8B-B14F-4D97-AF65-F5344CB8AC3E}">
        <p14:creationId xmlns:p14="http://schemas.microsoft.com/office/powerpoint/2010/main" val="1916991726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49727D14-BF13-41B3-B9D8-4821EC2E7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2" y="319088"/>
            <a:ext cx="9905998" cy="1478570"/>
          </a:xfrm>
        </p:spPr>
        <p:txBody>
          <a:bodyPr>
            <a:normAutofit/>
          </a:bodyPr>
          <a:lstStyle/>
          <a:p>
            <a:pPr algn="ctr"/>
            <a: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แหล่งที่มาของอำนาจในองค์การ</a:t>
            </a:r>
            <a:b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Sources of Power in Organization</a:t>
            </a:r>
            <a: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)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0B9F1B00-1C97-4432-86C8-42CF12B817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795749"/>
            <a:ext cx="10539600" cy="47431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McShane and Glinow 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2005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)	</a:t>
            </a:r>
          </a:p>
          <a:p>
            <a:pPr marL="0" indent="0"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1. อำนาจตามกฎหมาย (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Legitimate Power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 marL="0" indent="0"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2. อำนาจจากการให้รางวัล (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Reward Power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 marL="0" indent="0"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3. อำนาจจากการขู่บังคับ (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Coercive Power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 marL="0" indent="0"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4. อำนาจจากความเชี่ยวชาญ (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Expert Power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 marL="0" indent="0"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5. อำนาจจากการอ้างอิง (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Referent Power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 marL="0" indent="0">
              <a:buNone/>
            </a:pP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Nelson and Quick 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2006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)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อำนาจคือความสามารถที่จะมีอิทธิพลเหนือผู้อื่น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1A27BBBD-5DCB-4A6A-9689-EB9FC2EA5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4432" y="6338419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89</a:t>
            </a:fld>
            <a:endParaRPr lang="th-TH" sz="1800"/>
          </a:p>
        </p:txBody>
      </p:sp>
    </p:spTree>
    <p:extLst>
      <p:ext uri="{BB962C8B-B14F-4D97-AF65-F5344CB8AC3E}">
        <p14:creationId xmlns:p14="http://schemas.microsoft.com/office/powerpoint/2010/main" val="14273884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9006FEEE-F5B6-41BB-B1D6-9FCB3A192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6171"/>
            <a:ext cx="10515600" cy="1252659"/>
          </a:xfrm>
        </p:spPr>
        <p:txBody>
          <a:bodyPr/>
          <a:lstStyle/>
          <a:p>
            <a:pPr algn="ctr"/>
            <a:r>
              <a:rPr lang="en-US" b="1" u="sng" dirty="0">
                <a:solidFill>
                  <a:srgbClr val="00462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Agile Organization</a:t>
            </a:r>
            <a:endParaRPr lang="th-TH" dirty="0">
              <a:solidFill>
                <a:srgbClr val="004620"/>
              </a:solidFill>
            </a:endParaRP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8B506A3C-3100-49E7-85CF-880EB1F44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694" y="1403594"/>
            <a:ext cx="11403105" cy="4952756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ท่ามกลางความเปลี่ยนแปลงในโลกยุคดิจิทัล องค์การที่จะอยู่รอดได้ ไม่ได้วัดกันที่ความสามารถเท่านั้นยังเป็นเรื่องของความรวดเร็ว คล่องตัว ดังนั้น หลาย ๆ องค์การจึงพยายามปรับเปลี่ยนโครงสร้างการทำงาน เพื่อเพิ่มขีดความสามารถในการดำเนินธุรกิจ โดยนำความคิดการทำงานแบบ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Agile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เข้ามาปรับใช้ </a:t>
            </a:r>
            <a:r>
              <a:rPr lang="en-US" sz="36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Agile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คือ กระบวนการที่ช่วยให้ทำงานรวดเร็วขึ้น </a:t>
            </a:r>
            <a:r>
              <a:rPr lang="th-TH" sz="36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โดยลดการทำงานที่เป็นขั้นตอนและงานด้านเอกสารลง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และมุ่ง</a:t>
            </a:r>
            <a:r>
              <a:rPr lang="th-TH" sz="36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เน้นเรื่องการสื่อสาร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กัน</a:t>
            </a:r>
            <a:r>
              <a:rPr lang="th-TH" sz="36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ในทีมให้มากขึ้น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เพื่อร่วมกันพัฒนาผลิตภัณฑ์ให้เร็วพร้อมนำมาทดสอบ และเก็บผลตอบรับต่าง ๆ เพื่อกลับไปแก้ไขปรับปรุง ซึ่งจะทำให้สามารถพัฒนาผลิตภัณฑ์ได้รวดเร็ว และตอบโจทย์ผู้ใช้งานมากยิ่งขึ้นนั่นเอง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Agile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(แอจ-</a:t>
            </a:r>
            <a:r>
              <a:rPr lang="th-TH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อิว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=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กระฉับกระเฉง, กระวีกระวาด, แข็งขัน, ว่องไว)</a:t>
            </a:r>
            <a:endParaRPr lang="th-TH" sz="3600" dirty="0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577A51FD-5C37-4CD2-9026-3FFC84305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264" y="6356350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9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1474597942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1CEA7C64-4E1E-4588-9CAB-F845D69DA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2" y="178070"/>
            <a:ext cx="9905998" cy="1148706"/>
          </a:xfrm>
        </p:spPr>
        <p:txBody>
          <a:bodyPr>
            <a:normAutofit/>
          </a:bodyPr>
          <a:lstStyle/>
          <a:p>
            <a:pPr algn="ctr"/>
            <a:r>
              <a:rPr lang="th-TH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ยุทธวิธีการใช้อำนาจ (</a:t>
            </a:r>
            <a:r>
              <a:rPr lang="en-US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Power Tactics</a:t>
            </a:r>
            <a:r>
              <a:rPr lang="th-TH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)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C5DECAC7-97D6-429F-8001-330D2C875D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9247" y="1631575"/>
            <a:ext cx="10883153" cy="462854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ประกอบด้วย 7 วิธี</a:t>
            </a:r>
          </a:p>
          <a:p>
            <a:pPr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	1. การใช้เหตุผล (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Reason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)	2. การใช้ความเป็นมิตร (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Friendliness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	3. การร่วมมือกัน (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Coalition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)	4. การใช้การต่อรอง (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Bargaining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	5. การถือสิทธิ์ (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Assertiveness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)	6. การใช้อำนาจหน้าที่ที่สูงกว่า (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Higher Authority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	7. ใช้การลงโทษ (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Sanctions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)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984C2136-4BF1-42FC-B5BC-174F39E66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E7869-158E-4000-91A3-0210DA22A73E}" type="slidenum">
              <a:rPr lang="th-TH" sz="1800" smtClean="0"/>
              <a:pPr/>
              <a:t>90</a:t>
            </a:fld>
            <a:endParaRPr lang="th-TH" sz="1800"/>
          </a:p>
        </p:txBody>
      </p:sp>
    </p:spTree>
    <p:extLst>
      <p:ext uri="{BB962C8B-B14F-4D97-AF65-F5344CB8AC3E}">
        <p14:creationId xmlns:p14="http://schemas.microsoft.com/office/powerpoint/2010/main" val="1306177565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E962D04E-4240-43EF-8DAB-BA4120BE8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2" y="347055"/>
            <a:ext cx="9905998" cy="916969"/>
          </a:xfrm>
        </p:spPr>
        <p:txBody>
          <a:bodyPr>
            <a:normAutofit/>
          </a:bodyPr>
          <a:lstStyle/>
          <a:p>
            <a:pPr algn="ctr"/>
            <a: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การสร้างความประทับใจ (</a:t>
            </a:r>
            <a:r>
              <a:rPr lang="en-US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Impression Management</a:t>
            </a:r>
            <a: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)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979DF6B1-6852-4D85-AE04-5F25432D24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3718" y="1452282"/>
            <a:ext cx="10811436" cy="4724681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		1. Conformity 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คือ การทำตัวให้เข้ากันได้กับผู้อื่น</a:t>
            </a:r>
          </a:p>
          <a:p>
            <a:pPr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	2. 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Excuse 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คือ การอธิบายสถานการณ์ที่เกิดขึ้นเป็นข้ออ้าง</a:t>
            </a:r>
          </a:p>
          <a:p>
            <a:pPr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	3. 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Apologies 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คือ การกล่าวขอโทษ</a:t>
            </a:r>
          </a:p>
          <a:p>
            <a:pPr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	4. 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 Self-Promotion 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คือ การแสดงความชื่นชมตัวเองให้ปรากฏบ้าง</a:t>
            </a:r>
          </a:p>
          <a:p>
            <a:pPr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	5. 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Flattering 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คือ การยกย่องชมเชยผู้อื่น</a:t>
            </a:r>
          </a:p>
          <a:p>
            <a:pPr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	6. 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Favor 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คือ การทำดีกับผู้อื่น โดยการช่วยเหลืออะไรก็ได้</a:t>
            </a:r>
          </a:p>
          <a:p>
            <a:pPr>
              <a:buNone/>
            </a:pP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	7. 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Association 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คือ การอ้างความสัมพันธ์กัน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F820AFB0-381E-4EAD-B2DA-6C039C02A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4434" y="6338326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91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1988673709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C9ED9F0B-F9B0-49C4-B2DC-47FC0F9A1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340660"/>
            <a:ext cx="9905998" cy="1066800"/>
          </a:xfrm>
        </p:spPr>
        <p:txBody>
          <a:bodyPr>
            <a:normAutofit/>
          </a:bodyPr>
          <a:lstStyle/>
          <a:p>
            <a:pPr algn="ctr"/>
            <a:r>
              <a:rPr lang="th-TH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กระบวนการความขัดแย้ง (</a:t>
            </a:r>
            <a:r>
              <a:rPr lang="en-US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The Conflict Process</a:t>
            </a:r>
            <a:r>
              <a:rPr lang="th-TH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)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9E0BBE16-8A89-48B9-B0E9-9E71F1FB22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6175" y="1407460"/>
            <a:ext cx="9905997" cy="50381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มี 5 ขั้นตอน</a:t>
            </a:r>
          </a:p>
          <a:p>
            <a:pPr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	1. สาเหตุของความขัดแย้ง หรือการเข้ากันไม่ได้</a:t>
            </a:r>
          </a:p>
          <a:p>
            <a:pPr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	2. การรับรู้และรู้สึกถึงความขัดแย้ง</a:t>
            </a:r>
          </a:p>
          <a:p>
            <a:pPr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	3. ความตั้งใจที่จะจัดการความขัดแย้ง</a:t>
            </a:r>
          </a:p>
          <a:p>
            <a:pPr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	4. การแสดงพฤติกรรม</a:t>
            </a:r>
          </a:p>
          <a:p>
            <a:pPr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	5. ผลลัพธ์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7FD0DA8F-2428-455F-9F56-BB94CD7C0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8580" y="6340474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92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1343224328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B8290450-55FB-4A30-8CC3-817E873E4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394448"/>
            <a:ext cx="9905998" cy="1111624"/>
          </a:xfrm>
        </p:spPr>
        <p:txBody>
          <a:bodyPr>
            <a:normAutofit/>
          </a:bodyPr>
          <a:lstStyle/>
          <a:p>
            <a:pPr algn="ctr"/>
            <a:r>
              <a:rPr lang="th-TH" sz="48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แนวทางที่แก้ไขความขัดแย้งในสถานการณ์ต่าง ๆ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6A2BFFEA-5323-4E06-B2F1-453CF8CFA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4047" y="1595718"/>
            <a:ext cx="10043363" cy="505609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แบ่งเป็น 5 แนวทาง</a:t>
            </a:r>
          </a:p>
          <a:p>
            <a:pPr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	1. การแข่งขัน (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Competition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>
              <a:buNone/>
            </a:pP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		2. 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การร่วมมือกัน (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Collaborating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	3. การหลีกเลี่ยง (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Avoiding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	4. การโอนอ่อนผ่อนตาม (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Accommodating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	5. การประนีประนอม (</a:t>
            </a:r>
            <a:r>
              <a:rPr lang="en-US" sz="3600" dirty="0" err="1">
                <a:latin typeface="TH SarabunPSK" pitchFamily="34" charset="-34"/>
                <a:cs typeface="TH SarabunPSK" pitchFamily="34" charset="-34"/>
              </a:rPr>
              <a:t>Compromizing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)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ECFD7034-5AFE-459F-91C2-C03091E1F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262" y="6340473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93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2290113259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CD663EFD-8CCB-40C1-923E-7E306D5B0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286872"/>
            <a:ext cx="9905998" cy="1138516"/>
          </a:xfrm>
        </p:spPr>
        <p:txBody>
          <a:bodyPr>
            <a:normAutofit/>
          </a:bodyPr>
          <a:lstStyle/>
          <a:p>
            <a:pPr algn="ctr"/>
            <a: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กระบวนการเจรจาต่อรอง (</a:t>
            </a:r>
            <a:r>
              <a:rPr lang="en-US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The Negotiation Process</a:t>
            </a:r>
            <a: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)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58F41BAF-2B49-4CCE-81BB-630112186E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4" y="1308847"/>
            <a:ext cx="9818324" cy="53877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มี 5 ขั้นตอน</a:t>
            </a:r>
          </a:p>
          <a:p>
            <a:pPr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	1. การเตรียมการและการวางแผน</a:t>
            </a:r>
          </a:p>
          <a:p>
            <a:pPr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	2.การกำหนดกฎเกณฑ์</a:t>
            </a:r>
          </a:p>
          <a:p>
            <a:pPr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	3. การทำความชัดแจนและยืนยันความถูกต้อง</a:t>
            </a:r>
          </a:p>
          <a:p>
            <a:pPr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	4. การต่อรองและการแก้ปัญหา</a:t>
            </a:r>
          </a:p>
          <a:p>
            <a:pPr>
              <a:buNone/>
            </a:pPr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	5. การเปิดการเจรจาและการปฏิบัติการ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39379C60-873F-48E9-BF90-6996A9AFC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6229" y="6331510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94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1436110336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CA5EBB45-FDDE-4942-9486-67CA036C9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215153"/>
            <a:ext cx="9905998" cy="1443317"/>
          </a:xfrm>
        </p:spPr>
        <p:txBody>
          <a:bodyPr>
            <a:normAutofit/>
          </a:bodyPr>
          <a:lstStyle/>
          <a:p>
            <a:pPr algn="ctr"/>
            <a: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เครื่องมือในการถ่ายทอดวัฒนธรรมองค์การ </a:t>
            </a:r>
            <a:b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Tool for Transmitting Cultures</a:t>
            </a:r>
            <a: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)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69795CF8-4094-4F1F-8915-9858051C56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0964" y="2061882"/>
            <a:ext cx="11071411" cy="42944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h-TH" sz="4400" dirty="0">
                <a:latin typeface="TH SarabunPSK" pitchFamily="34" charset="-34"/>
                <a:cs typeface="TH SarabunPSK" pitchFamily="34" charset="-34"/>
              </a:rPr>
              <a:t>		1. สัญลักษณ์ (</a:t>
            </a:r>
            <a:r>
              <a:rPr lang="en-US" sz="4400" dirty="0">
                <a:latin typeface="TH SarabunPSK" pitchFamily="34" charset="-34"/>
                <a:cs typeface="TH SarabunPSK" pitchFamily="34" charset="-34"/>
              </a:rPr>
              <a:t>Symbol</a:t>
            </a:r>
            <a:r>
              <a:rPr lang="th-TH" sz="4400" dirty="0">
                <a:latin typeface="TH SarabunPSK" pitchFamily="34" charset="-34"/>
                <a:cs typeface="TH SarabunPSK" pitchFamily="34" charset="-34"/>
              </a:rPr>
              <a:t>)		2. คำขวัญ (</a:t>
            </a:r>
            <a:r>
              <a:rPr lang="en-US" sz="4400" dirty="0">
                <a:latin typeface="TH SarabunPSK" pitchFamily="34" charset="-34"/>
                <a:cs typeface="TH SarabunPSK" pitchFamily="34" charset="-34"/>
              </a:rPr>
              <a:t>Slogan</a:t>
            </a:r>
            <a:r>
              <a:rPr lang="th-TH" sz="4400" dirty="0"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>
              <a:buNone/>
            </a:pPr>
            <a:r>
              <a:rPr lang="th-TH" sz="4400" dirty="0">
                <a:latin typeface="TH SarabunPSK" pitchFamily="34" charset="-34"/>
                <a:cs typeface="TH SarabunPSK" pitchFamily="34" charset="-34"/>
              </a:rPr>
              <a:t>		3. เรื่องเล่า (</a:t>
            </a:r>
            <a:r>
              <a:rPr lang="en-US" sz="4400" dirty="0">
                <a:latin typeface="TH SarabunPSK" pitchFamily="34" charset="-34"/>
                <a:cs typeface="TH SarabunPSK" pitchFamily="34" charset="-34"/>
              </a:rPr>
              <a:t>Stories</a:t>
            </a:r>
            <a:r>
              <a:rPr lang="th-TH" sz="4400" dirty="0">
                <a:latin typeface="TH SarabunPSK" pitchFamily="34" charset="-34"/>
                <a:cs typeface="TH SarabunPSK" pitchFamily="34" charset="-34"/>
              </a:rPr>
              <a:t>)		4. พิธีการต่าง ๆ (</a:t>
            </a:r>
            <a:r>
              <a:rPr lang="en-US" sz="4400" dirty="0">
                <a:latin typeface="TH SarabunPSK" pitchFamily="34" charset="-34"/>
                <a:cs typeface="TH SarabunPSK" pitchFamily="34" charset="-34"/>
              </a:rPr>
              <a:t>Ceremonies</a:t>
            </a:r>
            <a:r>
              <a:rPr lang="th-TH" sz="4400" dirty="0"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>
              <a:buNone/>
            </a:pPr>
            <a:r>
              <a:rPr lang="th-TH" sz="4400" dirty="0">
                <a:latin typeface="TH SarabunPSK" pitchFamily="34" charset="-34"/>
                <a:cs typeface="TH SarabunPSK" pitchFamily="34" charset="-34"/>
              </a:rPr>
              <a:t>		5. คำแถลงที่เป็นหลักการ (</a:t>
            </a:r>
            <a:r>
              <a:rPr lang="en-US" sz="4400" dirty="0">
                <a:latin typeface="TH SarabunPSK" pitchFamily="34" charset="-34"/>
                <a:cs typeface="TH SarabunPSK" pitchFamily="34" charset="-34"/>
              </a:rPr>
              <a:t>Statement of Principle</a:t>
            </a:r>
            <a:r>
              <a:rPr lang="th-TH" sz="4400" dirty="0"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>
              <a:buNone/>
            </a:pPr>
            <a:endParaRPr lang="th-TH" sz="44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E8BE71B7-732F-440A-BA9C-20CFF314F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7263" y="6347385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95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798348030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CD61DA5D-B280-48C9-A5C4-4BEBA04D2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9977"/>
            <a:ext cx="10515600" cy="887506"/>
          </a:xfrm>
        </p:spPr>
        <p:txBody>
          <a:bodyPr>
            <a:noAutofit/>
          </a:bodyPr>
          <a:lstStyle/>
          <a:p>
            <a:pPr algn="ctr"/>
            <a:r>
              <a:rPr lang="th-TH" sz="5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พฤติกรรมมนุษย์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C5C9DC72-A073-4E5D-8E0E-B40DC13BE0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059" y="1264024"/>
            <a:ext cx="11259669" cy="512371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	องค์ประกอบของมนุษย์ 3 ด้าน</a:t>
            </a:r>
          </a:p>
          <a:p>
            <a:pPr>
              <a:buNone/>
            </a:pP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		1. </a:t>
            </a:r>
            <a:r>
              <a:rPr lang="th-TH" sz="2800" b="1" u="sng" dirty="0">
                <a:latin typeface="TH SarabunPSK" pitchFamily="34" charset="-34"/>
                <a:cs typeface="TH SarabunPSK" pitchFamily="34" charset="-34"/>
              </a:rPr>
              <a:t>ด้านปรัชญา</a:t>
            </a:r>
          </a:p>
          <a:p>
            <a:pPr>
              <a:buNone/>
            </a:pP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			1.1 </a:t>
            </a:r>
            <a:r>
              <a:rPr lang="th-TH" sz="2800" b="1" u="sng" dirty="0">
                <a:latin typeface="TH SarabunPSK" pitchFamily="34" charset="-34"/>
                <a:cs typeface="TH SarabunPSK" pitchFamily="34" charset="-34"/>
              </a:rPr>
              <a:t>ปรัชญาตะวันตก </a:t>
            </a: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โดยเฉพาะปรัชญา </a:t>
            </a:r>
            <a:r>
              <a:rPr lang="th-TH" sz="2800" b="1" u="sng" dirty="0">
                <a:latin typeface="TH SarabunPSK" pitchFamily="34" charset="-34"/>
                <a:cs typeface="TH SarabunPSK" pitchFamily="34" charset="-34"/>
              </a:rPr>
              <a:t>เมธี เพลโต</a:t>
            </a: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 และ</a:t>
            </a:r>
            <a:r>
              <a:rPr lang="th-TH" sz="2800" b="1" u="sng" dirty="0" err="1">
                <a:latin typeface="TH SarabunPSK" pitchFamily="34" charset="-34"/>
                <a:cs typeface="TH SarabunPSK" pitchFamily="34" charset="-34"/>
              </a:rPr>
              <a:t>อริส</a:t>
            </a:r>
            <a:r>
              <a:rPr lang="th-TH" sz="2800" b="1" u="sng" dirty="0">
                <a:latin typeface="TH SarabunPSK" pitchFamily="34" charset="-34"/>
                <a:cs typeface="TH SarabunPSK" pitchFamily="34" charset="-34"/>
              </a:rPr>
              <a:t>โต</a:t>
            </a:r>
            <a:r>
              <a:rPr lang="th-TH" sz="2800" b="1" u="sng" dirty="0" err="1">
                <a:latin typeface="TH SarabunPSK" pitchFamily="34" charset="-34"/>
                <a:cs typeface="TH SarabunPSK" pitchFamily="34" charset="-34"/>
              </a:rPr>
              <a:t>เติล</a:t>
            </a: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 แบ่งร่างกายมนุษย์ออกเป็น 3 ส่วนจากข้างล่างไปถึงข้างบน</a:t>
            </a:r>
          </a:p>
          <a:p>
            <a:pPr>
              <a:buNone/>
            </a:pP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				</a:t>
            </a:r>
            <a:r>
              <a:rPr lang="th-TH" sz="2800" b="1" u="sng" dirty="0">
                <a:latin typeface="TH SarabunPSK" pitchFamily="34" charset="-34"/>
                <a:cs typeface="TH SarabunPSK" pitchFamily="34" charset="-34"/>
              </a:rPr>
              <a:t>กาย</a:t>
            </a: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 ตั้งแต่ทวารหนัก ทวารเบา จนไปถึงสิ้นปี่ อันประกอบด้วย อวัยวะขับถ่าย สืบพันธุ์ และระบบย่อยอาหาร ซึ่งถือว่าเป็นส่วนที่มีความ</a:t>
            </a:r>
            <a:r>
              <a:rPr lang="th-TH" sz="2800" b="1" u="sng" dirty="0">
                <a:latin typeface="TH SarabunPSK" pitchFamily="34" charset="-34"/>
                <a:cs typeface="TH SarabunPSK" pitchFamily="34" charset="-34"/>
              </a:rPr>
              <a:t>เป็นสัตว์</a:t>
            </a:r>
          </a:p>
          <a:p>
            <a:pPr>
              <a:buNone/>
            </a:pP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				</a:t>
            </a:r>
            <a:r>
              <a:rPr lang="th-TH" sz="2800" b="1" u="sng" dirty="0">
                <a:latin typeface="TH SarabunPSK" pitchFamily="34" charset="-34"/>
                <a:cs typeface="TH SarabunPSK" pitchFamily="34" charset="-34"/>
              </a:rPr>
              <a:t>ใจ</a:t>
            </a: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 ตั้งแต่ลิ้นปี่ไปจนถึงคอ อันประกอบด้วย หัวใจและนม อันแสดงถึงคุณธรรมที่สูงสุดของความกล้าหาญ</a:t>
            </a:r>
          </a:p>
          <a:p>
            <a:pPr>
              <a:buNone/>
            </a:pP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				</a:t>
            </a:r>
            <a:r>
              <a:rPr lang="th-TH" sz="2800" b="1" u="sng" dirty="0">
                <a:latin typeface="TH SarabunPSK" pitchFamily="34" charset="-34"/>
                <a:cs typeface="TH SarabunPSK" pitchFamily="34" charset="-34"/>
              </a:rPr>
              <a:t>จิต</a:t>
            </a: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 ได้แก่ ศีรษะ ซึ่งแสดงถึงคุณธรรมอันสูงสุดด้านเหตุผลและความคิด</a:t>
            </a:r>
          </a:p>
          <a:p>
            <a:pPr>
              <a:buNone/>
            </a:pPr>
            <a:endParaRPr lang="th-TH" sz="28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D1ECFCAA-1469-4BB5-9345-0815C0C62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04431" y="6342912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96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4036030476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EF436311-654C-47E8-BFF8-6077F48B6F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09601"/>
            <a:ext cx="11322424" cy="5930900"/>
          </a:xfrm>
        </p:spPr>
        <p:txBody>
          <a:bodyPr>
            <a:noAutofit/>
          </a:bodyPr>
          <a:lstStyle/>
          <a:p>
            <a:pPr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			1.2 </a:t>
            </a:r>
            <a:r>
              <a:rPr lang="th-TH" sz="2800" b="1" u="sng" dirty="0">
                <a:latin typeface="TH SarabunPSK" pitchFamily="34" charset="-34"/>
                <a:cs typeface="TH SarabunPSK" pitchFamily="34" charset="-34"/>
              </a:rPr>
              <a:t>ปรัชญาตะวันออก </a:t>
            </a: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โดยเฉพาะ พุทธปรัชญา แบ่งมนุษย์ออกเป็น 5 ส่วน หรือ 5 กอง เรียกว่า </a:t>
            </a:r>
            <a:r>
              <a:rPr lang="th-TH" sz="2800" b="1" u="sng" dirty="0">
                <a:latin typeface="TH SarabunPSK" pitchFamily="34" charset="-34"/>
                <a:cs typeface="TH SarabunPSK" pitchFamily="34" charset="-34"/>
              </a:rPr>
              <a:t>ขันธ์ </a:t>
            </a: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ได้แก่ </a:t>
            </a:r>
          </a:p>
          <a:p>
            <a:pPr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				</a:t>
            </a:r>
            <a:r>
              <a:rPr lang="th-TH" sz="2800" b="1" u="sng" dirty="0">
                <a:latin typeface="TH SarabunPSK" pitchFamily="34" charset="-34"/>
                <a:cs typeface="TH SarabunPSK" pitchFamily="34" charset="-34"/>
              </a:rPr>
              <a:t>รูป</a:t>
            </a: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 (</a:t>
            </a:r>
            <a:r>
              <a:rPr lang="en-US" sz="2800" dirty="0">
                <a:latin typeface="TH SarabunPSK" pitchFamily="34" charset="-34"/>
                <a:cs typeface="TH SarabunPSK" pitchFamily="34" charset="-34"/>
              </a:rPr>
              <a:t>Body</a:t>
            </a: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) คือร่างกายหรือส่วนที่จับต้องได้ เห็นได้ หรือจะเรียกว่า เป็นส่วนของเนื้อหนัง</a:t>
            </a:r>
          </a:p>
          <a:p>
            <a:pPr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				</a:t>
            </a:r>
            <a:r>
              <a:rPr lang="th-TH" sz="2800" b="1" u="sng" dirty="0">
                <a:latin typeface="TH SarabunPSK" pitchFamily="34" charset="-34"/>
                <a:cs typeface="TH SarabunPSK" pitchFamily="34" charset="-34"/>
              </a:rPr>
              <a:t>เวทนา</a:t>
            </a: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 (</a:t>
            </a:r>
            <a:r>
              <a:rPr lang="en-US" sz="2800" dirty="0">
                <a:latin typeface="TH SarabunPSK" pitchFamily="34" charset="-34"/>
                <a:cs typeface="TH SarabunPSK" pitchFamily="34" charset="-34"/>
              </a:rPr>
              <a:t>Feelings</a:t>
            </a: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หรือ </a:t>
            </a:r>
            <a:r>
              <a:rPr lang="en-US" sz="2800" dirty="0">
                <a:latin typeface="TH SarabunPSK" pitchFamily="34" charset="-34"/>
                <a:cs typeface="TH SarabunPSK" pitchFamily="34" charset="-34"/>
              </a:rPr>
              <a:t>Sensation</a:t>
            </a: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) คือความรู้สึกเป็นทุกข์เป็นสุขจะเรียกว่าอารมณ์ก็ได้</a:t>
            </a:r>
          </a:p>
          <a:p>
            <a:pPr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				</a:t>
            </a:r>
            <a:r>
              <a:rPr lang="th-TH" sz="2800" b="1" u="sng" dirty="0">
                <a:latin typeface="TH SarabunPSK" pitchFamily="34" charset="-34"/>
                <a:cs typeface="TH SarabunPSK" pitchFamily="34" charset="-34"/>
              </a:rPr>
              <a:t>สัญญา</a:t>
            </a: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 (</a:t>
            </a:r>
            <a:r>
              <a:rPr lang="en-US" sz="2800" dirty="0">
                <a:latin typeface="TH SarabunPSK" pitchFamily="34" charset="-34"/>
                <a:cs typeface="TH SarabunPSK" pitchFamily="34" charset="-34"/>
              </a:rPr>
              <a:t>Remembering</a:t>
            </a: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) คือความจำ</a:t>
            </a:r>
          </a:p>
          <a:p>
            <a:pPr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				</a:t>
            </a:r>
            <a:r>
              <a:rPr lang="th-TH" sz="2800" b="1" u="sng" dirty="0">
                <a:latin typeface="TH SarabunPSK" pitchFamily="34" charset="-34"/>
                <a:cs typeface="TH SarabunPSK" pitchFamily="34" charset="-34"/>
              </a:rPr>
              <a:t>สังขาร</a:t>
            </a: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 (</a:t>
            </a:r>
            <a:r>
              <a:rPr lang="en-US" sz="2800" dirty="0">
                <a:latin typeface="TH SarabunPSK" pitchFamily="34" charset="-34"/>
                <a:cs typeface="TH SarabunPSK" pitchFamily="34" charset="-34"/>
              </a:rPr>
              <a:t>Thought </a:t>
            </a: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หรือ </a:t>
            </a:r>
            <a:r>
              <a:rPr lang="en-US" sz="2800" dirty="0">
                <a:latin typeface="TH SarabunPSK" pitchFamily="34" charset="-34"/>
                <a:cs typeface="TH SarabunPSK" pitchFamily="34" charset="-34"/>
              </a:rPr>
              <a:t>Idea</a:t>
            </a: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) คือความคิด</a:t>
            </a:r>
          </a:p>
          <a:p>
            <a:pPr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				</a:t>
            </a:r>
            <a:r>
              <a:rPr lang="th-TH" sz="2800" b="1" u="sng" dirty="0">
                <a:latin typeface="TH SarabunPSK" pitchFamily="34" charset="-34"/>
                <a:cs typeface="TH SarabunPSK" pitchFamily="34" charset="-34"/>
              </a:rPr>
              <a:t>วิญญาณ </a:t>
            </a: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2800" dirty="0">
                <a:latin typeface="TH SarabunPSK" pitchFamily="34" charset="-34"/>
                <a:cs typeface="TH SarabunPSK" pitchFamily="34" charset="-34"/>
              </a:rPr>
              <a:t>Sensory Consciousness</a:t>
            </a: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) คือความรู้ตัว</a:t>
            </a:r>
          </a:p>
          <a:p>
            <a:pPr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		2. </a:t>
            </a:r>
            <a:r>
              <a:rPr lang="th-TH" sz="2800" b="1" u="sng" dirty="0">
                <a:latin typeface="TH SarabunPSK" pitchFamily="34" charset="-34"/>
                <a:cs typeface="TH SarabunPSK" pitchFamily="34" charset="-34"/>
              </a:rPr>
              <a:t>ด้านจิตวิทยา</a:t>
            </a:r>
            <a:r>
              <a:rPr lang="th-TH" sz="28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นักจิตวิทยาแบ่งมนุษย์ออกเป็น 3 ส่วน</a:t>
            </a:r>
          </a:p>
          <a:p>
            <a:pPr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				</a:t>
            </a:r>
            <a:r>
              <a:rPr lang="th-TH" sz="2800" b="1" u="sng" dirty="0">
                <a:latin typeface="TH SarabunPSK" pitchFamily="34" charset="-34"/>
                <a:cs typeface="TH SarabunPSK" pitchFamily="34" charset="-34"/>
              </a:rPr>
              <a:t>กายภาพ</a:t>
            </a: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 (</a:t>
            </a:r>
            <a:r>
              <a:rPr lang="en-US" sz="2800" dirty="0">
                <a:latin typeface="TH SarabunPSK" pitchFamily="34" charset="-34"/>
                <a:cs typeface="TH SarabunPSK" pitchFamily="34" charset="-34"/>
              </a:rPr>
              <a:t>Physiological</a:t>
            </a: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) หรือร่างกาย</a:t>
            </a:r>
          </a:p>
          <a:p>
            <a:pPr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				</a:t>
            </a:r>
            <a:r>
              <a:rPr lang="th-TH" sz="2800" b="1" u="sng" dirty="0">
                <a:latin typeface="TH SarabunPSK" pitchFamily="34" charset="-34"/>
                <a:cs typeface="TH SarabunPSK" pitchFamily="34" charset="-34"/>
              </a:rPr>
              <a:t>อารมณ์</a:t>
            </a: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 (</a:t>
            </a:r>
            <a:r>
              <a:rPr lang="en-US" sz="2800" dirty="0">
                <a:latin typeface="TH SarabunPSK" pitchFamily="34" charset="-34"/>
                <a:cs typeface="TH SarabunPSK" pitchFamily="34" charset="-34"/>
              </a:rPr>
              <a:t>Emotional</a:t>
            </a: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) คือความรู้สึกดีใจ เสียใจ</a:t>
            </a:r>
          </a:p>
          <a:p>
            <a:pPr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				</a:t>
            </a:r>
            <a:r>
              <a:rPr lang="th-TH" sz="2800" b="1" u="sng" dirty="0">
                <a:latin typeface="TH SarabunPSK" pitchFamily="34" charset="-34"/>
                <a:cs typeface="TH SarabunPSK" pitchFamily="34" charset="-34"/>
              </a:rPr>
              <a:t>สติปัญญา </a:t>
            </a: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2800" dirty="0">
                <a:latin typeface="TH SarabunPSK" pitchFamily="34" charset="-34"/>
                <a:cs typeface="TH SarabunPSK" pitchFamily="34" charset="-34"/>
              </a:rPr>
              <a:t>Intellectual</a:t>
            </a:r>
            <a:r>
              <a:rPr lang="th-TH" sz="2800" dirty="0">
                <a:latin typeface="TH SarabunPSK" pitchFamily="34" charset="-34"/>
                <a:cs typeface="TH SarabunPSK" pitchFamily="34" charset="-34"/>
              </a:rPr>
              <a:t>) ได้แก่จินตนาการความใฝ่ฝัน ความเชื่อถือ ทัศนคติ หรือเจตคติ 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E2795CD0-988E-4B5D-B46E-4EC6FD8AC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6228" y="6338047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97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2188162589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727D1710-BAC2-485A-9729-2D63ECE3D3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8212" y="989602"/>
            <a:ext cx="11125200" cy="5293632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3600" b="1" u="sng" dirty="0">
                <a:latin typeface="TH SarabunPSK" pitchFamily="34" charset="-34"/>
                <a:cs typeface="TH SarabunPSK" pitchFamily="34" charset="-34"/>
              </a:rPr>
              <a:t>3. ด้านศาสนา 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ส่วนใหญ่มีความเชื่อว่ามนุษย์มีชีวิตอยู่ได้เพราะจิตวิญญาณ (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Soul 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หรือ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Spirit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) เมื่อวิญญาณจิตนี้ออกจากร่างกายไปเมื่อใด คนก็ตาย ร่างกายก็จะเน่าเปื่อยผุพังเป็นดินไปในที่สุด แต่ชีวิตไมได้สิ้นสุดที่การตาย เพราะเมื่อร่างกายตายไป จิตวิญญาณนั้นยังอยู่ ในพุทธศาสนาเชื่อว่า ชีวิตมีการเวียนว่ายตายเกิด, ที่วนเวียนอยู่ระหว่างชีวิตหนึ่งกับชีวิตหนึ่งได้นั้น ก็เพราะจิตวิญญาณนั่นเอง ถ้าปราศจากจิตวิญญาณนี้ ชีวิตจะไม่มีการต่อเนื่อง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3600" b="1" u="sng" dirty="0">
                <a:latin typeface="TH SarabunPSK" pitchFamily="34" charset="-34"/>
                <a:cs typeface="TH SarabunPSK" pitchFamily="34" charset="-34"/>
              </a:rPr>
              <a:t>4. </a:t>
            </a:r>
            <a:r>
              <a:rPr lang="th-TH" sz="3600" b="1" u="sng" dirty="0" err="1">
                <a:latin typeface="TH SarabunPSK" pitchFamily="34" charset="-34"/>
                <a:cs typeface="TH SarabunPSK" pitchFamily="34" charset="-34"/>
              </a:rPr>
              <a:t>ด้านสห</a:t>
            </a:r>
            <a:r>
              <a:rPr lang="th-TH" sz="3600" b="1" u="sng" dirty="0">
                <a:latin typeface="TH SarabunPSK" pitchFamily="34" charset="-34"/>
                <a:cs typeface="TH SarabunPSK" pitchFamily="34" charset="-34"/>
              </a:rPr>
              <a:t>วิทยาการ 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Multidisciplinary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) มนุษย์และสิ่งที่มีชีวิตทั้งหลาย ประกอบด้วยองค์ประกอบทางกาย “อาการครบ 32” และทางจิต หากองค์ประกอบใดหายไป ชีวิตมนุษย์จะสิ้นสลายไป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62C3DDA2-D13A-4299-8A41-997ED7CBB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98298" y="6340473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98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4219996585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E5E4EC1E-7FC7-469E-8E9A-3AC6D36C6D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1161"/>
          </a:xfrm>
        </p:spPr>
        <p:txBody>
          <a:bodyPr>
            <a:normAutofit/>
          </a:bodyPr>
          <a:lstStyle/>
          <a:p>
            <a:pPr algn="ctr"/>
            <a:r>
              <a:rPr lang="th-TH" sz="4400" b="1" dirty="0">
                <a:solidFill>
                  <a:srgbClr val="004620"/>
                </a:solidFill>
                <a:latin typeface="TH SarabunPSK" pitchFamily="34" charset="-34"/>
                <a:cs typeface="TH SarabunPSK" pitchFamily="34" charset="-34"/>
              </a:rPr>
              <a:t>มนุษย์มีความแตกต่างกันหลายด้าน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52B7CA75-9EEB-42B4-B13F-934FEE99B7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377" y="1407613"/>
            <a:ext cx="11456894" cy="4957328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	1. ด้านจิตวิทยา ได้แก่ กรรมพันธุ์ (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Heredity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) และสิ่งแวดล้อม (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Environment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	2. ด้านผลการกระทำ ได้แก่ กรรมเก่า และกรรมใหม่</a:t>
            </a:r>
          </a:p>
          <a:p>
            <a:pPr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	3. </a:t>
            </a:r>
            <a:r>
              <a:rPr lang="th-TH" sz="3600" dirty="0" err="1">
                <a:latin typeface="TH SarabunPSK" pitchFamily="34" charset="-34"/>
                <a:cs typeface="TH SarabunPSK" pitchFamily="34" charset="-34"/>
              </a:rPr>
              <a:t>ด้านสห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วิทยาการ ได้แก่ ช่วงวัย, ความแข็งแรง, การอบรมสั่งสอน, เพศ, การศึกษา, ฐานะทางเศรษฐกิจ, ถิ่นกำเนิด, เชื้อชาติ ศาสนา ภาษา กฎหมาย อิทธิพลของกลุ่ม</a:t>
            </a:r>
          </a:p>
          <a:p>
            <a:pPr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	4. ด้านพุทธศาสนา ได้แก่ ราคจริต, โทสจริต, โมหจริต, ศรัทธาจริต วิตกจริต , พุทธจริต</a:t>
            </a:r>
          </a:p>
          <a:p>
            <a:pPr>
              <a:lnSpc>
                <a:spcPct val="114000"/>
              </a:lnSpc>
              <a:spcBef>
                <a:spcPts val="0"/>
              </a:spcBef>
              <a:buNone/>
            </a:pP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3600" b="1" u="sng" dirty="0">
                <a:latin typeface="TH SarabunPSK" pitchFamily="34" charset="-34"/>
                <a:cs typeface="TH SarabunPSK" pitchFamily="34" charset="-34"/>
              </a:rPr>
              <a:t>สรุปได้ว่า</a:t>
            </a: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มนุษย์มีความแตกต่างกันทั้ง </a:t>
            </a:r>
            <a:r>
              <a:rPr lang="th-TH" sz="3600" b="1" u="sng" dirty="0">
                <a:latin typeface="TH SarabunPSK" pitchFamily="34" charset="-34"/>
                <a:cs typeface="TH SarabunPSK" pitchFamily="34" charset="-34"/>
              </a:rPr>
              <a:t>กายกรรม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600" b="1" u="sng" dirty="0">
                <a:latin typeface="TH SarabunPSK" pitchFamily="34" charset="-34"/>
                <a:cs typeface="TH SarabunPSK" pitchFamily="34" charset="-34"/>
              </a:rPr>
              <a:t>วจีกรรม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 และ</a:t>
            </a:r>
            <a:r>
              <a:rPr lang="th-TH" sz="3600" b="1" u="sng" dirty="0">
                <a:latin typeface="TH SarabunPSK" pitchFamily="34" charset="-34"/>
                <a:cs typeface="TH SarabunPSK" pitchFamily="34" charset="-34"/>
              </a:rPr>
              <a:t>มโนกรรม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 ทั้งนี้มีสาเหตุมาจาก </a:t>
            </a:r>
            <a:r>
              <a:rPr lang="th-TH" sz="3600" b="1" u="sng" dirty="0">
                <a:latin typeface="TH SarabunPSK" pitchFamily="34" charset="-34"/>
                <a:cs typeface="TH SarabunPSK" pitchFamily="34" charset="-34"/>
              </a:rPr>
              <a:t>พันธุกรรม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 และ </a:t>
            </a:r>
            <a:r>
              <a:rPr lang="th-TH" sz="3600" b="1" u="sng" dirty="0">
                <a:latin typeface="TH SarabunPSK" pitchFamily="34" charset="-34"/>
                <a:cs typeface="TH SarabunPSK" pitchFamily="34" charset="-34"/>
              </a:rPr>
              <a:t>สิ่งแวดล้อมเป็นสำคัญ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C503A55F-6839-4A97-A9D2-32360940D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34158" y="6355976"/>
            <a:ext cx="771089" cy="365125"/>
          </a:xfrm>
        </p:spPr>
        <p:txBody>
          <a:bodyPr/>
          <a:lstStyle/>
          <a:p>
            <a:fld id="{CA3E7869-158E-4000-91A3-0210DA22A73E}" type="slidenum">
              <a:rPr lang="th-TH" sz="1800" smtClean="0"/>
              <a:pPr/>
              <a:t>99</a:t>
            </a:fld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17014129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2171</TotalTime>
  <Words>11185</Words>
  <Application>Microsoft Office PowerPoint</Application>
  <PresentationFormat>Widescreen</PresentationFormat>
  <Paragraphs>750</Paragraphs>
  <Slides>120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120</vt:i4>
      </vt:variant>
    </vt:vector>
  </HeadingPairs>
  <TitlesOfParts>
    <vt:vector size="127" baseType="lpstr">
      <vt:lpstr>Angsana New</vt:lpstr>
      <vt:lpstr>Arial</vt:lpstr>
      <vt:lpstr>Calibri</vt:lpstr>
      <vt:lpstr>Cambria Math</vt:lpstr>
      <vt:lpstr>TH SarabunPSK</vt:lpstr>
      <vt:lpstr>Tw Cen MT</vt:lpstr>
      <vt:lpstr>Circuit</vt:lpstr>
      <vt:lpstr>PowerPoint Presentation</vt:lpstr>
      <vt:lpstr>PowerPoint Presentation</vt:lpstr>
      <vt:lpstr>ชุดที่ 6  กลไกต่าง ๆ ที่เกี่ยวข้องกับการพัฒนาทรัพยากรต่าง ๆ  โครงสร้างองค์การ และพฤติกรรมมนุษย์</vt:lpstr>
      <vt:lpstr>PowerPoint Presentation</vt:lpstr>
      <vt:lpstr>วิถีชีวิตใหม่ (New Normal)</vt:lpstr>
      <vt:lpstr>PowerPoint Presentation</vt:lpstr>
      <vt:lpstr>PowerPoint Presentation</vt:lpstr>
      <vt:lpstr>PowerPoint Presentation</vt:lpstr>
      <vt:lpstr>Agile Organization</vt:lpstr>
      <vt:lpstr>การบริหารจัดการทรัพยากรมนุษย์  (Human Resource Management : HRM)</vt:lpstr>
      <vt:lpstr>ประเด็นที่พิจารณาของฝ่ายทรัพยากรบุคคล (HR)</vt:lpstr>
      <vt:lpstr>กลยุทธ์ที่นำมาใช้ได้ผลสำเร็จ 5 วิธี</vt:lpstr>
      <vt:lpstr>ด้านบริหารงบประมาณ</vt:lpstr>
      <vt:lpstr>PowerPoint Presentation</vt:lpstr>
      <vt:lpstr>PowerPoint Presentation</vt:lpstr>
      <vt:lpstr>วัตถุประสงค์ของการจัดทำงบประมาณ</vt:lpstr>
      <vt:lpstr>PowerPoint Presentation</vt:lpstr>
      <vt:lpstr>ขั้นตอนการจัดทำงบประมาณ</vt:lpstr>
      <vt:lpstr>PowerPoint Presentation</vt:lpstr>
      <vt:lpstr>การควบคุมงบประมาณ</vt:lpstr>
      <vt:lpstr>PowerPoint Presentation</vt:lpstr>
      <vt:lpstr>การวางแผนเชิงยุทธศาสตร์หรือการวางแผนกลยุทธ์  (Strategic Planning)</vt:lpstr>
      <vt:lpstr>PowerPoint Presentation</vt:lpstr>
      <vt:lpstr>ประโยชน์ของการวางแผนเชิงยุทธศาสตร์</vt:lpstr>
      <vt:lpstr>กระบวนการวางแผนเชิงยุทธศาสตร์</vt:lpstr>
      <vt:lpstr>การรื้อปรับระบบ (Re-engineering) Michael Hammer and James Champy (1994)</vt:lpstr>
      <vt:lpstr>การบริหารคุณภาพทั่วทั้งองค์การ  (Total Quality Management : TQM)</vt:lpstr>
      <vt:lpstr>การเทียบเคียงกับองค์การต้นแบบ (Bench Marking)</vt:lpstr>
      <vt:lpstr>การบริหารงานเป็นทีม (Team Management)</vt:lpstr>
      <vt:lpstr>การแปรกิจกรรมของรัฐเป็นกิจกรรมของเอกชน (Privatization)</vt:lpstr>
      <vt:lpstr>การปรับปรุงสภาพการทำงาน  (Reinventing Government)</vt:lpstr>
      <vt:lpstr>การพัฒนาทัศนคติ ค่านิยม และจริยธรรม (Attitude, Values, Ethics) ของข้าราชการ</vt:lpstr>
      <vt:lpstr>การปรับปรุงการบังคับบัญชา  (Command)</vt:lpstr>
      <vt:lpstr>การปรับปรุงระบบบำเหน็จความดีความชอบ  (Reward)</vt:lpstr>
      <vt:lpstr>การปรับปรุงระบบความก้าวหน้า  (Career Path)</vt:lpstr>
      <vt:lpstr>การใช้หลักการบริหารตามวัตถุประสงค์ (Management By Objective : MBO)</vt:lpstr>
      <vt:lpstr>การใช้ตัวแบบ Balance Scorcard :BSC</vt:lpstr>
      <vt:lpstr>การเพิ่มขีดความสามารถที่จำเป็น  (Competency-Based Approach)</vt:lpstr>
      <vt:lpstr>การใช้ตัวชี้วัดผลการดำเนินงาน (KPI)</vt:lpstr>
      <vt:lpstr>การมุ่งผลสัมฤทธิ์ (Result Based Management : RBM)</vt:lpstr>
      <vt:lpstr>PowerPoint Presentation</vt:lpstr>
      <vt:lpstr>การใช้ KPI ของหน่วยงานภาครัฐ</vt:lpstr>
      <vt:lpstr>การใช้ KPI สำหรับภาคราชการในประเทศไทย</vt:lpstr>
      <vt:lpstr>ระบบคุณภาพตามมาตรฐานสากล (ISO)</vt:lpstr>
      <vt:lpstr>PowerPoint Presentation</vt:lpstr>
      <vt:lpstr>ประโยชน์ขององค์การ</vt:lpstr>
      <vt:lpstr>ประเภทขององค์การ</vt:lpstr>
      <vt:lpstr>PowerPoint Presentation</vt:lpstr>
      <vt:lpstr>ลักษณะสำคัญขององค์การ</vt:lpstr>
      <vt:lpstr>ทฤษฎีองค์การยุคคลาสสิก</vt:lpstr>
      <vt:lpstr>PowerPoint Presentation</vt:lpstr>
      <vt:lpstr>PowerPoint Presentation</vt:lpstr>
      <vt:lpstr>แนวคิดทฤษฎี ยุคโครงสร้างองค์การสมัยใหม่</vt:lpstr>
      <vt:lpstr>รูปแบบการจัดองค์การแบบสมัยใหม่</vt:lpstr>
      <vt:lpstr>PowerPoint Presentation</vt:lpstr>
      <vt:lpstr>แนวคิดการบริหารองค์การแบบพีรามิดหัวกลับ (Inverted Pyramid Organization)</vt:lpstr>
      <vt:lpstr>PowerPoint Presentation</vt:lpstr>
      <vt:lpstr>องค์การแบบแซมรอค (Sham Rock Organization)</vt:lpstr>
      <vt:lpstr>โครงสร้างองค์การแบบทีมผลิตภัณฑ์  (Product Team structure)</vt:lpstr>
      <vt:lpstr>PowerPoint Presentation</vt:lpstr>
      <vt:lpstr>โครงสร้างองค์การแบบไร้พรมแดน (The Boundaryless Organization)</vt:lpstr>
      <vt:lpstr>PowerPoint Presentation</vt:lpstr>
      <vt:lpstr>โครงสร้างองค์กรแบบเครือข่าย (Net Work / Modular Organization)</vt:lpstr>
      <vt:lpstr>องค์การเสมือนจริง (Virtual Organization)</vt:lpstr>
      <vt:lpstr>PowerPoint Presentation</vt:lpstr>
      <vt:lpstr>พฤติกรรมองค์การ (Organization Behavior: OB)</vt:lpstr>
      <vt:lpstr>PowerPoint Presentation</vt:lpstr>
      <vt:lpstr>การวิเคราะห์ระดับบุคคล (Individual level)</vt:lpstr>
      <vt:lpstr>การวิเคราะห์ระดับกลุ่ม (Group level)</vt:lpstr>
      <vt:lpstr>การวิเคราะห์ระดับองค์การ (Organizational level)</vt:lpstr>
      <vt:lpstr>หน้าที่ของผู้บริหาร (Management Function)</vt:lpstr>
      <vt:lpstr>บทบาทของผู้บริหาร (Management Role)</vt:lpstr>
      <vt:lpstr>การใช้ทักษะของผู้บริหาร (Management Skill)</vt:lpstr>
      <vt:lpstr>พื้นฐานของพฤติกรรมระดับบุคคล (Foundations of Individual Behavior)</vt:lpstr>
      <vt:lpstr>การสร้างแบบพฤติกรรมใหม่ : เครื่องมือด้านการจัดการ (Shaping : A Managerial Tool)</vt:lpstr>
      <vt:lpstr>ลักษณะเฉพาะของบุคลิกภาพ (Personality Traits)</vt:lpstr>
      <vt:lpstr>การเอาชนะอคติในการรับรู้  (Overcoming Bias in Perception)</vt:lpstr>
      <vt:lpstr>กระบวนการตัดสินใจ  (Decision Making Process)</vt:lpstr>
      <vt:lpstr>จริยธรรมในการตัดสินใจ (Ethics in Decision Making)</vt:lpstr>
      <vt:lpstr>การจูงใจในที่ทำงาน (Motivation in the Workplace)</vt:lpstr>
      <vt:lpstr>PowerPoint Presentation</vt:lpstr>
      <vt:lpstr>ทฤษฎีการจูงใจสมัยใหม่ (Contemporary Theories of Motivation)</vt:lpstr>
      <vt:lpstr>ทฤษฎี ERG</vt:lpstr>
      <vt:lpstr>ทฤษฎีความต้องการของแม็กเคลแลนด์  (McClelland's Need Theory)</vt:lpstr>
      <vt:lpstr>ทฤษฎีความคาดหวัง (Expectancy Theory)</vt:lpstr>
      <vt:lpstr>ทฤษฎีการกำหนดเป้าหมาย (Goal-Setting Theory)</vt:lpstr>
      <vt:lpstr>ทฤษฎีการเสริมแรง (Reinforcement Theory)</vt:lpstr>
      <vt:lpstr>ทฤษฎีความเสมอภาค (Equity Theory)</vt:lpstr>
      <vt:lpstr>แหล่งที่มาของอำนาจในองค์การ (Sources of Power in Organization)</vt:lpstr>
      <vt:lpstr>ยุทธวิธีการใช้อำนาจ (Power Tactics)</vt:lpstr>
      <vt:lpstr>การสร้างความประทับใจ (Impression Management)</vt:lpstr>
      <vt:lpstr>กระบวนการความขัดแย้ง (The Conflict Process)</vt:lpstr>
      <vt:lpstr>แนวทางที่แก้ไขความขัดแย้งในสถานการณ์ต่าง ๆ</vt:lpstr>
      <vt:lpstr>กระบวนการเจรจาต่อรอง (The Negotiation Process)</vt:lpstr>
      <vt:lpstr>เครื่องมือในการถ่ายทอดวัฒนธรรมองค์การ  (Tool for Transmitting Cultures)</vt:lpstr>
      <vt:lpstr>พฤติกรรมมนุษย์</vt:lpstr>
      <vt:lpstr>PowerPoint Presentation</vt:lpstr>
      <vt:lpstr>PowerPoint Presentation</vt:lpstr>
      <vt:lpstr>มนุษย์มีความแตกต่างกันหลายด้าน</vt:lpstr>
      <vt:lpstr>ทางจิตวิทยาได้อธิบายพฤติกรรมของมนุษย์</vt:lpstr>
      <vt:lpstr>PowerPoint Presentation</vt:lpstr>
      <vt:lpstr>PowerPoint Presentation</vt:lpstr>
      <vt:lpstr>ปัญญากับอวิชชา</vt:lpstr>
      <vt:lpstr>ความต้องการของมนุษย์</vt:lpstr>
      <vt:lpstr>ทฤษฎีความต้องการของมนุษย์</vt:lpstr>
      <vt:lpstr>ความต้องการของมนุษย์</vt:lpstr>
      <vt:lpstr>การสร้างความสัมพันธ์ที่ดีกับบุคคล</vt:lpstr>
      <vt:lpstr>PowerPoint Presentation</vt:lpstr>
      <vt:lpstr>เทคนิคการสนทนาวิสาสะ</vt:lpstr>
      <vt:lpstr>พฤติกรรมที่ควรหลีกเลี่ยงสำหรับผู้บริการ</vt:lpstr>
      <vt:lpstr>PowerPoint Presentation</vt:lpstr>
      <vt:lpstr>PowerPoint Presentation</vt:lpstr>
      <vt:lpstr>PowerPoint Presentation</vt:lpstr>
      <vt:lpstr>บันได 6 ขั้น เพื่อสร้างมนุษย์สัมพันธ์ในองค์การ</vt:lpstr>
      <vt:lpstr>การใช้หลักธรรมในการสร้างมนุษย์สัมพันธ์</vt:lpstr>
      <vt:lpstr>PowerPoint Presentation</vt:lpstr>
      <vt:lpstr>PowerPoint Presentation</vt:lpstr>
      <vt:lpstr>การใช้หลักธรรมาภิบาล (Good Governance)</vt:lpstr>
      <vt:lpstr>การส่งเสริมจรรยาบรรณ มาตรฐานคุณธรรม และจริยธรรม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ชุดที่ 6  กลไกต่าง ๆ ที่เกี่ยวข้องกับการพัฒนาทรัพยากรต่าง ๆ (ด้านทรัพยากรมนุษย์ ด้านบริหารงบประมาณ ด้านสิ่งของ ด้านการจัดการ) กระบวนการจัดการ (Management Process)</dc:title>
  <dc:creator>QMCOOP</dc:creator>
  <cp:lastModifiedBy>Worathep  Narkwong</cp:lastModifiedBy>
  <cp:revision>389</cp:revision>
  <cp:lastPrinted>2021-06-10T07:59:16Z</cp:lastPrinted>
  <dcterms:created xsi:type="dcterms:W3CDTF">2021-05-21T06:52:22Z</dcterms:created>
  <dcterms:modified xsi:type="dcterms:W3CDTF">2025-06-11T08:01:45Z</dcterms:modified>
</cp:coreProperties>
</file>