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64" r:id="rId6"/>
    <p:sldId id="266" r:id="rId7"/>
    <p:sldId id="268" r:id="rId8"/>
    <p:sldId id="270" r:id="rId9"/>
    <p:sldId id="271" r:id="rId10"/>
    <p:sldId id="269" r:id="rId11"/>
    <p:sldId id="265" r:id="rId12"/>
    <p:sldId id="267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84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11/21/2025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2658532"/>
            <a:ext cx="6843481" cy="2158052"/>
          </a:xfrm>
        </p:spPr>
        <p:txBody>
          <a:bodyPr anchor="ctr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การวิเคราะห์</a:t>
            </a:r>
            <a:b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</a:br>
            <a: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ลูกค้าและพฤติกรรมผู้บริโภค</a:t>
            </a:r>
            <a:endParaRPr lang="en-US" sz="6000" dirty="0"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AE13C-01D4-4843-B6A3-AA29BEFB2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192" y="364066"/>
            <a:ext cx="9980682" cy="1096962"/>
          </a:xfrm>
        </p:spPr>
        <p:txBody>
          <a:bodyPr>
            <a:normAutofit/>
          </a:bodyPr>
          <a:lstStyle/>
          <a:p>
            <a:r>
              <a:rPr lang="th-TH" sz="48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ตัวอย่างการวิเคราะห์ลูกค้าและพฤติกรรมผู้บริโภค </a:t>
            </a:r>
            <a:endParaRPr lang="en-US" sz="48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C049E2-9DEC-4F4D-8D5F-2CCE2E0F455F}"/>
              </a:ext>
            </a:extLst>
          </p:cNvPr>
          <p:cNvSpPr/>
          <p:nvPr/>
        </p:nvSpPr>
        <p:spPr>
          <a:xfrm>
            <a:off x="987126" y="1415621"/>
            <a:ext cx="573540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การวิเคราะห์ 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STP</a:t>
            </a:r>
          </a:p>
          <a:p>
            <a:pPr algn="ctr"/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Segmentation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   </a:t>
            </a:r>
            <a:r>
              <a:rPr lang="th-TH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การแบ่งส่วนตลาด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Demographic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อายุ 18–35 ปี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เพศชาย/หญิง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นักศึกษา คนทำงาน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รายได้ 8,000–25,000 บาท/เดือน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Geographic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พื้นที่มหาวิทยาลัยและย่านชุมชน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อาศัยหรือทำงานในรัศมี 3 กม. จากร้าน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BBCBFC-722F-452E-AAFB-653A47DADD25}"/>
              </a:ext>
            </a:extLst>
          </p:cNvPr>
          <p:cNvSpPr/>
          <p:nvPr/>
        </p:nvSpPr>
        <p:spPr>
          <a:xfrm>
            <a:off x="6722533" y="2400506"/>
            <a:ext cx="526626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Psychographic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สนใจสุขภาพและการลดน้ำหนัก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ชอบอาหาร/เครื่องดื่มที่ดีต่อสุขภาพ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ไลฟ์สไตล์ออกกำลังกาย ฟิตเนส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Behavioral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ซื้อน้ำดื่มสุขภาพสัปดาห์ละ 2–3 ครั้ง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เลือกร้านที่มีรีวิวดี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ซื้อเพราะอยากดูแลสุขภาพ/ลดหวาน</a:t>
            </a:r>
          </a:p>
        </p:txBody>
      </p:sp>
    </p:spTree>
    <p:extLst>
      <p:ext uri="{BB962C8B-B14F-4D97-AF65-F5344CB8AC3E}">
        <p14:creationId xmlns:p14="http://schemas.microsoft.com/office/powerpoint/2010/main" val="372305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D6A632-8A49-41FE-8747-61A1FE335F52}"/>
              </a:ext>
            </a:extLst>
          </p:cNvPr>
          <p:cNvSpPr/>
          <p:nvPr/>
        </p:nvSpPr>
        <p:spPr>
          <a:xfrm>
            <a:off x="1236133" y="1494135"/>
            <a:ext cx="98721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Target Market</a:t>
            </a:r>
            <a:r>
              <a:rPr lang="th-TH" sz="32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 การเลือกกลุ่มตลาดเป้าหมายหลัก</a:t>
            </a:r>
            <a:endParaRPr lang="en-US" sz="3200" b="1" u="sng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algn="just"/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“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นักศึกษาและคนทำงานในย่านมหาวิทยาลัย อายุ 18–30 ปี ที่ต้องการเครื่องดื่มสุขภาพและใส่ใจเรื่องน้ำตาลต่ำ”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83390F-04EB-4FA0-943E-83476F717EC6}"/>
              </a:ext>
            </a:extLst>
          </p:cNvPr>
          <p:cNvSpPr/>
          <p:nvPr/>
        </p:nvSpPr>
        <p:spPr>
          <a:xfrm>
            <a:off x="1236133" y="3794206"/>
            <a:ext cx="98721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Positioning Statement</a:t>
            </a:r>
            <a:r>
              <a:rPr lang="th-TH" sz="32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 การวางตำแหน่งสินค้า</a:t>
            </a:r>
            <a:endParaRPr lang="en-US" sz="3200" b="1" u="sng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algn="just"/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“Healthy Café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เป็นร้านเครื่องดื่มสุขภาพที่ใช้น้ำผลไม้สกัดเย็นสดใหม่ คุณภาพดี ดีต่อสุขภาพ ราคาจับต้องได้ เหมาะกับคนรุ่นใหม่ที่ต้องการดูแลตัวเองทุกวัน”</a:t>
            </a:r>
          </a:p>
        </p:txBody>
      </p:sp>
    </p:spTree>
    <p:extLst>
      <p:ext uri="{BB962C8B-B14F-4D97-AF65-F5344CB8AC3E}">
        <p14:creationId xmlns:p14="http://schemas.microsoft.com/office/powerpoint/2010/main" val="7995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61AA7-A611-477A-98A3-27BC86622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278613"/>
            <a:ext cx="9980682" cy="1096962"/>
          </a:xfrm>
        </p:spPr>
        <p:txBody>
          <a:bodyPr>
            <a:normAutofit fontScale="90000"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การวิเคราะห์พฤติกรรมผู้บริโภค (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Consumer Behavior)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5364F5-30B0-478E-B7E0-55EE3927E966}"/>
              </a:ext>
            </a:extLst>
          </p:cNvPr>
          <p:cNvSpPr/>
          <p:nvPr/>
        </p:nvSpPr>
        <p:spPr>
          <a:xfrm>
            <a:off x="1104900" y="1477175"/>
            <a:ext cx="99806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พฤติกรรมก่อนซื้อ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ค้นหาข้อมูลจาก: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en-US" sz="3200" dirty="0" err="1">
                <a:latin typeface="TH Niramit AS" panose="02000506000000020004" pitchFamily="2" charset="-34"/>
                <a:cs typeface="TH Niramit AS" panose="02000506000000020004" pitchFamily="2" charset="-34"/>
              </a:rPr>
              <a:t>TikTok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,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รีวิวเพื่อน, เพจร้านกาแฟสุขภาพ</a:t>
            </a:r>
          </a:p>
          <a:p>
            <a:pPr marL="1828800" lvl="3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เหตุผลในการเลือก: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ต้องการสุขภาพดี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ลดน้ำตาล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เครื่องดื่มแคลอรีต่ำ</a:t>
            </a:r>
          </a:p>
          <a:p>
            <a:pPr marL="1828800" lvl="3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ความคาดหวัง: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รสชาติอร่อย เบาสบาย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ราคาไม่สูงเกินไป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ความสะอาดและคุณภาพของวัตถุดิบ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D2DFB18-4450-4061-802A-2D6C035825BB}"/>
              </a:ext>
            </a:extLst>
          </p:cNvPr>
          <p:cNvSpPr/>
          <p:nvPr/>
        </p:nvSpPr>
        <p:spPr>
          <a:xfrm>
            <a:off x="11667067" y="5444067"/>
            <a:ext cx="406400" cy="1270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extLst>
              <a:ext uri="{FF2B5EF4-FFF2-40B4-BE49-F238E27FC236}">
                <a16:creationId xmlns:a16="http://schemas.microsoft.com/office/drawing/2014/main" id="{182E075A-1E60-4DCD-B76D-A3BDE3761CD4}"/>
              </a:ext>
            </a:extLst>
          </p:cNvPr>
          <p:cNvSpPr/>
          <p:nvPr/>
        </p:nvSpPr>
        <p:spPr>
          <a:xfrm>
            <a:off x="11667067" y="5444067"/>
            <a:ext cx="406400" cy="1270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BA20AF-1FBB-441A-B148-251C5B5949BA}"/>
              </a:ext>
            </a:extLst>
          </p:cNvPr>
          <p:cNvSpPr/>
          <p:nvPr/>
        </p:nvSpPr>
        <p:spPr>
          <a:xfrm>
            <a:off x="1134533" y="1337439"/>
            <a:ext cx="10109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พฤติกรรมระหว่างซื้อ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ช่องทางการซื้อ: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หน้าร้าน 60%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เดลิเวอรี 40%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ปัจจัยสำคัญที่สุด: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โปรโมชั่น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รสชาติที่คงที่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บรรจุภัณฑ์ดูดีและรักษ์โลก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ความถี่: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2–4 ครั้ง/สัปดาห์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งบประมาณเฉลี่ย: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45–75 บาท/แก้ว</a:t>
            </a:r>
          </a:p>
        </p:txBody>
      </p:sp>
    </p:spTree>
    <p:extLst>
      <p:ext uri="{BB962C8B-B14F-4D97-AF65-F5344CB8AC3E}">
        <p14:creationId xmlns:p14="http://schemas.microsoft.com/office/powerpoint/2010/main" val="359408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D3EAA1-B1C9-423D-A1B3-0A4EA9310831}"/>
              </a:ext>
            </a:extLst>
          </p:cNvPr>
          <p:cNvSpPr/>
          <p:nvPr/>
        </p:nvSpPr>
        <p:spPr>
          <a:xfrm>
            <a:off x="914401" y="1460774"/>
            <a:ext cx="518159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พฤติกรรมหลังซื้อ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ความพึงพอใจ: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90% ชอบเพราะรสชาติไม่หวานจัด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75% ชอบเพราะใช้วัตถุดิบออร์แกนิก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ปัญหาที่พบบ่อย: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บางครั้งต้องรอนานช่วงพีก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ราคาแพงเมื่อสั่งเดลิเวอรี</a:t>
            </a:r>
          </a:p>
          <a:p>
            <a:pPr>
              <a:buFont typeface="Arial" panose="020B0604020202020204" pitchFamily="34" charset="0"/>
              <a:buChar char="•"/>
            </a:pP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2D8536-7602-4116-B618-A0366857E241}"/>
              </a:ext>
            </a:extLst>
          </p:cNvPr>
          <p:cNvSpPr/>
          <p:nvPr/>
        </p:nvSpPr>
        <p:spPr>
          <a:xfrm>
            <a:off x="7196668" y="2199438"/>
            <a:ext cx="465666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การซื้อต่อ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Loyalty):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ลูกค้าประจำ 30%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ลูกค้าซื้อซ้ำเดือนละ 5–10 ครั้ง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ความต้องการเพิ่มเติม:</a:t>
            </a:r>
            <a:endParaRPr lang="th-TH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เพิ่มเมนูใหม่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โปรโมชั่นบ่อยขึ้น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ระบบสะสมแต้ม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5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B765-5604-4423-A4F4-111F66494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245533"/>
            <a:ext cx="11074400" cy="1096962"/>
          </a:xfrm>
        </p:spPr>
        <p:txBody>
          <a:bodyPr>
            <a:no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แบบฟอร์ม (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Template) 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การวิเคราะห์ลูกค้า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8A3185-D981-4584-9B36-5B6B7E33BBDA}"/>
              </a:ext>
            </a:extLst>
          </p:cNvPr>
          <p:cNvSpPr/>
          <p:nvPr/>
        </p:nvSpPr>
        <p:spPr>
          <a:xfrm>
            <a:off x="524932" y="1305342"/>
            <a:ext cx="1120986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segmentation (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การแบ่งกลุ่มลูกค้า)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Demographic: _______________________________________________________________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Geographic: _________________________________________________________________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Psychographic: ______________________________________________________________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Behavioral: __________________________________________________________________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Target Market (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กลุ่มเป้าหมายหลัก)</a:t>
            </a:r>
          </a:p>
          <a:p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ระบุเฉพาะเจาะจง เช่น</a:t>
            </a:r>
            <a:b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“นักศึกษามหาวิทยาลัยอายุ 18–24 ปี สนใจสุขภาพ อาศัยในพื้นที่มหาวิทยาลัย”</a:t>
            </a:r>
          </a:p>
          <a:p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Positioning (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การวางตำแหน่งสินค้า/บริการ)</a:t>
            </a:r>
          </a:p>
          <a:p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“_______________________________________________”</a:t>
            </a:r>
          </a:p>
        </p:txBody>
      </p:sp>
    </p:spTree>
    <p:extLst>
      <p:ext uri="{BB962C8B-B14F-4D97-AF65-F5344CB8AC3E}">
        <p14:creationId xmlns:p14="http://schemas.microsoft.com/office/powerpoint/2010/main" val="130017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3B4F-4B69-4D13-B0A8-DD479DD57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422" y="329782"/>
            <a:ext cx="9980682" cy="1096962"/>
          </a:xfrm>
        </p:spPr>
        <p:txBody>
          <a:bodyPr>
            <a:norm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แบบฟอร์ม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Consumer Behavior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C0688B-5632-4878-BE30-47DD83A989BD}"/>
              </a:ext>
            </a:extLst>
          </p:cNvPr>
          <p:cNvSpPr/>
          <p:nvPr/>
        </p:nvSpPr>
        <p:spPr>
          <a:xfrm>
            <a:off x="1170896" y="1426744"/>
            <a:ext cx="98502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พฤติกรรมก่อนซื้อ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แหล่งข้อมูลที่ใช้ค้นหา: 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ปัจจัยที่ใช้ตัดสินใจซื้อ: 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ปัญหาที่ต้องการแก้: _________________________________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พฤติกรรมระหว่างซื้อ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ช่องทางการซื้อ: 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ความถี่ในการซื้อ: 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งบประมาณเฉลี่ยต่อครั้ง: ____________________________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พฤติกรรมหลังซื้อ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ความพึงพอใจ: _____________________________________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ปัญหาที่พบ: _______________________________________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0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ความต้องการเพิ่มเติม: 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59909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2C10E-72C2-4C88-AC5B-DA20420DD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500" y="2332038"/>
            <a:ext cx="9980682" cy="1096962"/>
          </a:xfrm>
        </p:spPr>
        <p:txBody>
          <a:bodyPr>
            <a:noAutofit/>
          </a:bodyPr>
          <a:lstStyle/>
          <a:p>
            <a:pPr algn="ctr"/>
            <a:r>
              <a:rPr lang="th-TH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จบการบรรยาย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06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5025-1875-4552-ADF6-7ACA9171C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142" y="372533"/>
            <a:ext cx="10035715" cy="1122362"/>
          </a:xfrm>
        </p:spPr>
        <p:txBody>
          <a:bodyPr>
            <a:normAutofit/>
          </a:bodyPr>
          <a:lstStyle/>
          <a:p>
            <a:r>
              <a:rPr lang="th-TH" sz="6000" b="1" cap="all" dirty="0">
                <a:solidFill>
                  <a:srgbClr val="5148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การวิเคราะห์ลูกค้า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CF5D84-7F90-4080-B5C8-554A31357C31}"/>
              </a:ext>
            </a:extLst>
          </p:cNvPr>
          <p:cNvSpPr/>
          <p:nvPr/>
        </p:nvSpPr>
        <p:spPr>
          <a:xfrm>
            <a:off x="1078142" y="2134569"/>
            <a:ext cx="104309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หมายถึง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กระบวนการใช้ข้อมูลเพื่อทำความเข้าใจลูกค้าในเชิงลึก เพื่อนำไปปรับปรุงกลยุทธ์การตลาด, พัฒนาผลิตภัณฑ์และบริการ, และตัดสินใจทางธุรกิจได้อย่างมีประสิทธิภาพ</a:t>
            </a:r>
            <a:r>
              <a:rPr lang="th-TH" sz="3200" dirty="0">
                <a:solidFill>
                  <a:srgbClr val="0A0A0A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 โดยอาศัยการวิเคราะห์ข้อมูลจากหลายแหล่ง เช่น ข้อมูลประชากร, พฤติกรรม, ความชอบ, และคำติชม เพื่อทำความเข้าใจความต้องการ, ปัญหา, และแรงจูงใจของลูกค้า 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8129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42B5F-715E-4155-B563-F0C43172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414866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เครื่องมือการวิเคราะห์ลูกค้า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742608-914A-4172-8272-75C6AF3917A3}"/>
              </a:ext>
            </a:extLst>
          </p:cNvPr>
          <p:cNvSpPr/>
          <p:nvPr/>
        </p:nvSpPr>
        <p:spPr>
          <a:xfrm>
            <a:off x="2099733" y="2268772"/>
            <a:ext cx="829733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STP Model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Market Segmentation 		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การแบ่งส่วนตลาด 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Target Customer 		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การเลือกกลุ่มเป้าหมาย 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Positioning 			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การวางตำแหน่งสินค้า/บริการ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972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B5872-90F6-4421-94B5-9F1E259E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79400"/>
            <a:ext cx="9980682" cy="1096962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Market Segmentation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4D741E-BB88-4803-801E-9368440D019E}"/>
              </a:ext>
            </a:extLst>
          </p:cNvPr>
          <p:cNvSpPr/>
          <p:nvPr/>
        </p:nvSpPr>
        <p:spPr>
          <a:xfrm>
            <a:off x="423334" y="1376362"/>
            <a:ext cx="567266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การแบ่งผู้บริโภคออกเป็นกลุ่มย่อยตามลักษณะร่วมกัน เช่น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กลุ่มประชากรศาสตร์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Demographic)</a:t>
            </a: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อายุ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/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เพศ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รายได้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/ อาชีพ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ระดับการศึกษา ฯ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กลุ่มภูมิศาสตร์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Geographic)</a:t>
            </a: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จังหวัด/อำเภอ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ชุมชน/เมือง/ชนบท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828800" lvl="3" indent="-457200">
              <a:buFont typeface="Wingdings" panose="05000000000000000000" pitchFamily="2" charset="2"/>
              <a:buChar char="q"/>
            </a:pP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สภาพอากาศ/วัฒนธรรม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B0CAAD-5736-4A06-A6DE-9C52122F334B}"/>
              </a:ext>
            </a:extLst>
          </p:cNvPr>
          <p:cNvSpPr/>
          <p:nvPr/>
        </p:nvSpPr>
        <p:spPr>
          <a:xfrm>
            <a:off x="6299200" y="1868804"/>
            <a:ext cx="56726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กลุ่มพฤติกรรม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Behavioral)</a:t>
            </a:r>
            <a:endParaRPr lang="th-TH" sz="32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ความถี่ในการซื้อ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โอกาสในการใช้สินค้า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ระดับความภักดีต่อแบรนด์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แรงจูงใจในการซื้อ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กลุ่มจิตวิทยา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Psychographic)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ไลฟ์สไตล์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ค่านิยม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บุคลิกภาพ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ความสนใจ</a:t>
            </a:r>
          </a:p>
        </p:txBody>
      </p:sp>
    </p:spTree>
    <p:extLst>
      <p:ext uri="{BB962C8B-B14F-4D97-AF65-F5344CB8AC3E}">
        <p14:creationId xmlns:p14="http://schemas.microsoft.com/office/powerpoint/2010/main" val="290298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5D49-03A3-45A4-B9FD-72B7CCF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367" y="364067"/>
            <a:ext cx="9980682" cy="1096962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Target Customer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2663C1-22B4-4A24-97B9-37CF4260E2D4}"/>
              </a:ext>
            </a:extLst>
          </p:cNvPr>
          <p:cNvSpPr/>
          <p:nvPr/>
        </p:nvSpPr>
        <p:spPr>
          <a:xfrm>
            <a:off x="1398517" y="2475971"/>
            <a:ext cx="9838267" cy="1608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หมายถึง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การประเมินและเลือกกลุ่มลูกค้าที่มีความต้องการหรือความสนใจคล้ายคลึงกันจากส่วนตลาดที่ได้แบ่งไว้แล้ว เพื่อกำหนดว่าจะเข้าไปดำเนินกิจกรรมทางการตลาดกับกลุ่มไหนเป็นหลัก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907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DB149-4B54-49CC-9D67-38AA98C1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160867"/>
            <a:ext cx="9980682" cy="1096962"/>
          </a:xfrm>
        </p:spPr>
        <p:txBody>
          <a:bodyPr>
            <a:normAutofit/>
          </a:bodyPr>
          <a:lstStyle/>
          <a:p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การเลือกกลุ่มเป้าหมาย (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Target Customer)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7F4120-2DD4-4160-9D64-2B65E661004B}"/>
              </a:ext>
            </a:extLst>
          </p:cNvPr>
          <p:cNvSpPr/>
          <p:nvPr/>
        </p:nvSpPr>
        <p:spPr>
          <a:xfrm>
            <a:off x="2404533" y="2253103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th-TH" alt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มีศักยภาพทางการตลาดสูง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th-TH" alt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เข้าถึงได้ง่าย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th-TH" alt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มีกำลังซื้อ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th-TH" alt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เหมาะกับสินค้าหรือบริการของคุณ</a:t>
            </a:r>
            <a:endParaRPr lang="en-US" alt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7430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189F-2F2D-47C9-A563-984564889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330200"/>
            <a:ext cx="9980682" cy="1096962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Positioning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9A3FE4-7A67-489C-B674-DF6F2950FFFD}"/>
              </a:ext>
            </a:extLst>
          </p:cNvPr>
          <p:cNvSpPr/>
          <p:nvPr/>
        </p:nvSpPr>
        <p:spPr>
          <a:xfrm>
            <a:off x="1269999" y="1671697"/>
            <a:ext cx="981634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h-TH" sz="3200" dirty="0">
                <a:solidFill>
                  <a:srgbClr val="0A0A0A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solidFill>
                  <a:srgbClr val="0A0A0A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หมายถึง </a:t>
            </a:r>
            <a:r>
              <a:rPr lang="th-TH" sz="3200" dirty="0">
                <a:solidFill>
                  <a:srgbClr val="0A0A0A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กลยุทธ์ทางการตลาดที่ใช้สร้างการรับรู้ให้สินค้าหรือบริการให้อยู่ใน "ตำแหน่งที่โดดเด่น" ในใจของกลุ่มเป้าหมาย เมื่อเทียบกับคู่แข่ง เพื่อให้สินค้าหรือบริการแตกต่างและมีความคุ้มค่าในสายตาของลูกค้า โดยเน้นย้ำถึงคุณค่าหรือประโยชน์ที่ชัดเจน 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1F615E-790C-4947-A2A2-5BB1AB5DAC71}"/>
              </a:ext>
            </a:extLst>
          </p:cNvPr>
          <p:cNvSpPr/>
          <p:nvPr/>
        </p:nvSpPr>
        <p:spPr>
          <a:xfrm>
            <a:off x="1269999" y="4155251"/>
            <a:ext cx="981634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หรือ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เป็นการตอบคำถามว่า “สินค้า/บริการของคุณต้องการให้ลูกค้าจดจำว่าอะไร?” ตัวอย่างเช่น 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อาหารสุขภาพคุณภาพดี 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ราคาย่อมเยาคาเฟ่เพื่อสุขภาพที่ให้คุณค่าทางโภชนาการ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เสื้อผ้าแฟชั่นสำหรับคนรุ่นใหม่</a:t>
            </a:r>
          </a:p>
        </p:txBody>
      </p:sp>
    </p:spTree>
    <p:extLst>
      <p:ext uri="{BB962C8B-B14F-4D97-AF65-F5344CB8AC3E}">
        <p14:creationId xmlns:p14="http://schemas.microsoft.com/office/powerpoint/2010/main" val="292380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5025-1875-4552-ADF6-7ACA9171C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142" y="372533"/>
            <a:ext cx="10035715" cy="1122362"/>
          </a:xfrm>
        </p:spPr>
        <p:txBody>
          <a:bodyPr>
            <a:normAutofit/>
          </a:bodyPr>
          <a:lstStyle/>
          <a:p>
            <a:r>
              <a:rPr lang="th-TH" sz="6000" b="1" cap="all" dirty="0">
                <a:solidFill>
                  <a:srgbClr val="5148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การวิเคราะห์พฤติกรรมผู้บริโภค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785119-67EE-447C-89FB-82C4328C7462}"/>
              </a:ext>
            </a:extLst>
          </p:cNvPr>
          <p:cNvSpPr/>
          <p:nvPr/>
        </p:nvSpPr>
        <p:spPr>
          <a:xfrm>
            <a:off x="1078141" y="2102303"/>
            <a:ext cx="1003571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h-TH" sz="3200" dirty="0">
                <a:solidFill>
                  <a:srgbClr val="001D35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	</a:t>
            </a:r>
            <a:r>
              <a:rPr lang="th-TH" sz="3200" b="1" dirty="0">
                <a:solidFill>
                  <a:srgbClr val="001D35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หมายถึง</a:t>
            </a:r>
            <a:r>
              <a:rPr lang="th-TH" sz="3200" dirty="0">
                <a:solidFill>
                  <a:srgbClr val="001D35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กระบวนการศึกษาเพื่อทำความเข้าใจว่าลูกค้าตัดสินใจซื้อสินค้าหรือบริการอย่างไร โดยอาศัยข้อมูลทั้งเชิงปริมาณและเชิงคุณภาพ เพื่อนำไปปรับปรุงกลยุทธ์ทางการตลาดและสร้างประสบการณ์ที่ดีให้กับลูกค้า ซึ่งการ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ศึกษานั้นจทำการศึกษาว่าลูกค้ามี “พฤติกรรมก่อนซื้อ–ระหว่างซื้อ–หลังซื้อ” อย่างไร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1471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AF27BF-BCAA-4720-9BA7-EC491EEF0EEE}"/>
              </a:ext>
            </a:extLst>
          </p:cNvPr>
          <p:cNvSpPr txBox="1">
            <a:spLocks/>
          </p:cNvSpPr>
          <p:nvPr/>
        </p:nvSpPr>
        <p:spPr>
          <a:xfrm>
            <a:off x="1636184" y="177799"/>
            <a:ext cx="10003366" cy="6502401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พฤติกรรมก่อนซื้อ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Pre-Purchase Behavior)</a:t>
            </a:r>
            <a:endParaRPr lang="th-TH" sz="32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ค้นหาข้อมูลจากที่ไหน? (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Facebook, </a:t>
            </a:r>
            <a:r>
              <a:rPr lang="en-US" sz="3200" dirty="0" err="1">
                <a:latin typeface="TH Niramit AS" panose="02000506000000020004" pitchFamily="2" charset="-34"/>
                <a:cs typeface="TH Niramit AS" panose="02000506000000020004" pitchFamily="2" charset="-34"/>
              </a:rPr>
              <a:t>Tik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en-US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Tok, Google,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เพื่อน)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ปัจจัยที่สนใจ เช่น ราคา คุณภาพ รีวิว โปรโมชั่น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ปัญหาที่ลูกค้าต้องการแก้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พฤติกรรมขณะซื้อ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Purchase Behavior)</a:t>
            </a:r>
            <a:endParaRPr lang="th-TH" sz="32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ซื้อผ่านช่องทางใด (หน้าร้าน, เดลิเวอรี, ออนไลน์)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ซื้อเพราะอะไร (ความเชื่อ, เทรนด์, ความสะดวก)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ซื้อบ่อยแค่ไหน (รายวัน, รายสัปดาห์)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พฤติกรรมหลังซื้อ (</a:t>
            </a:r>
            <a:r>
              <a:rPr lang="en-US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Post-Purchase Behavior)</a:t>
            </a:r>
            <a:endParaRPr lang="th-TH" sz="32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ให้คะแนนหรือรีวิวไหม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ซื้าซ้ำหรือไม่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ปัญหาที่พบบ่อย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ความคาดหวังเพิ่มเติม</a:t>
            </a:r>
            <a:endParaRPr lang="en-US" sz="32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7048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4873beb7-5857-4685-be1f-d57550cc96cc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95</TotalTime>
  <Words>1066</Words>
  <Application>Microsoft Office PowerPoint</Application>
  <PresentationFormat>Widescreen</PresentationFormat>
  <Paragraphs>141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Angsana New</vt:lpstr>
      <vt:lpstr>Arial</vt:lpstr>
      <vt:lpstr>Courier New</vt:lpstr>
      <vt:lpstr>Euphemia</vt:lpstr>
      <vt:lpstr>Plantagenet Cherokee</vt:lpstr>
      <vt:lpstr>TH Niramit AS</vt:lpstr>
      <vt:lpstr>Times New Roman</vt:lpstr>
      <vt:lpstr>Wingdings</vt:lpstr>
      <vt:lpstr>Academic Literature 16x9</vt:lpstr>
      <vt:lpstr>การวิเคราะห์ ลูกค้าและพฤติกรรมผู้บริโภค</vt:lpstr>
      <vt:lpstr>การวิเคราะห์ลูกค้า</vt:lpstr>
      <vt:lpstr>เครื่องมือการวิเคราะห์ลูกค้า</vt:lpstr>
      <vt:lpstr>Market Segmentation</vt:lpstr>
      <vt:lpstr>Target Customer</vt:lpstr>
      <vt:lpstr>การเลือกกลุ่มเป้าหมาย (Target Customer)</vt:lpstr>
      <vt:lpstr>Positioning</vt:lpstr>
      <vt:lpstr>การวิเคราะห์พฤติกรรมผู้บริโภค</vt:lpstr>
      <vt:lpstr>PowerPoint Presentation</vt:lpstr>
      <vt:lpstr>ตัวอย่างการวิเคราะห์ลูกค้าและพฤติกรรมผู้บริโภค </vt:lpstr>
      <vt:lpstr>PowerPoint Presentation</vt:lpstr>
      <vt:lpstr>การวิเคราะห์พฤติกรรมผู้บริโภค (Consumer Behavior)</vt:lpstr>
      <vt:lpstr>PowerPoint Presentation</vt:lpstr>
      <vt:lpstr>PowerPoint Presentation</vt:lpstr>
      <vt:lpstr>แบบฟอร์ม (Template) การวิเคราะห์ลูกค้า</vt:lpstr>
      <vt:lpstr>แบบฟอร์ม Consumer Behavior Analysis</vt:lpstr>
      <vt:lpstr>จบการบรรยาย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การวิเคราะห์ โอกาสทางธุรกิจและตลาด</dc:title>
  <dc:creator>PC05</dc:creator>
  <cp:lastModifiedBy>PC05</cp:lastModifiedBy>
  <cp:revision>13</cp:revision>
  <dcterms:created xsi:type="dcterms:W3CDTF">2025-10-31T03:49:16Z</dcterms:created>
  <dcterms:modified xsi:type="dcterms:W3CDTF">2025-11-21T04:14:37Z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