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7" r:id="rId14"/>
    <p:sldId id="298" r:id="rId15"/>
    <p:sldId id="302" r:id="rId16"/>
    <p:sldId id="303" r:id="rId17"/>
    <p:sldId id="304" r:id="rId18"/>
    <p:sldId id="299" r:id="rId19"/>
    <p:sldId id="305" r:id="rId20"/>
    <p:sldId id="301" r:id="rId21"/>
    <p:sldId id="306" r:id="rId22"/>
    <p:sldId id="30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6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C6D5C-CB2C-488E-B41B-56B1B3D6F5D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2FCE7-DE76-4AD2-8B0C-2D4D85775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3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2FCE7-DE76-4AD2-8B0C-2D4D857759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0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8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2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7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2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6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3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0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3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A7ECF-2A8B-453F-B568-21AEAAAC0BC8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6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9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Programmable Logic Controller(PLC)</a:t>
            </a:r>
            <a:b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วงจรส่วนอินพุต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2065784"/>
          </a:xfrm>
        </p:spPr>
        <p:txBody>
          <a:bodyPr>
            <a:norm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ผศ. ดร.บุญชัย บุญชู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สาขาเทคโนโลยีไฟฟ้า 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คณะวิศวกรรมศาสตร์และเทคโนโลยีอุตสาหกรรม </a:t>
            </a:r>
          </a:p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มหาวิทยาลัยราชภัฏสวนสุนันทา</a:t>
            </a:r>
            <a:endParaRPr lang="en-US" sz="2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1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802" y="1087938"/>
            <a:ext cx="2803632" cy="41220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961564"/>
            <a:ext cx="1975076" cy="172819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014" y="3121804"/>
            <a:ext cx="1712664" cy="192026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40970" y="5282044"/>
            <a:ext cx="2486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3.7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สัญลักษณ์รีเลย์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35708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62862"/>
            <a:ext cx="3096344" cy="30963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79" y="2122902"/>
            <a:ext cx="3267065" cy="26742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3901" y="5013176"/>
            <a:ext cx="3392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3.8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ตัวอย่างรีเลย์ที่ใช้งานจริง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21358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th-TH" dirty="0" smtClean="0"/>
              <a:t>รีเลย์ฟังก์ชั่นพิเศษ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3888432" cy="38884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72816"/>
            <a:ext cx="3024336" cy="30243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06868" y="5013176"/>
            <a:ext cx="4727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3.9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โอเวอร์โหลดรีเลย์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(Over Load Relay)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98614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th-TH" dirty="0" smtClean="0"/>
              <a:t>บอร์ดรีเลย์สำเร็จ</a:t>
            </a:r>
            <a:endParaRPr lang="en-US" dirty="0"/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145022"/>
            <a:ext cx="3488642" cy="23640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972" y="1844824"/>
            <a:ext cx="2724138" cy="27241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52620" y="4797152"/>
            <a:ext cx="4767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3.10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แผงวงจรรีเลย์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(Relay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Circuit Board)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7794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การใช้ทรานซิสเตอร์เป็นสวิตซ์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(BJT as Switch)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4673" y="4705980"/>
            <a:ext cx="4131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3.11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วงจรไบแอสทรานซิสเตอร์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668408"/>
              </p:ext>
            </p:extLst>
          </p:nvPr>
        </p:nvGraphicFramePr>
        <p:xfrm>
          <a:off x="2195736" y="1556792"/>
          <a:ext cx="5079988" cy="3255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Visio" r:id="rId3" imgW="1910475" imgH="1226557" progId="Visio.Drawing.11">
                  <p:embed/>
                </p:oleObj>
              </mc:Choice>
              <mc:Fallback>
                <p:oleObj name="Visio" r:id="rId3" imgW="1910475" imgH="1226557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556792"/>
                        <a:ext cx="5079988" cy="3255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380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คุณสมบัติทางไฟตรงของ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2776"/>
            <a:ext cx="5328592" cy="41044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611820" y="5517232"/>
            <a:ext cx="4336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3.12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การตอบสนองต่อไฟตรงของ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5325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246711"/>
            <a:ext cx="5398397" cy="427052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195736" y="5570076"/>
            <a:ext cx="5681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3.13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การตอบสนองต่อไฟตรงของ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เมื่อปรับ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VCE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01536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การตอบสนองต่ออุณหภูมิของ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12776"/>
            <a:ext cx="5400649" cy="39413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8575" y="5354052"/>
            <a:ext cx="6333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3.14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การรตอบสนองต่อไฟตรงของ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เมื่ออุณหภูมิเพิ่มขึ้น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78233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3277"/>
                <a:ext cx="8229600" cy="4525963"/>
              </a:xfrm>
            </p:spPr>
            <p:txBody>
              <a:bodyPr/>
              <a:lstStyle/>
              <a:p>
                <a:r>
                  <a:rPr lang="en-US" sz="2800" dirty="0" smtClean="0"/>
                  <a:t>Eber-Moll Equation</a:t>
                </a:r>
              </a:p>
              <a:p>
                <a:pPr marL="914400" lvl="2" indent="0">
                  <a:buNone/>
                </a:pPr>
                <a:r>
                  <a:rPr lang="en-US" sz="3200" dirty="0"/>
                  <a:t>	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𝐼</m:t>
                    </m:r>
                    <m:r>
                      <a:rPr lang="en-US" sz="3200" b="0" i="1" baseline="-25000" smtClean="0">
                        <a:latin typeface="Cambria Math"/>
                      </a:rPr>
                      <m:t>𝑐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𝐼𝑠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3200" b="0" i="1" baseline="-25000" smtClean="0">
                            <a:latin typeface="Cambria Math"/>
                          </a:rPr>
                          <m:t>𝑏𝑒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/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𝑛𝑉𝑇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</a:rPr>
                      <m:t> (</m:t>
                    </m:r>
                    <m:r>
                      <a:rPr lang="en-US" sz="3200" b="0" i="1" smtClean="0">
                        <a:latin typeface="Cambria Math"/>
                      </a:rPr>
                      <m:t>1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f>
                      <m:fPr>
                        <m:type m:val="lin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3200" b="0" i="1" baseline="-25000" smtClean="0">
                            <a:latin typeface="Cambria Math"/>
                          </a:rPr>
                          <m:t>𝐶𝐸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𝑉</m:t>
                        </m:r>
                        <m:r>
                          <a:rPr lang="en-US" sz="3200" b="0" i="1" baseline="-25000" smtClean="0">
                            <a:latin typeface="Cambria Math"/>
                          </a:rPr>
                          <m:t>𝐴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 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r>
                  <a:rPr lang="en-US" sz="2800" dirty="0" smtClean="0"/>
                  <a:t>Common Emitter Current Gain</a:t>
                </a:r>
              </a:p>
              <a:p>
                <a:pPr marL="1371600" lvl="3" indent="0">
                  <a:buNone/>
                </a:pPr>
                <a:r>
                  <a:rPr lang="en-US" sz="3200" dirty="0"/>
                  <a:t>	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= </m:t>
                    </m:r>
                    <m:box>
                      <m:boxPr>
                        <m:ctrlPr>
                          <a:rPr lang="en-US" sz="3200" b="0" i="1" smtClean="0">
                            <a:latin typeface="Cambria Math"/>
                            <a:ea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𝐼</m:t>
                            </m:r>
                            <m:r>
                              <a:rPr lang="en-US" sz="3200" b="0" i="1" baseline="-25000" smtClean="0">
                                <a:latin typeface="Cambria Math"/>
                                <a:ea typeface="Cambria Math"/>
                              </a:rPr>
                              <m:t>𝐶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𝐼</m:t>
                            </m:r>
                            <m:r>
                              <a:rPr lang="en-US" sz="3200" b="0" i="1" baseline="-25000" smtClean="0">
                                <a:latin typeface="Cambria Math"/>
                                <a:ea typeface="Cambria Math"/>
                              </a:rPr>
                              <m:t>𝐵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  </m:t>
                        </m:r>
                      </m:e>
                    </m:box>
                  </m:oMath>
                </a14:m>
                <a:r>
                  <a:rPr lang="en-US" sz="3200" dirty="0" smtClean="0"/>
                  <a:t>	; 	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𝐼</m:t>
                    </m:r>
                    <m:r>
                      <a:rPr lang="en-US" sz="3200" b="0" i="1" baseline="-25000" smtClean="0">
                        <a:latin typeface="Cambria Math"/>
                      </a:rPr>
                      <m:t>𝐸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𝐼𝐶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𝐼𝐵</m:t>
                    </m:r>
                  </m:oMath>
                </a14:m>
                <a:r>
                  <a:rPr lang="en-US" sz="3200" dirty="0" smtClean="0"/>
                  <a:t>    </a:t>
                </a:r>
              </a:p>
              <a:p>
                <a:r>
                  <a:rPr lang="en-US" sz="2800" dirty="0" smtClean="0"/>
                  <a:t>Common Base Current Gain</a:t>
                </a:r>
              </a:p>
              <a:p>
                <a:pPr marL="1828800" lvl="4" indent="0">
                  <a:buNone/>
                </a:pP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 dirty="0" smtClean="0">
                            <a:latin typeface="Cambria Math"/>
                            <a:ea typeface="Cambria Math"/>
                          </a:rPr>
                          <m:t>𝛽</m:t>
                        </m:r>
                      </m:num>
                      <m:den>
                        <m:r>
                          <a:rPr lang="en-US" sz="3200" i="1" dirty="0" smtClean="0">
                            <a:latin typeface="Cambria Math"/>
                            <a:ea typeface="Cambria Math"/>
                          </a:rPr>
                          <m:t>𝛽</m:t>
                        </m:r>
                        <m:r>
                          <a:rPr lang="en-US" sz="3200" b="0" i="1" dirty="0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sz="3200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3277"/>
                <a:ext cx="8229600" cy="4525963"/>
              </a:xfrm>
              <a:blipFill rotWithShape="1">
                <a:blip r:embed="rId2"/>
                <a:stretch>
                  <a:fillRect l="-1259" t="-1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5113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เป็นสวิตซ์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24201" y="4994012"/>
            <a:ext cx="3231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เป็นสวิตซ์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398454"/>
              </p:ext>
            </p:extLst>
          </p:nvPr>
        </p:nvGraphicFramePr>
        <p:xfrm>
          <a:off x="583814" y="1412776"/>
          <a:ext cx="8092642" cy="36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Visio" r:id="rId3" imgW="4847602" imgH="2159482" progId="Visio.Drawing.11">
                  <p:embed/>
                </p:oleObj>
              </mc:Choice>
              <mc:Fallback>
                <p:oleObj name="Visio" r:id="rId3" imgW="4847602" imgH="2159482" progId="Visio.Drawing.11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814" y="1412776"/>
                        <a:ext cx="8092642" cy="360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122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21" y="1556792"/>
            <a:ext cx="6709558" cy="4037610"/>
          </a:xfrm>
        </p:spPr>
      </p:pic>
      <p:sp>
        <p:nvSpPr>
          <p:cNvPr id="5" name="TextBox 4"/>
          <p:cNvSpPr txBox="1"/>
          <p:nvPr/>
        </p:nvSpPr>
        <p:spPr>
          <a:xfrm>
            <a:off x="1979712" y="5661248"/>
            <a:ext cx="5052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สำหรับพิจารณาส่วนอินพุต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18364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692696"/>
            <a:ext cx="6084202" cy="4857403"/>
          </a:xfrm>
        </p:spPr>
      </p:pic>
      <p:sp>
        <p:nvSpPr>
          <p:cNvPr id="5" name="TextBox 4"/>
          <p:cNvSpPr txBox="1"/>
          <p:nvPr/>
        </p:nvSpPr>
        <p:spPr>
          <a:xfrm>
            <a:off x="2123728" y="5445224"/>
            <a:ext cx="4870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3.16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คุณสมบัติการสงผ่านระหว่าง </a:t>
            </a:r>
            <a:r>
              <a:rPr lang="en-US" sz="28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2800" i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กับ </a:t>
            </a:r>
            <a:r>
              <a:rPr lang="en-US" sz="28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V</a:t>
            </a:r>
            <a:r>
              <a:rPr lang="en-US" sz="2800" i="1" baseline="-250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315066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85205" y="4777988"/>
            <a:ext cx="400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3.17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เมื่อทำงานเป็นสวิตซ์เปิด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620485"/>
              </p:ext>
            </p:extLst>
          </p:nvPr>
        </p:nvGraphicFramePr>
        <p:xfrm>
          <a:off x="539552" y="1340768"/>
          <a:ext cx="8101183" cy="3384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Visio" r:id="rId3" imgW="4718975" imgH="1969507" progId="Visio.Drawing.11">
                  <p:embed/>
                </p:oleObj>
              </mc:Choice>
              <mc:Fallback>
                <p:oleObj name="Visio" r:id="rId3" imgW="4718975" imgH="1969507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0768"/>
                        <a:ext cx="8101183" cy="33843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6679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767728"/>
              </p:ext>
            </p:extLst>
          </p:nvPr>
        </p:nvGraphicFramePr>
        <p:xfrm>
          <a:off x="827584" y="1988840"/>
          <a:ext cx="7395516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Visio" r:id="rId3" imgW="4606130" imgH="1969507" progId="Visio.Drawing.11">
                  <p:embed/>
                </p:oleObj>
              </mc:Choice>
              <mc:Fallback>
                <p:oleObj name="Visio" r:id="rId3" imgW="4606130" imgH="1969507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988840"/>
                        <a:ext cx="7395516" cy="316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41189" y="5210036"/>
            <a:ext cx="400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3.18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BJT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เมื่อทำงานเป็นสวิตซ์ปิด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2938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ชนิดของวงจรส่วนอินพุต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 fontScale="92500" lnSpcReduction="20000"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อุปกรณ์สวิตซ์ทางกล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สวิตซ์ทางเดียว สวิตซ์สองทาง สวิตซ์กดติดกดดับ สวิตซ์กดติดปล่อยดับ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ลิมิตสวิตซ์ สวิตซ์แรงดัน สวิตซ์ระดับ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สวิตซ์แม่เหล็กไฟฟ้า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รีเลย์คอนแทคเดียว รีเลย์หลายคอนแทค คอนแทค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NC, NO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โซลิดสเตทรีเลย์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(Solid-State Relay ; SSR) 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สวิตซ์อิเล็กทรอนิกส์ 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สวิตซ์ทรานซิสเตอร์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(BJT, FET)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สวิตซ์ลอจิกเกต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สัญญาณไฟฟ้า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สัญญาณดิจิตอล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สัญญาณแอนะล็อก </a:t>
            </a:r>
          </a:p>
          <a:p>
            <a:pPr marL="0" indent="0">
              <a:buNone/>
            </a:pPr>
            <a:endParaRPr lang="th-T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72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สวิตซ์ทางกล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สวิตซ์ปุ่มกด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(Push Button Switch)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สวิตซ์ปุ่มกดเริ่ม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(Start Switch)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หน้าสัมผัสเป็นปรกติเปิด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(Normal Open ; NO)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สวิตซ์ปุ่มกดหยุด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(Stop Switch)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หน้าสัมผัสเป็นปรกติปิด 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(Normal Close ; NC)</a:t>
            </a:r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098" y="2924944"/>
            <a:ext cx="1428750" cy="1428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306" y="2956506"/>
            <a:ext cx="1428750" cy="1428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522" y="2936354"/>
            <a:ext cx="1572766" cy="15727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38545" y="4437112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3.2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ตัวอย่างสวิตซ์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68359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2419343" cy="135483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7" y="3068960"/>
            <a:ext cx="2004814" cy="2004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1268760"/>
            <a:ext cx="3888432" cy="38884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98866" y="5210036"/>
            <a:ext cx="4833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3.3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ตัวอย่างซีเล็กเตอร์สวิตซ์และสวิตซ์ปุ่มกด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09080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ลิมิตสวิตซ์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(Limit Switch)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ลิมิตสวิตซ์แบบปรกติเปิด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(NO)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ลิมิตสวิตซ์แบบปรกติปิด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(NC)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365724"/>
            <a:ext cx="1879600" cy="1079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599943"/>
            <a:ext cx="4278064" cy="176516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340" y="4330065"/>
            <a:ext cx="1362852" cy="10421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915816" y="5354052"/>
            <a:ext cx="33666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3.4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สัญลักษณ์ของลิมิตสวิตซ์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05061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113692"/>
            <a:ext cx="2631678" cy="243966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185700"/>
            <a:ext cx="2304256" cy="21745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21011" y="4777988"/>
            <a:ext cx="2791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3.5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ตัวอย่างลิมิตสวิตซ์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0921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525963"/>
          </a:xfrm>
        </p:spPr>
        <p:txBody>
          <a:bodyPr/>
          <a:lstStyle/>
          <a:p>
            <a:r>
              <a:rPr lang="th-TH" dirty="0" smtClean="0"/>
              <a:t>ข้อดีของลิมิตสวิตซ์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/>
              <a:t>ความแม่นยำ สามารถกำหนดตำแหน่งและสถานะได้อย่างถูกต้อง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/>
              <a:t>ความทนทาน ทนทานต่อสภาพแวดล้อมที่หลากหลาย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/>
              <a:t>ใช้งานได้หลากหลาย มีให้เลือกใช้งานได้หลายชนิด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/>
              <a:t>สะดวกต่อการใช้งาน ไม่ต้องใช้แหล่งจ่ายไฟ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/>
              <a:t>เลือกความไวของสวิตซ์ได้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 smtClean="0"/>
              <a:t>ติดตั้งง่าย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dirty="0"/>
              <a:t>ราคา</a:t>
            </a:r>
            <a:r>
              <a:rPr lang="th-TH" dirty="0" smtClean="0"/>
              <a:t>ถูก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16710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525963"/>
          </a:xfrm>
        </p:spPr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สวิตซ์แม่เหล็กไฟฟ้า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(Electromagnetic Relay)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880" y="1746938"/>
            <a:ext cx="7941568" cy="26710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02516" y="4489956"/>
            <a:ext cx="2837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3.6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โครงสร้างของรีเลย์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1687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415</Words>
  <Application>Microsoft Office PowerPoint</Application>
  <PresentationFormat>On-screen Show (4:3)</PresentationFormat>
  <Paragraphs>65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Visio</vt:lpstr>
      <vt:lpstr>Microsoft Visio Drawing</vt:lpstr>
      <vt:lpstr>Programmable Logic Controller(PLC) บทที่ 3 วงจรส่วนอินพุต</vt:lpstr>
      <vt:lpstr>โครงสร้าง PLC</vt:lpstr>
      <vt:lpstr>ชนิดของวงจรส่วนอินพุต</vt:lpstr>
      <vt:lpstr>สวิตซ์ทางกล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การใช้ทรานซิสเตอร์เป็นสวิตซ์ (BJT as Switch)</vt:lpstr>
      <vt:lpstr>คุณสมบัติทางไฟตรงของ BJT</vt:lpstr>
      <vt:lpstr>PowerPoint Presentation</vt:lpstr>
      <vt:lpstr>การตอบสนองต่ออุณหภูมิของ BJT</vt:lpstr>
      <vt:lpstr>PowerPoint Presentation</vt:lpstr>
      <vt:lpstr>การใช้ BJT เป็นสวิตซ์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Programmable Logic Controller(PLC)</dc:title>
  <dc:creator>Boonchai</dc:creator>
  <cp:lastModifiedBy>Boonchai</cp:lastModifiedBy>
  <cp:revision>203</cp:revision>
  <dcterms:created xsi:type="dcterms:W3CDTF">2025-07-22T14:11:10Z</dcterms:created>
  <dcterms:modified xsi:type="dcterms:W3CDTF">2026-03-10T07:35:37Z</dcterms:modified>
</cp:coreProperties>
</file>