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87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1323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78638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Management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and Change Management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13232" y="2761488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การจัดการทุนมนุษย์และการเปลี่ยนแปลง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425196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425196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4389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44168" y="44074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41832" y="4910328"/>
            <a:ext cx="20299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การพัฒนาศักยภาพ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3474720" y="425196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74720" y="4251960"/>
            <a:ext cx="73152" cy="1143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39312" y="4389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133088" y="44074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730752" y="4910328"/>
            <a:ext cx="20299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ภาวะผู้นำ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6263640" y="425196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425196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28232" y="4389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922008" y="44074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519672" y="4910328"/>
            <a:ext cx="20299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การบริหารการเปลี่ยนแปลง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9052560" y="4251960"/>
            <a:ext cx="24688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52560" y="425196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17152" y="4389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710928" y="44074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308592" y="4910328"/>
            <a:ext cx="20299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นวัตกรรมและความยั่งยืน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Course Profile | ข้อมูลรายวิชา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 credits: 3(3-0-6) • Master Degree level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32918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1732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44168" y="1572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Course focus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41832" y="2075688"/>
            <a:ext cx="28529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capital, competency, motivation, leadership, communication, conflict, learning organization, and planned change.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251960" y="1417320"/>
            <a:ext cx="32918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51960" y="1417320"/>
            <a:ext cx="73152" cy="1143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1655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02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910328" y="1572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mode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507992" y="2075688"/>
            <a:ext cx="28529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Concept lecture, case discussion, workshop, group project, presentation, and reflection.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7818120" y="1417320"/>
            <a:ext cx="32918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18120" y="141732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476488" y="15727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Main output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074152" y="2075688"/>
            <a:ext cx="28529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practical human-capital and change-management proposal for a real or selected organization.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051560" y="3063240"/>
            <a:ext cx="978408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5240">
            <a:solidFill>
              <a:srgbClr val="2B6CB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88720" y="3108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6C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554480" y="3291840"/>
            <a:ext cx="90982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are not only resources to be controlled; they are strategic capital to be developed.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1097280" y="461772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70432" y="481888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Understand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123590" y="4617720"/>
            <a:ext cx="186171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96742" y="481888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Analyze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149901" y="461772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23053" y="481888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7176211" y="4617720"/>
            <a:ext cx="186171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49363" y="481888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Apply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9202522" y="461772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275674" y="481888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Reflect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Backbone of the Course | แกนหลักของรายวิชา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course is organized around four integrated pillars.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508760"/>
            <a:ext cx="658368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06240" y="1508760"/>
            <a:ext cx="0" cy="384048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3429000"/>
            <a:ext cx="658368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167335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Development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78992" y="2075688"/>
            <a:ext cx="2962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Knowledge, skill, competency, talent, lifelong learning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343400" y="167335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&amp; OB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70832" y="2075688"/>
            <a:ext cx="2962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Leadership, motivation, engagement, culture, team behavior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51560" y="35935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Management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78992" y="3995928"/>
            <a:ext cx="2962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Readiness, resistance, communication, implementation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343400" y="35935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 &amp; Sustainability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70832" y="3995928"/>
            <a:ext cx="29626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Digital HR, people analytics, green HRM, resilience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183880" y="1874520"/>
            <a:ext cx="2423160" cy="2423160"/>
          </a:xfrm>
          <a:prstGeom prst="ellipse">
            <a:avLst/>
          </a:prstGeom>
          <a:solidFill>
            <a:srgbClr val="168C8C">
              <a:alpha val="90000"/>
            </a:srgbClr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66760" y="2487168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Integrated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Managerial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Capability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7498080" y="4709160"/>
            <a:ext cx="8138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71232" y="4910328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Capital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476488" y="4709160"/>
            <a:ext cx="8138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49640" y="4910328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Behavior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454896" y="4709160"/>
            <a:ext cx="8138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528048" y="4910328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10433304" y="4709160"/>
            <a:ext cx="8138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506456" y="4910328"/>
            <a:ext cx="612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Future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Course Learning Outcomes | ผลลัพธ์การเรียนรู้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CLOs guide teaching, activities, assessment, and final project.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325880"/>
            <a:ext cx="48920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325880"/>
            <a:ext cx="73152" cy="987552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3560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CLO1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33272" y="1984248"/>
            <a:ext cx="4453128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Analyze concepts of human capital and change systematically.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126480" y="1325880"/>
            <a:ext cx="48920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26480" y="1325880"/>
            <a:ext cx="73152" cy="987552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910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7848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CLO2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382512" y="1984248"/>
            <a:ext cx="4453128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Synthesize knowledge to develop people and organizations.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777240" y="2651760"/>
            <a:ext cx="48920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2651760"/>
            <a:ext cx="73152" cy="98755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1832" y="2788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35608" y="280720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CLO3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33272" y="3310128"/>
            <a:ext cx="4453128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 suitable change-management processes.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126480" y="2651760"/>
            <a:ext cx="48920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26480" y="2651760"/>
            <a:ext cx="73152" cy="98755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91072" y="2788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784848" y="280720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CLO4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382512" y="3310128"/>
            <a:ext cx="4453128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Apply leadership, communication, and relationship skills.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777240" y="3977640"/>
            <a:ext cx="48920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7240" y="3977640"/>
            <a:ext cx="73152" cy="987552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41832" y="4114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435608" y="413308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CLO5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1033272" y="4636008"/>
            <a:ext cx="4453128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 innovative HCM ideas for sustainability.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2148840" y="5806440"/>
            <a:ext cx="795528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221992" y="5879592"/>
            <a:ext cx="7808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Aligned with assessments: midterm • case • project • presentation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15-Week Learning Roadmap | โครงสร้างรายวิชา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progressive path from foundation to applied change project.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325880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490472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 Foundations</a:t>
            </a:r>
            <a:endParaRPr lang="en-US" sz="1130" dirty="0"/>
          </a:p>
        </p:txBody>
      </p:sp>
      <p:sp>
        <p:nvSpPr>
          <p:cNvPr id="8" name="Shape 6"/>
          <p:cNvSpPr/>
          <p:nvPr/>
        </p:nvSpPr>
        <p:spPr>
          <a:xfrm>
            <a:off x="2889504" y="1325880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99232" y="1490472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 HC theory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5157216" y="1325880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66944" y="1490472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 Competency</a:t>
            </a:r>
            <a:endParaRPr lang="en-US" sz="1130" dirty="0"/>
          </a:p>
        </p:txBody>
      </p:sp>
      <p:sp>
        <p:nvSpPr>
          <p:cNvPr id="12" name="Shape 10"/>
          <p:cNvSpPr/>
          <p:nvPr/>
        </p:nvSpPr>
        <p:spPr>
          <a:xfrm>
            <a:off x="7424928" y="1325880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34656" y="1490472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 Motivation</a:t>
            </a:r>
            <a:endParaRPr lang="en-US" sz="1130" dirty="0"/>
          </a:p>
        </p:txBody>
      </p:sp>
      <p:sp>
        <p:nvSpPr>
          <p:cNvPr id="14" name="Shape 12"/>
          <p:cNvSpPr/>
          <p:nvPr/>
        </p:nvSpPr>
        <p:spPr>
          <a:xfrm>
            <a:off x="9692640" y="1325880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02368" y="1490472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 Leadership</a:t>
            </a:r>
            <a:endParaRPr lang="en-US" sz="1130" dirty="0"/>
          </a:p>
        </p:txBody>
      </p:sp>
      <p:sp>
        <p:nvSpPr>
          <p:cNvPr id="16" name="Shape 14"/>
          <p:cNvSpPr/>
          <p:nvPr/>
        </p:nvSpPr>
        <p:spPr>
          <a:xfrm>
            <a:off x="621792" y="2624328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2788920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6 Communication</a:t>
            </a:r>
            <a:endParaRPr lang="en-US" sz="1130" dirty="0"/>
          </a:p>
        </p:txBody>
      </p:sp>
      <p:sp>
        <p:nvSpPr>
          <p:cNvPr id="18" name="Shape 16"/>
          <p:cNvSpPr/>
          <p:nvPr/>
        </p:nvSpPr>
        <p:spPr>
          <a:xfrm>
            <a:off x="2889504" y="2624328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999232" y="2788920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7 Team/conflict</a:t>
            </a:r>
            <a:endParaRPr lang="en-US" sz="1130" dirty="0"/>
          </a:p>
        </p:txBody>
      </p:sp>
      <p:sp>
        <p:nvSpPr>
          <p:cNvPr id="20" name="Shape 18"/>
          <p:cNvSpPr/>
          <p:nvPr/>
        </p:nvSpPr>
        <p:spPr>
          <a:xfrm>
            <a:off x="5157216" y="2624328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7ED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266944" y="2788920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8 Midterm</a:t>
            </a:r>
            <a:endParaRPr lang="en-US" sz="1130" dirty="0"/>
          </a:p>
        </p:txBody>
      </p:sp>
      <p:sp>
        <p:nvSpPr>
          <p:cNvPr id="22" name="Shape 20"/>
          <p:cNvSpPr/>
          <p:nvPr/>
        </p:nvSpPr>
        <p:spPr>
          <a:xfrm>
            <a:off x="7424928" y="2624328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34656" y="2788920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9 Change theory</a:t>
            </a:r>
            <a:endParaRPr lang="en-US" sz="1130" dirty="0"/>
          </a:p>
        </p:txBody>
      </p:sp>
      <p:sp>
        <p:nvSpPr>
          <p:cNvPr id="24" name="Shape 22"/>
          <p:cNvSpPr/>
          <p:nvPr/>
        </p:nvSpPr>
        <p:spPr>
          <a:xfrm>
            <a:off x="9692640" y="2624328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802368" y="2788920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10 Tools</a:t>
            </a:r>
            <a:endParaRPr lang="en-US" sz="1130" dirty="0"/>
          </a:p>
        </p:txBody>
      </p:sp>
      <p:sp>
        <p:nvSpPr>
          <p:cNvPr id="26" name="Shape 24"/>
          <p:cNvSpPr/>
          <p:nvPr/>
        </p:nvSpPr>
        <p:spPr>
          <a:xfrm>
            <a:off x="621792" y="3922776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4087368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11 Culture</a:t>
            </a:r>
            <a:endParaRPr lang="en-US" sz="1130" dirty="0"/>
          </a:p>
        </p:txBody>
      </p:sp>
      <p:sp>
        <p:nvSpPr>
          <p:cNvPr id="28" name="Shape 26"/>
          <p:cNvSpPr/>
          <p:nvPr/>
        </p:nvSpPr>
        <p:spPr>
          <a:xfrm>
            <a:off x="2889504" y="3922776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999232" y="4087368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12 Learning org</a:t>
            </a:r>
            <a:endParaRPr lang="en-US" sz="1130" dirty="0"/>
          </a:p>
        </p:txBody>
      </p:sp>
      <p:sp>
        <p:nvSpPr>
          <p:cNvPr id="30" name="Shape 28"/>
          <p:cNvSpPr/>
          <p:nvPr/>
        </p:nvSpPr>
        <p:spPr>
          <a:xfrm>
            <a:off x="5157216" y="3922776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66944" y="4087368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13 Digital/innovation</a:t>
            </a:r>
            <a:endParaRPr lang="en-US" sz="1130" dirty="0"/>
          </a:p>
        </p:txBody>
      </p:sp>
      <p:sp>
        <p:nvSpPr>
          <p:cNvPr id="32" name="Shape 30"/>
          <p:cNvSpPr/>
          <p:nvPr/>
        </p:nvSpPr>
        <p:spPr>
          <a:xfrm>
            <a:off x="7424928" y="3922776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34656" y="4087368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14 Case lab</a:t>
            </a:r>
            <a:endParaRPr lang="en-US" sz="1130" dirty="0"/>
          </a:p>
        </p:txBody>
      </p:sp>
      <p:sp>
        <p:nvSpPr>
          <p:cNvPr id="34" name="Shape 32"/>
          <p:cNvSpPr/>
          <p:nvPr/>
        </p:nvSpPr>
        <p:spPr>
          <a:xfrm>
            <a:off x="9692640" y="3922776"/>
            <a:ext cx="1993392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802368" y="4087368"/>
            <a:ext cx="1773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3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15 Presentation</a:t>
            </a:r>
            <a:endParaRPr lang="en-US" sz="1130" dirty="0"/>
          </a:p>
        </p:txBody>
      </p:sp>
      <p:sp>
        <p:nvSpPr>
          <p:cNvPr id="36" name="Shape 34"/>
          <p:cNvSpPr/>
          <p:nvPr/>
        </p:nvSpPr>
        <p:spPr>
          <a:xfrm>
            <a:off x="914400" y="5577840"/>
            <a:ext cx="1898294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87552" y="5779008"/>
            <a:ext cx="16971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Foundation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2977286" y="5577840"/>
            <a:ext cx="1898294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050438" y="5779008"/>
            <a:ext cx="16971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Development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5040173" y="5577840"/>
            <a:ext cx="1898294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13325" y="5779008"/>
            <a:ext cx="16971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7103059" y="5577840"/>
            <a:ext cx="1898294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176211" y="5779008"/>
            <a:ext cx="16971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9165946" y="5577840"/>
            <a:ext cx="1898294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239098" y="5779008"/>
            <a:ext cx="16971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Integration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Assessment Structure | แผนการประเมินผล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Balanced assessment: knowledge, analysis, and application.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7830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Participation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743200" y="1810512"/>
            <a:ext cx="731520" cy="146304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21945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Midterm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743200" y="2221992"/>
            <a:ext cx="1828800" cy="146304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26060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Case analysis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743200" y="2633472"/>
            <a:ext cx="1463040" cy="146304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0175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Group project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743200" y="3044952"/>
            <a:ext cx="2194560" cy="146304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5840" y="34290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Presentation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743200" y="3456432"/>
            <a:ext cx="1097280" cy="146304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12984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Suggested weighting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0" y="1325880"/>
            <a:ext cx="24688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86400" y="132588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6509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144768" y="148132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5742432" y="1984248"/>
            <a:ext cx="20299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Core concepts and theory comprehension.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8458200" y="1325880"/>
            <a:ext cx="24688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458200" y="1325880"/>
            <a:ext cx="73152" cy="10972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227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9116568" y="148132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714232" y="1984248"/>
            <a:ext cx="20299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Analysis, diagnosis, communication, design.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5486400" y="2834640"/>
            <a:ext cx="24688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86400" y="2834640"/>
            <a:ext cx="73152" cy="1097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65099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6144768" y="299008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Application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5742432" y="3493008"/>
            <a:ext cx="20299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tools in an organizational case.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8458200" y="2834640"/>
            <a:ext cx="24688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458200" y="2834640"/>
            <a:ext cx="73152" cy="109728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62279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9116568" y="299008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Reflection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8714232" y="3493008"/>
            <a:ext cx="20299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Ethical, sustainable, and future-oriented thinking.</a:t>
            </a:r>
            <a:endParaRPr lang="en-US" sz="1220" dirty="0"/>
          </a:p>
        </p:txBody>
      </p:sp>
      <p:sp>
        <p:nvSpPr>
          <p:cNvPr id="37" name="Shape 35"/>
          <p:cNvSpPr/>
          <p:nvPr/>
        </p:nvSpPr>
        <p:spPr>
          <a:xfrm>
            <a:off x="5440680" y="4617720"/>
            <a:ext cx="54864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240">
            <a:solidFill>
              <a:srgbClr val="4F9D6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7784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F9D6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9" name="Text 37"/>
          <p:cNvSpPr/>
          <p:nvPr/>
        </p:nvSpPr>
        <p:spPr>
          <a:xfrm>
            <a:off x="5943600" y="4846320"/>
            <a:ext cx="48006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Final assessment should show that students can move from “knowing” to “designing and leading.”</a:t>
            </a:r>
            <a:endParaRPr lang="en-US" sz="1350" dirty="0"/>
          </a:p>
        </p:txBody>
      </p:sp>
      <p:sp>
        <p:nvSpPr>
          <p:cNvPr id="40" name="Text 38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Mindset | แนวคิดทุนมนุษย์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From employment administration to strategic value creation.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49377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2B6CB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6C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371600" y="1645920"/>
            <a:ext cx="42519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Machines depreciate; people can develop, learn, and create new value.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68680" y="2834640"/>
            <a:ext cx="320040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680" y="2834640"/>
            <a:ext cx="73152" cy="1097280"/>
          </a:xfrm>
          <a:prstGeom prst="rect">
            <a:avLst/>
          </a:prstGeom>
          <a:solidFill>
            <a:srgbClr val="5B6670"/>
          </a:solidFill>
          <a:ln w="12700">
            <a:solidFill>
              <a:srgbClr val="5B66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HR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27048" y="299008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resource view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124712" y="3493008"/>
            <a:ext cx="276148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as labor, roles, compliance, payroll, and operational support.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4434840" y="2834640"/>
            <a:ext cx="320040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34840" y="283464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9943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HC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093208" y="299008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view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90872" y="3493008"/>
            <a:ext cx="276148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as knowledge, skill, creativity, social capital, and future capability.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001000" y="2834640"/>
            <a:ext cx="320040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01000" y="2834640"/>
            <a:ext cx="73152" cy="109728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559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SV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659368" y="299008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Strategic view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257032" y="3493008"/>
            <a:ext cx="276148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Investment in people creates organizational performance and sustainability.</a:t>
            </a:r>
            <a:endParaRPr lang="en-US" sz="1220" dirty="0"/>
          </a:p>
        </p:txBody>
      </p:sp>
      <p:sp>
        <p:nvSpPr>
          <p:cNvPr id="24" name="Shape 22"/>
          <p:cNvSpPr/>
          <p:nvPr/>
        </p:nvSpPr>
        <p:spPr>
          <a:xfrm>
            <a:off x="1188720" y="5074920"/>
            <a:ext cx="1825142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61872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Hire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178454" y="507492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51606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168189" y="5074920"/>
            <a:ext cx="1825142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41341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Engage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7157923" y="507492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31075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Retain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9147658" y="5074920"/>
            <a:ext cx="1825142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220810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Grow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Why Human Capital Matters | ทำไมทุนมนุษย์จึงสำคัญ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links capability, productivity, innovation, and resilience.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417320"/>
            <a:ext cx="48920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417320"/>
            <a:ext cx="73152" cy="12344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55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81328" y="1572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Productivity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78992" y="2075688"/>
            <a:ext cx="445312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Skills and systems improve work outcomes.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417320"/>
            <a:ext cx="48920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417320"/>
            <a:ext cx="73152" cy="123444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572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2075688"/>
            <a:ext cx="445312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and diversity support new ideas.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22960" y="3063240"/>
            <a:ext cx="48920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3063240"/>
            <a:ext cx="73152" cy="12344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81328" y="321868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Adaptability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78992" y="3721608"/>
            <a:ext cx="445312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capabilities enable change.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3063240"/>
            <a:ext cx="489204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3063240"/>
            <a:ext cx="73152" cy="12344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321868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Reputation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721608"/>
            <a:ext cx="445312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Talent, ethics, and culture shape trust.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5074920" y="4983480"/>
            <a:ext cx="1965960" cy="1051560"/>
          </a:xfrm>
          <a:prstGeom prst="hexagon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03520" y="523951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Value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Creation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Personnel, HRM, and HCM | พัฒนาการของงานบุคคล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shift from administration to strategy and investment.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417320"/>
            <a:ext cx="2528316" cy="731520"/>
          </a:xfrm>
          <a:prstGeom prst="chevron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618488"/>
            <a:ext cx="23271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Personnel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ธุรการ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515868" y="1417320"/>
            <a:ext cx="25283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89020" y="1618488"/>
            <a:ext cx="23271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HRM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บริหารระบบ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2528316" cy="731520"/>
          </a:xfrm>
          <a:prstGeom prst="chevron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81928" y="1618488"/>
            <a:ext cx="23271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Strategic HR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คู่คิดธุรกิจ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901684" y="1417320"/>
            <a:ext cx="252831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74836" y="1618488"/>
            <a:ext cx="23271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ทุนเชิงกลยุทธ์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60120" y="278892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2788920"/>
            <a:ext cx="73152" cy="1143000"/>
          </a:xfrm>
          <a:prstGeom prst="rect">
            <a:avLst/>
          </a:prstGeom>
          <a:solidFill>
            <a:srgbClr val="5B6670"/>
          </a:solidFill>
          <a:ln w="12700">
            <a:solidFill>
              <a:srgbClr val="5B66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247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18488" y="29443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Personnel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216152" y="344728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Focus on records, rules, attendance, payroll, and compliance.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4526280" y="278892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26280" y="278892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908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184648" y="29443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HRM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4782312" y="344728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Focus on recruitment, training, performance, reward, and employee relations.</a:t>
            </a:r>
            <a:endParaRPr lang="en-US" sz="1220" dirty="0"/>
          </a:p>
        </p:txBody>
      </p:sp>
      <p:sp>
        <p:nvSpPr>
          <p:cNvPr id="24" name="Shape 22"/>
          <p:cNvSpPr/>
          <p:nvPr/>
        </p:nvSpPr>
        <p:spPr>
          <a:xfrm>
            <a:off x="8092440" y="278892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092440" y="278892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5703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750808" y="29443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HCM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8348472" y="344728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Focus on investment, capability, analytics, value, and future workforce.</a:t>
            </a:r>
            <a:endParaRPr lang="en-US" sz="1220" dirty="0"/>
          </a:p>
        </p:txBody>
      </p:sp>
      <p:sp>
        <p:nvSpPr>
          <p:cNvPr id="29" name="Shape 27"/>
          <p:cNvSpPr/>
          <p:nvPr/>
        </p:nvSpPr>
        <p:spPr>
          <a:xfrm>
            <a:off x="2103120" y="5074920"/>
            <a:ext cx="795528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76272" y="5148072"/>
            <a:ext cx="7808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Key question: How does people investment create strategic value?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Components of Human Capital | องค์ประกอบของทุนมนุษย์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is multidimensional, not only knowledge or training.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41732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41732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8755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81328" y="1572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Intellectual Capital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78992" y="207568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Knowledge, expertise, problem-solving, professional skill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172200" y="141732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72200" y="1417320"/>
            <a:ext cx="73152" cy="1143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367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30568" y="1572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Social Capital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28232" y="207568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Networks, trust, collaboration, relationship quality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22960" y="301752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301752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81328" y="31729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Emotional Capital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78992" y="367588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Mindset, resilience, motivation, psychological strength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172200" y="301752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72200" y="301752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36792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30568" y="31729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Health Capital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28232" y="367588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Well-being, energy, safety, sustainable work capacity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417320" y="5074920"/>
            <a:ext cx="93268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4F9D6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54480" y="5120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F9D6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1920240" y="5303520"/>
            <a:ext cx="8641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strong organization develops competence, connection, commitment, and care together.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Metrics | ตัวชี้วัดทุนมนุษย์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Measurement turns people development into strategic management.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5544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Engagement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606040" y="1581912"/>
            <a:ext cx="2037806" cy="146304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659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 gap closure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606040" y="1993392"/>
            <a:ext cx="1724297" cy="146304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774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Retention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06040" y="2404872"/>
            <a:ext cx="2194560" cy="146304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7889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Productivity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606040" y="2816352"/>
            <a:ext cx="1881051" cy="146304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2004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pipeline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606040" y="3227832"/>
            <a:ext cx="1515291" cy="146304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77840" y="1371600"/>
            <a:ext cx="25146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577840" y="1371600"/>
            <a:ext cx="73152" cy="10515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4243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236208" y="15270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Input metrics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833872" y="2029968"/>
            <a:ext cx="207568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Training hours, learning investment, recruitment quality.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8412480" y="1371600"/>
            <a:ext cx="25146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12480" y="1371600"/>
            <a:ext cx="73152" cy="10515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7707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070848" y="15270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Process metrics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8668512" y="2029968"/>
            <a:ext cx="207568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Participation, completion, feedback, coaching frequency.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5577840" y="2788920"/>
            <a:ext cx="25146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2788920"/>
            <a:ext cx="73152" cy="10515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4243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236208" y="294436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Output metrics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833872" y="3447288"/>
            <a:ext cx="207568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growth, performance, innovation ideas.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8412480" y="2788920"/>
            <a:ext cx="25146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12480" y="2788920"/>
            <a:ext cx="73152" cy="105156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5770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V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9070848" y="294436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Impact metrics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8668512" y="3447288"/>
            <a:ext cx="207568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Productivity, retention, customer value, sustainability.</a:t>
            </a:r>
            <a:endParaRPr lang="en-US" sz="1220" dirty="0"/>
          </a:p>
        </p:txBody>
      </p:sp>
      <p:sp>
        <p:nvSpPr>
          <p:cNvPr id="36" name="Shape 34"/>
          <p:cNvSpPr/>
          <p:nvPr/>
        </p:nvSpPr>
        <p:spPr>
          <a:xfrm>
            <a:off x="5577840" y="4800600"/>
            <a:ext cx="1213866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50992" y="5001768"/>
            <a:ext cx="1012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Data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6956298" y="4800600"/>
            <a:ext cx="121386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029450" y="5001768"/>
            <a:ext cx="1012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Insight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8334756" y="4800600"/>
            <a:ext cx="1213866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407908" y="5001768"/>
            <a:ext cx="1012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Decision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9713214" y="4800600"/>
            <a:ext cx="121386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786366" y="5001768"/>
            <a:ext cx="10126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Action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Future Skills and Lifelong Learning | ทักษะอนาคต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new workplace requires continuous skill renewal.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33272"/>
          </a:xfrm>
          <a:prstGeom prst="roundRect">
            <a:avLst>
              <a:gd name="adj" fmla="val 88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33272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Digital literacy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technology, data, and AI tools effectively.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33272"/>
          </a:xfrm>
          <a:prstGeom prst="roundRect">
            <a:avLst>
              <a:gd name="adj" fmla="val 88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33272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skills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Communication, empathy, collaboration, ethical judgment.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807208"/>
            <a:ext cx="4892040" cy="1033272"/>
          </a:xfrm>
          <a:prstGeom prst="roundRect">
            <a:avLst>
              <a:gd name="adj" fmla="val 88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807208"/>
            <a:ext cx="73152" cy="103327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4436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6265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Adaptive skills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65576"/>
            <a:ext cx="445312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agility, resilience, critical thinking.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807208"/>
            <a:ext cx="4892040" cy="1033272"/>
          </a:xfrm>
          <a:prstGeom prst="roundRect">
            <a:avLst>
              <a:gd name="adj" fmla="val 88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807208"/>
            <a:ext cx="73152" cy="1033272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4436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6265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Business skills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65576"/>
            <a:ext cx="445312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Customer value, innovation, strategic problem-solving.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4800600" y="4800600"/>
            <a:ext cx="2560320" cy="77724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502920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 • Unlearn • Relearn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Theory | ทฤษฎีทุนมนุษย์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Education and training are investments that can increase productivity.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324612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41732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5727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Core idea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2075688"/>
            <a:ext cx="280720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Knowledge, skills, experience, and health raise productivity and earning capacity.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434840" y="1417320"/>
            <a:ext cx="324612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34840" y="1417320"/>
            <a:ext cx="73152" cy="1097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93208" y="15727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Managerial meaning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690872" y="2075688"/>
            <a:ext cx="280720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Training should be designed as strategic investment, not a routine cost.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001000" y="1417320"/>
            <a:ext cx="324612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01000" y="1417320"/>
            <a:ext cx="73152" cy="10972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55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59368" y="15727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Critical view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257032" y="2075688"/>
            <a:ext cx="280720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Returns depend on access, quality, fairness, job design, and organizational support.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097280" y="333756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70432" y="353872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Education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123590" y="3337560"/>
            <a:ext cx="186171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196742" y="353872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149901" y="333756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223053" y="353872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Productivity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176211" y="3337560"/>
            <a:ext cx="186171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49363" y="353872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Performance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202522" y="3337560"/>
            <a:ext cx="1861718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275674" y="3538728"/>
            <a:ext cx="1660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Return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1280160" y="4892040"/>
            <a:ext cx="960120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240">
            <a:solidFill>
              <a:srgbClr val="2B6CB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41732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6CB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1783080" y="5120640"/>
            <a:ext cx="8915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Discussion: When does training create measurable value, and when does it become waste?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Training ROI Logic | การคิดผลตอบแทนจากการฝึกอบรม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Useful training links business problem, learning design, behavior change, and impact.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371600"/>
            <a:ext cx="197144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572768"/>
            <a:ext cx="1770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Problem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958998" y="1371600"/>
            <a:ext cx="197144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32150" y="1572768"/>
            <a:ext cx="1770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need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95037" y="1371600"/>
            <a:ext cx="197144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68189" y="1572768"/>
            <a:ext cx="1770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Training design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231075" y="1371600"/>
            <a:ext cx="197144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04227" y="1572768"/>
            <a:ext cx="1770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Behavior change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367114" y="1371600"/>
            <a:ext cx="197144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40266" y="1572768"/>
            <a:ext cx="17702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Impact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1005840" y="2743200"/>
            <a:ext cx="5394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03320" y="2743200"/>
            <a:ext cx="0" cy="23774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5840" y="3931920"/>
            <a:ext cx="53949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43000" y="290779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Need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70432" y="3310128"/>
            <a:ext cx="23682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performance gap exists?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840480" y="290779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Cost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867912" y="3310128"/>
            <a:ext cx="23682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resources are invested?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143000" y="409651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Benefit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70432" y="4498848"/>
            <a:ext cx="23682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value improves?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840480" y="409651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Evidence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867912" y="4498848"/>
            <a:ext cx="23682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data proves improvement?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995160" y="274320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95160" y="2743200"/>
            <a:ext cx="73152" cy="96012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5975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ƒ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653528" y="28986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ROI formula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251192" y="3401568"/>
            <a:ext cx="367588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ROI (%) = (Benefit − Cost) / Cost × 100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6995160" y="406908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995160" y="4069080"/>
            <a:ext cx="73152" cy="9601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15975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✓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7653528" y="42245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Example evidence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7251192" y="4727448"/>
            <a:ext cx="367588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 test, productivity record, quality error reduction, retention, customer feedback.</a:t>
            </a:r>
            <a:endParaRPr lang="en-US" sz="1220" dirty="0"/>
          </a:p>
        </p:txBody>
      </p:sp>
      <p:sp>
        <p:nvSpPr>
          <p:cNvPr id="37" name="Text 35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Theory | ทฤษฎีสมรรถนะ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explains why some people perform better in similar roles.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10800000">
            <a:off x="868680" y="1325880"/>
            <a:ext cx="4389120" cy="3749040"/>
          </a:xfrm>
          <a:prstGeom prst="triangle">
            <a:avLst/>
          </a:prstGeom>
          <a:solidFill>
            <a:srgbClr val="2B6CB0">
              <a:alpha val="90000"/>
            </a:srgbClr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880360"/>
            <a:ext cx="4389120" cy="73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00200" y="17830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Visible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 + Skill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428875" y="2852928"/>
            <a:ext cx="145732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Hidden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Motive • Trait • Self-concept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806440" y="1417320"/>
            <a:ext cx="48920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06440" y="1417320"/>
            <a:ext cx="73152" cy="109728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7103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464808" y="15727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iceberg model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062472" y="2075688"/>
            <a:ext cx="445312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includes visible capability and deeper attributes that shape behavior.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5806440" y="2852928"/>
            <a:ext cx="48920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06440" y="2852928"/>
            <a:ext cx="73152" cy="1097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71032" y="29900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64808" y="300837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Course application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062472" y="3511296"/>
            <a:ext cx="445312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Students build competency profiles for leadership and change roles.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5989320" y="4983480"/>
            <a:ext cx="457200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5056632"/>
            <a:ext cx="4425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 + Skill + Attitude + Motive = Sustainable performance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Designing a Competency Framework | การออกแบบสมรรถนะ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competency framework translates strategy into required behavior.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Strategy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940710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13862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Role analysis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104181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77333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list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267651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40803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Behavior indicators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431122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4274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Assessment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8680" y="274320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43200"/>
            <a:ext cx="73152" cy="9144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Core competency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0156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Expected from all employees; culture and values.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4320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43200"/>
            <a:ext cx="73152" cy="9144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Functional competency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0156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Specific knowledge and skill for each function.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868680" y="406908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8680" y="4069080"/>
            <a:ext cx="73152" cy="9144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527048" y="4224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competency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1124712" y="472744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Influence, decision-making, coaching, change leadership.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6217920" y="406908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17920" y="4069080"/>
            <a:ext cx="73152" cy="9144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8251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6876288" y="4224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Future competency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6473952" y="472744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Digital, innovation, sustainability, agility.</a:t>
            </a:r>
            <a:endParaRPr lang="en-US" sz="122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Talent Management Cycle | วงจรการบริหารคนเก่ง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Talent management attracts, develops, retains, and prepares future leaders.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554480"/>
            <a:ext cx="3063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155448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70432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664208" y="17099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Attract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261872" y="2212848"/>
            <a:ext cx="26243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สรรหา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063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1554480"/>
            <a:ext cx="73152" cy="100584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705088" y="17099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302752" y="2212848"/>
            <a:ext cx="26243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พัฒนา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046720" y="4297680"/>
            <a:ext cx="3063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46720" y="429768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11312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705088" y="44531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Retain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302752" y="4956048"/>
            <a:ext cx="26243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รักษา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005840" y="4297680"/>
            <a:ext cx="3063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5840" y="429768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70432" y="44348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664208" y="445312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Succession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261872" y="4956048"/>
            <a:ext cx="26243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สืบทอด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4617720" y="2331720"/>
            <a:ext cx="2743200" cy="1417320"/>
          </a:xfrm>
          <a:prstGeom prst="ellipse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56048" y="2724912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Talent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Portfolio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788920" y="5440680"/>
            <a:ext cx="154533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62072" y="5641848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Identify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498848" y="5440680"/>
            <a:ext cx="15453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0" y="5641848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Invest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208776" y="5440680"/>
            <a:ext cx="154533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81928" y="5641848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Engage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7918704" y="5440680"/>
            <a:ext cx="15453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991856" y="5641848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Prepare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Succession Planning | การวางแผนสืบทอดตำแหน่ง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Organizations need readiness for critical roles before vacancies occur.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57607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49040" y="1417320"/>
            <a:ext cx="0" cy="32461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040380"/>
            <a:ext cx="576072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58191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High potential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984248"/>
            <a:ext cx="255117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Accelerated development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886200" y="158191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Specialist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13632" y="1984248"/>
            <a:ext cx="255117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Deep expertise pathway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2049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Solid performer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607308"/>
            <a:ext cx="255117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Retention and performance support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886200" y="32049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Risk area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13632" y="3607308"/>
            <a:ext cx="255117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Urgent development or hiring plan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086600" y="146304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86600" y="146304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251192" y="1600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744968" y="161848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Critical role map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342632" y="2121408"/>
            <a:ext cx="358444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Identify positions that strongly affect continuity, customers, compliance, or strategy.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086600" y="278892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86600" y="278892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5119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744968" y="29443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Readiness levels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342632" y="3447288"/>
            <a:ext cx="358444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Ready now • ready in 1–2 years • ready in 3–5 years.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086600" y="411480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86600" y="411480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251192" y="4251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744968" y="427024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Development action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342632" y="4773168"/>
            <a:ext cx="358444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Mentoring, rotation, stretch assignment, coaching, leadership labs.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Motivation and Engagement | แรงจูงใจและความผูกพัน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Engagement grows when people see meaning, competence, fairness, and belonging.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Purpose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Work feels meaningful and aligned with values.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143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Autonomy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have appropriate control over how work is done.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9260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92608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3081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Mastery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5844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improve and see progress in competence.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9260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92608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3081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Recognition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5844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Effort and contribution are noticed fairly.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508760" y="5166360"/>
            <a:ext cx="914400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81912" y="5239512"/>
            <a:ext cx="8997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Engagement is not happiness only; it is energy directed toward contribution.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Psychological Safety | ความปลอดภัยทางจิตใจ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learn and change faster when they can speak, ask, and admit mistakes.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23444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Speak up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276148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Members can raise ideas, risks, questions, and concerns without fear.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526280" y="132588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325880"/>
            <a:ext cx="73152" cy="12344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184648" y="14813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 from errors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782312" y="1984248"/>
            <a:ext cx="276148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Mistakes become information for improvement, not only blame.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183880" y="1325880"/>
            <a:ext cx="32004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325880"/>
            <a:ext cx="73152" cy="12344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484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42248" y="14813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Respect difference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439912" y="1984248"/>
            <a:ext cx="2761488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Different views are used to strengthen decisions.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234440" y="347472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07592" y="367588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Voice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30168" y="347472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03320" y="367588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Dialogue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025896" y="347472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99048" y="367588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421624" y="347472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94776" y="367588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Improvement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234440" y="4983480"/>
            <a:ext cx="941832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168C8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71600" y="5029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8C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1737360" y="5212080"/>
            <a:ext cx="8732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Class activity: identify one workplace behavior that builds psychological safety and one that destroys it.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in Human Capital Development | ภาวะผู้นำ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 convert people potential into collective capability.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Direction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Clarify vision, priorities, and expected behavior.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143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Development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Coach, mentor, challenge, and create learning opportunities.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9260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92608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3081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Connection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5844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Build trust, inclusion, and collaboration across boundaries.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926080"/>
            <a:ext cx="489204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92608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3081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Execution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584448"/>
            <a:ext cx="44531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Align resources, accountability, and feedback.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508760" y="5166360"/>
            <a:ext cx="9144000" cy="347472"/>
          </a:xfrm>
          <a:prstGeom prst="roundRect">
            <a:avLst>
              <a:gd name="adj" fmla="val 21053"/>
            </a:avLst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81912" y="5239512"/>
            <a:ext cx="89976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Great leadership multiplies human capital instead of merely supervising labor.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Styles for Change | รูปแบบภาวะผู้นำ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Different change contexts require different leadership emphasis.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585216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94760" y="1417320"/>
            <a:ext cx="0" cy="329184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063240"/>
            <a:ext cx="58521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58191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Transformational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98424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Inspire vision and values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931920" y="158191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Transactional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59352" y="198424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Clarify rewards and performance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Servant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Support people and remove barriers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93192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Adaptive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5935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Experiment and learn in uncertainty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0" y="150876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0" y="150876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79792" y="1645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973568" y="166420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Stable situation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571232" y="216712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clarity, process discipline, and performance management.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315200" y="288036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15200" y="288036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79792" y="3017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973568" y="303580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Uncertain situation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71232" y="353872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adaptive experiments, learning loops, and psychological safety.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315200" y="425196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0" y="425196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79792" y="4389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973568" y="440740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Transformation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571232" y="491032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shared vision, coalition, and communication.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Is Change Management? | การบริหารการเปลี่ยนแปลง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management is the structured movement from current state to desired state.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645920"/>
            <a:ext cx="3334512" cy="731520"/>
          </a:xfrm>
          <a:prstGeom prst="chevron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1847088"/>
            <a:ext cx="3133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Current state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13504" y="1645920"/>
            <a:ext cx="333451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6656" y="1847088"/>
            <a:ext cx="3133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Transition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912608" y="1645920"/>
            <a:ext cx="3334512" cy="731520"/>
          </a:xfrm>
          <a:prstGeom prst="chevron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85760" y="1847088"/>
            <a:ext cx="3133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Desired state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14400" y="297180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" y="297180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78992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72768" y="312724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side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170432" y="363016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Beliefs, emotions, resistance, motivation, readiness.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4526280" y="297180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26280" y="2971800"/>
            <a:ext cx="73152" cy="1097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90872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184648" y="312724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Process side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4782312" y="363016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Plan, governance, communication, resources, milestones.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8138160" y="297180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38160" y="2971800"/>
            <a:ext cx="73152" cy="109728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02752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796528" y="312724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Performance side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94192" y="363016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Benefits, adoption, behavior, capability, sustainability.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1280160" y="4892040"/>
            <a:ext cx="960120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41732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9E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1783080" y="5120640"/>
            <a:ext cx="8915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fails when the technical plan ignores human behavior.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Drivers of Organizational Change | ปัจจัยขับเคลื่อนการเปลี่ยนแปลง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can be triggered by external pressure or internal strategy.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D645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1556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Technology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338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AI, automation, digital platforms, analytics.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11556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Market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338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Customer needs, competitors, new business models.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898648"/>
            <a:ext cx="4892040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898648"/>
            <a:ext cx="73152" cy="111556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305409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Regulation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557016"/>
            <a:ext cx="4453128" cy="338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Compliance, governance, transparency, labor standards.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898648"/>
            <a:ext cx="4892040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898648"/>
            <a:ext cx="73152" cy="111556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3054096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557016"/>
            <a:ext cx="4453128" cy="338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 gaps, generational expectations, wellbeing, mobility.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188720" y="507492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61872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Pressure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3178454" y="507492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51606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Diagnosis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168189" y="507492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41341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Choice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7157923" y="507492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31075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Action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9147658" y="507492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220810" y="527608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Kotter’s 8-Step Change Logic | โมเดล Kotter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useful framework for mobilizing and sustaining large-scale change.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325880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325880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35608" y="148132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1. Urgency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33272" y="1984248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Create need to move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3566160" y="1325880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66160" y="1325880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3075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224528" y="148132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2. Coalition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822192" y="1984248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Build guiding team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6355080" y="1325880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55080" y="1325880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196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13448" y="148132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3. Vision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611112" y="1984248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Shape direction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9144000" y="1325880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0" y="1325880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085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802368" y="1481328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4. Communicate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400032" y="1984248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Share repeatedly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777240" y="2898648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7240" y="2898648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4183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435608" y="3054096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5. Empower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1033272" y="3557016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Remove barriers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3566160" y="2898648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66160" y="2898648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73075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6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4224528" y="3054096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6. Short wins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3822192" y="3557016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Show progress</a:t>
            </a:r>
            <a:endParaRPr lang="en-US" sz="1220" dirty="0"/>
          </a:p>
        </p:txBody>
      </p:sp>
      <p:sp>
        <p:nvSpPr>
          <p:cNvPr id="36" name="Shape 34"/>
          <p:cNvSpPr/>
          <p:nvPr/>
        </p:nvSpPr>
        <p:spPr>
          <a:xfrm>
            <a:off x="6355080" y="2898648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355080" y="2898648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1967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7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7013448" y="3054096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7. Consolidate</a:t>
            </a:r>
            <a:endParaRPr lang="en-US" sz="1550" dirty="0"/>
          </a:p>
        </p:txBody>
      </p:sp>
      <p:sp>
        <p:nvSpPr>
          <p:cNvPr id="40" name="Text 38"/>
          <p:cNvSpPr/>
          <p:nvPr/>
        </p:nvSpPr>
        <p:spPr>
          <a:xfrm>
            <a:off x="6611112" y="3557016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Expand change</a:t>
            </a:r>
            <a:endParaRPr lang="en-US" sz="1220" dirty="0"/>
          </a:p>
        </p:txBody>
      </p:sp>
      <p:sp>
        <p:nvSpPr>
          <p:cNvPr id="41" name="Shape 39"/>
          <p:cNvSpPr/>
          <p:nvPr/>
        </p:nvSpPr>
        <p:spPr>
          <a:xfrm>
            <a:off x="9144000" y="2898648"/>
            <a:ext cx="24231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144000" y="2898648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08592" y="30358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8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9802368" y="3054096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8. Anchor</a:t>
            </a:r>
            <a:endParaRPr lang="en-US" sz="1550" dirty="0"/>
          </a:p>
        </p:txBody>
      </p:sp>
      <p:sp>
        <p:nvSpPr>
          <p:cNvPr id="45" name="Text 43"/>
          <p:cNvSpPr/>
          <p:nvPr/>
        </p:nvSpPr>
        <p:spPr>
          <a:xfrm>
            <a:off x="9400032" y="3557016"/>
            <a:ext cx="198424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Embed culture</a:t>
            </a:r>
            <a:endParaRPr lang="en-US" sz="1220" dirty="0"/>
          </a:p>
        </p:txBody>
      </p:sp>
      <p:sp>
        <p:nvSpPr>
          <p:cNvPr id="46" name="Shape 44"/>
          <p:cNvSpPr/>
          <p:nvPr/>
        </p:nvSpPr>
        <p:spPr>
          <a:xfrm>
            <a:off x="1645920" y="5074920"/>
            <a:ext cx="8869680" cy="347472"/>
          </a:xfrm>
          <a:prstGeom prst="roundRect">
            <a:avLst>
              <a:gd name="adj" fmla="val 21053"/>
            </a:avLst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719072" y="5148072"/>
            <a:ext cx="8723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the model as a checklist; adapt it to context, culture, and urgency.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ADKAR Model | โมเดล ADKAR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requires individual movement before organizational adoption becomes real.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Awareness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940710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13862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Desire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104181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77333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267651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40803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Ability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431122" y="1417320"/>
            <a:ext cx="1998878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4274" y="1618488"/>
            <a:ext cx="179771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Reinforcement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77240" y="2743200"/>
            <a:ext cx="33375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2743200"/>
            <a:ext cx="73152" cy="9144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183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35608" y="289864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Awareness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33272" y="3401568"/>
            <a:ext cx="289864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Why change is needed.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4572000" y="2743200"/>
            <a:ext cx="33375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0" y="2743200"/>
            <a:ext cx="73152" cy="9144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230368" y="289864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Desire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4828032" y="3401568"/>
            <a:ext cx="289864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Willingness to participate.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8366760" y="2743200"/>
            <a:ext cx="33375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66760" y="2743200"/>
            <a:ext cx="73152" cy="9144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53135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9025128" y="289864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8622792" y="3401568"/>
            <a:ext cx="289864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How to change.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777240" y="4023360"/>
            <a:ext cx="33375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77240" y="4023360"/>
            <a:ext cx="73152" cy="9144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1832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1435608" y="417880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Ability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1033272" y="4681728"/>
            <a:ext cx="289864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Skills and behavior in practice.</a:t>
            </a:r>
            <a:endParaRPr lang="en-US" sz="1220" dirty="0"/>
          </a:p>
        </p:txBody>
      </p:sp>
      <p:sp>
        <p:nvSpPr>
          <p:cNvPr id="36" name="Shape 34"/>
          <p:cNvSpPr/>
          <p:nvPr/>
        </p:nvSpPr>
        <p:spPr>
          <a:xfrm>
            <a:off x="4572000" y="4023360"/>
            <a:ext cx="33375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572000" y="4023360"/>
            <a:ext cx="73152" cy="9144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36592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5230368" y="417880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Reinforcement</a:t>
            </a:r>
            <a:endParaRPr lang="en-US" sz="1550" dirty="0"/>
          </a:p>
        </p:txBody>
      </p:sp>
      <p:sp>
        <p:nvSpPr>
          <p:cNvPr id="40" name="Text 38"/>
          <p:cNvSpPr/>
          <p:nvPr/>
        </p:nvSpPr>
        <p:spPr>
          <a:xfrm>
            <a:off x="4828032" y="4681728"/>
            <a:ext cx="289864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Sustainment and recognition.</a:t>
            </a:r>
            <a:endParaRPr lang="en-US" sz="1220" dirty="0"/>
          </a:p>
        </p:txBody>
      </p:sp>
      <p:sp>
        <p:nvSpPr>
          <p:cNvPr id="41" name="Text 39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Lewin’s Change Model | โมเดลของ Lewin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Simple model: prepare, move, stabilize.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600200"/>
            <a:ext cx="3304032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1801368"/>
            <a:ext cx="3102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Unfreeze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3024" y="1600200"/>
            <a:ext cx="330403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56176" y="1801368"/>
            <a:ext cx="3102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/ Move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851648" y="1600200"/>
            <a:ext cx="3304032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24800" y="1801368"/>
            <a:ext cx="3102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Refreeze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14400" y="288036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" y="288036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78992" y="3017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72768" y="3035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Unfreeze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170432" y="353872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Create readiness, challenge old assumptions, and explain the need.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4526280" y="288036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26280" y="288036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90872" y="3017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184648" y="3035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Move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4782312" y="353872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Introduce new behavior, processes, systems, and support.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8138160" y="288036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38160" y="288036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02752" y="3017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796528" y="3035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Refreeze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94192" y="3538728"/>
            <a:ext cx="267004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Embed standards, culture, reward, and routines.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1920240" y="5074920"/>
            <a:ext cx="8321040" cy="347472"/>
          </a:xfrm>
          <a:prstGeom prst="roundRect">
            <a:avLst>
              <a:gd name="adj" fmla="val 21053"/>
            </a:avLst>
          </a:prstGeom>
          <a:solidFill>
            <a:srgbClr val="4F9D69"/>
          </a:solidFill>
          <a:ln w="12700">
            <a:solidFill>
              <a:srgbClr val="4F9D69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993392" y="5148072"/>
            <a:ext cx="8174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Modern view: refreeze should not mean rigidity; it means stabilizing learning.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Stakeholder Analysis | การวิเคราะห์ผู้มีส่วนได้ส่วนเสีย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Every change has supporters, blockers, influencers, and silent observers.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594360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40480" y="1325880"/>
            <a:ext cx="0" cy="365760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154680"/>
            <a:ext cx="594360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4904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High power / high interest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892808"/>
            <a:ext cx="264261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Manage closely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977640" y="14904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High power / low interest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005072" y="1892808"/>
            <a:ext cx="264261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Keep satisfied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3192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Low power / high interest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721608"/>
            <a:ext cx="264261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Keep informed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977640" y="33192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Low power / low interest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005072" y="3721608"/>
            <a:ext cx="264261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Monitor lightly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60920" y="146304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60920" y="146304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25512" y="1600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019288" y="161848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Map interests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616952" y="212140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do they gain, lose, fear, or need?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360920" y="278892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60920" y="278892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255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019288" y="29443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Plan influence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616952" y="344728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Who can persuade, sponsor, coach, or block?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360920" y="411480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60920" y="411480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25512" y="4251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8019288" y="427024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 engagement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616952" y="477316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Inform, consult, involve, co-create, or empower.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Readiness Diagnosis | การวินิจฉัยความพร้อม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Readiness is a condition that can be built before implementation.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5087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Clarity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606040" y="1536192"/>
            <a:ext cx="195072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Leadership support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606040" y="1947672"/>
            <a:ext cx="219456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317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Capability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06040" y="2359152"/>
            <a:ext cx="176784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7432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Resource fit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606040" y="2770632"/>
            <a:ext cx="185928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1546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Trust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606040" y="3182112"/>
            <a:ext cx="210312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5661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Communication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606040" y="3593592"/>
            <a:ext cx="16764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577840" y="137160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577840" y="137160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74243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236208" y="15270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Organizational readiness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5833872" y="2029968"/>
            <a:ext cx="207568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Strategy, structure, resources, policies, and systems.</a:t>
            </a:r>
            <a:endParaRPr lang="en-US" sz="1220" dirty="0"/>
          </a:p>
        </p:txBody>
      </p:sp>
      <p:sp>
        <p:nvSpPr>
          <p:cNvPr id="23" name="Shape 21"/>
          <p:cNvSpPr/>
          <p:nvPr/>
        </p:nvSpPr>
        <p:spPr>
          <a:xfrm>
            <a:off x="8412480" y="137160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12480" y="1371600"/>
            <a:ext cx="73152" cy="100584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7707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9070848" y="15270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readiness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8668512" y="2029968"/>
            <a:ext cx="207568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Mindset, competence, motivation, trust, and psychological safety.</a:t>
            </a:r>
            <a:endParaRPr lang="en-US" sz="1220" dirty="0"/>
          </a:p>
        </p:txBody>
      </p:sp>
      <p:sp>
        <p:nvSpPr>
          <p:cNvPr id="28" name="Shape 26"/>
          <p:cNvSpPr/>
          <p:nvPr/>
        </p:nvSpPr>
        <p:spPr>
          <a:xfrm>
            <a:off x="5577840" y="274320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577840" y="2743200"/>
            <a:ext cx="73152" cy="100584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4243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4545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6236208" y="28986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Risk signals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5833872" y="3401568"/>
            <a:ext cx="207568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Rumor, silence, low participation, fear, skill gap.</a:t>
            </a:r>
            <a:endParaRPr lang="en-US" sz="1220" dirty="0"/>
          </a:p>
        </p:txBody>
      </p:sp>
      <p:sp>
        <p:nvSpPr>
          <p:cNvPr id="33" name="Shape 31"/>
          <p:cNvSpPr/>
          <p:nvPr/>
        </p:nvSpPr>
        <p:spPr>
          <a:xfrm>
            <a:off x="8412480" y="274320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412480" y="274320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7707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9070848" y="2898648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Action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8668512" y="3401568"/>
            <a:ext cx="207568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Prepare communication, training, pilots, and sponsor alignment.</a:t>
            </a:r>
            <a:endParaRPr lang="en-US" sz="1220" dirty="0"/>
          </a:p>
        </p:txBody>
      </p:sp>
      <p:sp>
        <p:nvSpPr>
          <p:cNvPr id="38" name="Shape 36"/>
          <p:cNvSpPr/>
          <p:nvPr/>
        </p:nvSpPr>
        <p:spPr>
          <a:xfrm>
            <a:off x="5715000" y="4709160"/>
            <a:ext cx="493776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788152" y="4782312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Diagnosis before action reduces resistance and implementation failure.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Communication for Change | การสื่อสารเพื่อการเปลี่ยนแปลง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Clear communication reduces uncertainty and builds participation.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417320"/>
            <a:ext cx="1980590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618488"/>
            <a:ext cx="17794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Why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968142" y="1417320"/>
            <a:ext cx="1980590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41294" y="1618488"/>
            <a:ext cx="17794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113325" y="1417320"/>
            <a:ext cx="1980590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86477" y="1618488"/>
            <a:ext cx="17794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How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258507" y="1417320"/>
            <a:ext cx="1980590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31659" y="1618488"/>
            <a:ext cx="17794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Who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403690" y="1417320"/>
            <a:ext cx="1980590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76842" y="1618488"/>
            <a:ext cx="17794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8680" y="274320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43200"/>
            <a:ext cx="73152" cy="9144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Message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0156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Simple, honest, repeated, and linked to purpose.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4320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43200"/>
            <a:ext cx="73152" cy="9144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Channel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0156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Town hall, team meeting, email, dashboard, coaching.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868680" y="406908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8680" y="4069080"/>
            <a:ext cx="73152" cy="9144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527048" y="4224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Feedback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1124712" y="472744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Questions, concerns, listening sessions, pulse survey.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6217920" y="4069080"/>
            <a:ext cx="48920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17920" y="4069080"/>
            <a:ext cx="73152" cy="9144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8251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6876288" y="42245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Consistency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6473952" y="4727448"/>
            <a:ext cx="4453128" cy="137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Leaders must say and do the same thing.</a:t>
            </a:r>
            <a:endParaRPr lang="en-US" sz="122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Resistance and Conflict | การต่อต้านและความขัดแย้ง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Resistance is often information about risk, loss, identity, or poor communication.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D645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0584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4545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Fear of loss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Status, role, competence, control, relationships.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Low trust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doubt leaders, data, fairness, or motives.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743200"/>
            <a:ext cx="48920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43200"/>
            <a:ext cx="73152" cy="10058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fatigue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01568"/>
            <a:ext cx="44531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Too many initiatives with limited visible results.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43200"/>
            <a:ext cx="48920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4320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89864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 gap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01568"/>
            <a:ext cx="445312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resist what they do not feel capable of doing.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188720" y="489204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61872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Listen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3178454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51606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Clarify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168189" y="489204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41341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Involve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7157923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31075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Support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9147658" y="4892040"/>
            <a:ext cx="1825142" cy="7315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220810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Negotiate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Team Management and Conflict Resolution | การจัดการทีม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High-performing teams combine clarity, trust, coordination, and accountability.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5852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94760" y="1325880"/>
            <a:ext cx="0" cy="34747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063240"/>
            <a:ext cx="58521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Task clarity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Goals, roles, decision rights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93192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Relationship quality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5935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Trust, respect, safety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Process discipline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Meetings, workflow, feedback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93192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rhythm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5935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After-action review, improvement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0" y="141732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0" y="141732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797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973568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Conflict styles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571232" y="207568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Avoiding • accommodating • competing • compromising • collaborating.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315200" y="274320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15200" y="274320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797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973568" y="289864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Best practice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71232" y="340156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Separate people from problem; use evidence, interests, and joint options.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315200" y="406908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0" y="406908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7979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973568" y="422452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Workshop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571232" y="472744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Diagnose a team conflict and choose an intervention.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Organizational Culture and Change | วัฒนธรรมองค์กร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Culture is the shared pattern of values, assumptions, and behavior.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Visible artifacts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Symbols, rituals, language, office layout, technology use.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526280" y="132588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325880"/>
            <a:ext cx="73152" cy="1097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1846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Espoused values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782312" y="198424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Official principles, strategy, mission, HR policies.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183880" y="1325880"/>
            <a:ext cx="315468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325880"/>
            <a:ext cx="73152" cy="109728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484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422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Basic assumptions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439912" y="1984248"/>
            <a:ext cx="2715768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Deep beliefs about power, risk, people, learning, and customers.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234440" y="3383280"/>
            <a:ext cx="2231136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07592" y="358444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Observe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30168" y="338328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03320" y="358444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Decode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025896" y="3383280"/>
            <a:ext cx="2231136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99048" y="358444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Align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421624" y="3383280"/>
            <a:ext cx="22311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94776" y="358444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Reinforce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234440" y="4892040"/>
            <a:ext cx="941832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7C3A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7160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C3AE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1737360" y="5120640"/>
            <a:ext cx="8732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Culture changes when new behavior is supported by leadership, systems, rewards, and shared stories.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Organization | องค์กรแห่งการเรียนรู้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learning organization continuously creates, transfers, and applies knowledge.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31089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417320"/>
            <a:ext cx="73152" cy="105156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5727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loops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2075688"/>
            <a:ext cx="26700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Reflect on results, correct errors, improve systems.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526280" y="1417320"/>
            <a:ext cx="31089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417320"/>
            <a:ext cx="73152" cy="10515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184648" y="15727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Knowledge sharing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782312" y="2075688"/>
            <a:ext cx="26700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Communities, mentoring, lessons learned, internal platforms.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183880" y="1417320"/>
            <a:ext cx="31089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417320"/>
            <a:ext cx="73152" cy="10515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4847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42248" y="157276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Experimentation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439912" y="2075688"/>
            <a:ext cx="26700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Pilot, test, learn, scale, and adapt.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143000" y="3337560"/>
            <a:ext cx="234543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16152" y="353872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Experience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53028" y="3337560"/>
            <a:ext cx="23454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6180" y="353872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Reflection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163056" y="3337560"/>
            <a:ext cx="2345436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36208" y="353872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Concept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673084" y="3337560"/>
            <a:ext cx="23454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46236" y="353872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Experiment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2103120" y="5074920"/>
            <a:ext cx="7955280" cy="347472"/>
          </a:xfrm>
          <a:prstGeom prst="roundRect">
            <a:avLst>
              <a:gd name="adj" fmla="val 21053"/>
            </a:avLst>
          </a:prstGeom>
          <a:solidFill>
            <a:srgbClr val="4F9D69"/>
          </a:solidFill>
          <a:ln w="12700">
            <a:solidFill>
              <a:srgbClr val="4F9D69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76272" y="5148072"/>
            <a:ext cx="7808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 is a strategic capability, not only a training event.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Senge’s Five Disciplines | วินัย 5 ประการ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Five disciplines support system-level learning and sustainable change.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325880"/>
            <a:ext cx="33375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32588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35608" y="148132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Systems Thinking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33272" y="1984248"/>
            <a:ext cx="28986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See patterns and interconnections.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572000" y="1325880"/>
            <a:ext cx="33375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1325880"/>
            <a:ext cx="73152" cy="10515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365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230368" y="148132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Personal Mastery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828032" y="1984248"/>
            <a:ext cx="28986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 self and professional excellence.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366760" y="1325880"/>
            <a:ext cx="33375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66760" y="1325880"/>
            <a:ext cx="73152" cy="10515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3135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025128" y="148132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Mental Models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622792" y="1984248"/>
            <a:ext cx="28986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Question assumptions and beliefs.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777240" y="2788920"/>
            <a:ext cx="33375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2788920"/>
            <a:ext cx="73152" cy="105156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183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435608" y="294436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Shared Vision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33272" y="3447288"/>
            <a:ext cx="28986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Create common direction and commitment.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4572000" y="2788920"/>
            <a:ext cx="33375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2788920"/>
            <a:ext cx="73152" cy="105156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73659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5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230368" y="2944368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Team Learning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4828032" y="3447288"/>
            <a:ext cx="289864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Dialogue and collective intelligence.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1920240" y="5166360"/>
            <a:ext cx="8321040" cy="347472"/>
          </a:xfrm>
          <a:prstGeom prst="roundRect">
            <a:avLst>
              <a:gd name="adj" fmla="val 21053"/>
            </a:avLst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993392" y="5239512"/>
            <a:ext cx="8174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Class question: Which discipline is weakest in your organization?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Digital HR and People Analytics | HR ดิจิทัล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Digital HR improves decisions when data is ethical, useful, and connected to action.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Descriptive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happened? turnover, engagement, absenteeism.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Diagnostic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Why did it happen? drivers, segments, root causes.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88920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Predictive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may happen? risk, demand, attrition.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88920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Prescriptive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should we do? intervention and optimization.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188720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61872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Data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3178454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51606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Ethics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168189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41341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Insight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7157923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31075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Decision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9147658" y="4892040"/>
            <a:ext cx="1825142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220810" y="5093208"/>
            <a:ext cx="16239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Action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AI and Human Capital | AI กับทุนมนุษย์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AI changes tasks, skills, job design, and learning systems.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3154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43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Augmentation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27157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AI supports analysis, drafting, search, decision preparation, and learning.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526280" y="1325880"/>
            <a:ext cx="3154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32588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908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1846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Reskilling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782312" y="1984248"/>
            <a:ext cx="27157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Employees need digital literacy, data judgment, and human-centered skills.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183880" y="1325880"/>
            <a:ext cx="315468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132588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484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42248" y="1481328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Governance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439912" y="1984248"/>
            <a:ext cx="271576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Fairness, privacy, accountability, transparency, and responsible use.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143000" y="3429000"/>
            <a:ext cx="2345436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16152" y="363016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Task redesign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53028" y="3429000"/>
            <a:ext cx="23454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26180" y="363016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Skill mapping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163056" y="3429000"/>
            <a:ext cx="2345436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36208" y="363016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Pilot AI use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673084" y="3429000"/>
            <a:ext cx="234543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46236" y="3630168"/>
            <a:ext cx="21442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Measure impact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234440" y="4892040"/>
            <a:ext cx="941832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7C3A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7160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C3AE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1737360" y="5120640"/>
            <a:ext cx="8732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human-capital question is not “AI or people,” but “how people create more value with AI responsibly.”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 and Sustainability | นวัตกรรมและความยั่งยืน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Sustainable HCM balances performance, people, and long-term social value.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5852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94760" y="1325880"/>
            <a:ext cx="0" cy="34747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063240"/>
            <a:ext cx="58521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Performance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Productivity and service value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93192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5935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Wellbeing and employability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Planet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skills and responsible work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93192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Prosperity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5935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Long-term innovation and resilience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0" y="141732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0" y="141732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797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973568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 lens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571232" y="207568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New ways to develop talent, redesign work, and solve people problems.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315200" y="274320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15200" y="274320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797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973568" y="289864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Sustainability lens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71232" y="340156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Human-capital decisions should not burn out people or reduce future capability.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315200" y="406908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0" y="406908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7979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973568" y="422452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Course link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571232" y="472744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Final project must include both innovation and sustainability logic.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HRM and Social Responsibility | HRM สีเขียว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policies can support environmental and social goals.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recruitment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Attract talent aligned with responsible values.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training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Build awareness and skills for sustainable operations.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88920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performance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Include sustainability behaviors in appraisal.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88920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Green reward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Recognize ideas and practices that reduce waste or improve impact.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325880" y="4892040"/>
            <a:ext cx="9509760" cy="347472"/>
          </a:xfrm>
          <a:prstGeom prst="roundRect">
            <a:avLst>
              <a:gd name="adj" fmla="val 21053"/>
            </a:avLst>
          </a:prstGeom>
          <a:solidFill>
            <a:srgbClr val="4F9D69"/>
          </a:solidFill>
          <a:ln w="12700">
            <a:solidFill>
              <a:srgbClr val="4F9D69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99032" y="4965192"/>
            <a:ext cx="9363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Sustainability becomes real when it is embedded in roles, metrics, and culture.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Wellbeing and Resilience | สุขภาวะและความยืดหยุ่น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is sustainable only when work capacity is protected.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5087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Workload clarity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606040" y="1536192"/>
            <a:ext cx="1943753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Recovery time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606040" y="1947672"/>
            <a:ext cx="1598894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317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Supervisor support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06040" y="2359152"/>
            <a:ext cx="219456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7432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Mental health literacy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606040" y="2770632"/>
            <a:ext cx="1755648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1546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Flexible work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606040" y="3182112"/>
            <a:ext cx="2006455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23560" y="1325880"/>
            <a:ext cx="502920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623560" y="1325880"/>
            <a:ext cx="73152" cy="8686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8815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281928" y="148132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Individual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879592" y="1984248"/>
            <a:ext cx="4590288" cy="91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Energy, coping, learning, health behavior.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5623560" y="2560320"/>
            <a:ext cx="502920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23560" y="2560320"/>
            <a:ext cx="73152" cy="8686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88152" y="2697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281928" y="271576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Team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5879592" y="3218688"/>
            <a:ext cx="4590288" cy="91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Support, psychological safety, mutual help.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5623560" y="3794760"/>
            <a:ext cx="502920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23560" y="3794760"/>
            <a:ext cx="73152" cy="86868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88152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281928" y="395020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879592" y="4453128"/>
            <a:ext cx="4590288" cy="91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Work design, policy, staffing, leadership.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5623560" y="4892040"/>
            <a:ext cx="502920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F59E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6072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9E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6126480" y="5120640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Burnout is not only a personal problem; it can be a system design problem.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Case Study 1: Talent Retention | กรณีศึกษา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Students diagnose retention risk and design a human-capital intervention.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43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Scenario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growing service company loses high-potential staff within 18 months.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43484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34840" y="1325880"/>
            <a:ext cx="73152" cy="1143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9320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Symptoms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69087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Low career clarity, weak coaching, unclear promotion criteria, heavy workload.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00100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01000" y="132588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55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5936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Task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25703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metrics, interviews, competency map, and engagement design.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1188720" y="3429000"/>
            <a:ext cx="2322576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61872" y="3630168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Diagnose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675888" y="3429000"/>
            <a:ext cx="232257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49040" y="3630168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Prioritize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163056" y="3429000"/>
            <a:ext cx="2322576" cy="731520"/>
          </a:xfrm>
          <a:prstGeom prst="chevron">
            <a:avLst/>
          </a:prstGeom>
          <a:solidFill>
            <a:srgbClr val="2B6CB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36208" y="3630168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650224" y="3429000"/>
            <a:ext cx="2322576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23376" y="3630168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Measure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554480" y="4983480"/>
            <a:ext cx="8961120" cy="347472"/>
          </a:xfrm>
          <a:prstGeom prst="roundRect">
            <a:avLst>
              <a:gd name="adj" fmla="val 21053"/>
            </a:avLst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27632" y="5056632"/>
            <a:ext cx="8814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Output: 1-page retention strategy + 3 KPIs + implementation timeline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41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Case Study 2: Digital Transformation | กรณีศึกษา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Students plan people-side change for a new HR information system.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143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C3AED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Context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 organization adopts a digital HR platform for recruitment and performance.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443484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34840" y="1325880"/>
            <a:ext cx="73152" cy="114300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4545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9320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Challenge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69087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Managers resist using dashboards; employees fear monitoring and privacy risk.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001000" y="1325880"/>
            <a:ext cx="3246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01000" y="1325880"/>
            <a:ext cx="73152" cy="1143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55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59368" y="14813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Task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257032" y="1984248"/>
            <a:ext cx="280720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Build ADKAR plan, stakeholder map, communication plan, and training pathway.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914400" y="3429000"/>
            <a:ext cx="1934870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7552" y="3630168"/>
            <a:ext cx="1733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Stakeholder map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013862" y="3429000"/>
            <a:ext cx="1934870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087014" y="3630168"/>
            <a:ext cx="1733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Readiness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113325" y="3429000"/>
            <a:ext cx="1934870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86477" y="3630168"/>
            <a:ext cx="1733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Communication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212787" y="3429000"/>
            <a:ext cx="1934870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85939" y="3630168"/>
            <a:ext cx="1733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Training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312250" y="3429000"/>
            <a:ext cx="1934870" cy="731520"/>
          </a:xfrm>
          <a:prstGeom prst="chevron">
            <a:avLst/>
          </a:prstGeom>
          <a:solidFill>
            <a:srgbClr val="7C3A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385402" y="3630168"/>
            <a:ext cx="1733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Adoption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1920240" y="4983480"/>
            <a:ext cx="8321040" cy="347472"/>
          </a:xfrm>
          <a:prstGeom prst="roundRect">
            <a:avLst>
              <a:gd name="adj" fmla="val 21053"/>
            </a:avLst>
          </a:prstGeom>
          <a:solidFill>
            <a:srgbClr val="7C3AED"/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993392" y="5056632"/>
            <a:ext cx="8174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Output: change brief + risk register + adoption scorecard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42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Midterm Review | ทบทวนก่อนสอบกลางภาค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Focus on concepts, theory application, and short case analysis.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Core concepts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capital, HRM vs HCM, components, metrics.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515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Theories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Becker, competency, motivation, leadership, learning organization.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834640"/>
            <a:ext cx="48920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834640"/>
            <a:ext cx="73152" cy="10515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9008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Application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93008"/>
            <a:ext cx="44531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Analyze a problem and propose evidence-based action.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834640"/>
            <a:ext cx="48920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834640"/>
            <a:ext cx="73152" cy="105156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9008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Exam technique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93008"/>
            <a:ext cx="44531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Define, explain, compare, apply to a case, conclude clearly.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234440" y="4937760"/>
            <a:ext cx="94183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240">
            <a:solidFill>
              <a:srgbClr val="F59E0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71600" y="4983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9E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1737360" y="5166360"/>
            <a:ext cx="8732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Good answers use concept + reason + example + managerial implication.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43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Workshop: Human Capital Development Plan | แผนพัฒนาทุนมนุษย์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Students design a practical plan for a selected organization.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417320"/>
            <a:ext cx="1944014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1618488"/>
            <a:ext cx="17428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Problem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977286" y="1417320"/>
            <a:ext cx="1944014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50438" y="1618488"/>
            <a:ext cx="17428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Target group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85893" y="1417320"/>
            <a:ext cx="1944014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59045" y="1618488"/>
            <a:ext cx="17428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 gap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194499" y="1417320"/>
            <a:ext cx="1944014" cy="73152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67651" y="1618488"/>
            <a:ext cx="17428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Intervention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303106" y="1417320"/>
            <a:ext cx="1944014" cy="731520"/>
          </a:xfrm>
          <a:prstGeom prst="chevron">
            <a:avLst/>
          </a:prstGeom>
          <a:solidFill>
            <a:srgbClr val="4F9D6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76258" y="1618488"/>
            <a:ext cx="17428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KPI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14400" y="2743200"/>
            <a:ext cx="30632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274320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789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72768" y="289864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Inputs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70432" y="3401568"/>
            <a:ext cx="26243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 profile, strategic goals, current workforce issues.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4526280" y="2743200"/>
            <a:ext cx="30632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26280" y="2743200"/>
            <a:ext cx="73152" cy="10515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9087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184648" y="289864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Design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4782312" y="3401568"/>
            <a:ext cx="26243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Learning, coaching, job design, reward, communication.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8138160" y="2743200"/>
            <a:ext cx="306324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38160" y="2743200"/>
            <a:ext cx="73152" cy="10515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0275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8796528" y="2898648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Evidence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8394192" y="3401568"/>
            <a:ext cx="2624328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Baseline, target, data source, timeline, responsible owner.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2286000" y="4937760"/>
            <a:ext cx="7498080" cy="347472"/>
          </a:xfrm>
          <a:prstGeom prst="roundRect">
            <a:avLst>
              <a:gd name="adj" fmla="val 21053"/>
            </a:avLst>
          </a:prstGeom>
          <a:solidFill>
            <a:srgbClr val="4F9D69"/>
          </a:solidFill>
          <a:ln w="12700">
            <a:solidFill>
              <a:srgbClr val="4F9D69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359152" y="5010912"/>
            <a:ext cx="7351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Deliverable: HCM plan canvas for peer review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44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Project Design | การออกแบบโครงการเปลี่ยนแปลง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change project must link strategy, people, process, and measurable outcomes.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2B6CB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585216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94760" y="1325880"/>
            <a:ext cx="0" cy="347472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063240"/>
            <a:ext cx="58521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Strategic reason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Why this change matters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931920" y="149047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impact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59352" y="189280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Who changes and how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00584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Implementation plan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3327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Activities, milestones, owners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931920" y="322783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Success evidence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59352" y="3630168"/>
            <a:ext cx="259689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Adoption, behavior, performance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0" y="141732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0" y="141732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79792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973568" y="157276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Minimum content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571232" y="207568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Current state, desired state, gap, stakeholder map, risk plan.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7315200" y="274320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15200" y="2743200"/>
            <a:ext cx="73152" cy="100584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797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973568" y="289864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Model use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71232" y="340156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Kotter, ADKAR, Lewin, or integrated model with justification.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7315200" y="4069080"/>
            <a:ext cx="36118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0" y="406908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79792" y="4206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973568" y="422452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Implementation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571232" y="4727448"/>
            <a:ext cx="31729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Timeline, communication, training, reinforcement, KPI.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45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Group Presentation Guide | แนวทางการนำเสนอ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strong presentation is evidence-based, structured, and practical.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68C8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1. Context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Organization, problem, urgency, stakeholders.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2. Analysis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Human-capital gap, readiness, resistance, risk.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88920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3. Solution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Development and change-management design.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88920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4. Measurement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KPIs, timeline, expected impact, sustainability.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417320" y="4892040"/>
            <a:ext cx="9326880" cy="347472"/>
          </a:xfrm>
          <a:prstGeom prst="roundRect">
            <a:avLst>
              <a:gd name="adj" fmla="val 21053"/>
            </a:avLst>
          </a:prstGeom>
          <a:solidFill>
            <a:srgbClr val="168C8C"/>
          </a:solidFill>
          <a:ln w="12700">
            <a:solidFill>
              <a:srgbClr val="168C8C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490472" y="4965192"/>
            <a:ext cx="9180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Recommended: 12–15 minutes + Q&amp;A • clear visuals • realistic actions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46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Rubric for Final Project | เกณฑ์การประเมิน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rubric rewards clarity, depth, application, and feasibility.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7C3AE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4630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Problem diagnosis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606040" y="1490472"/>
            <a:ext cx="2194560" cy="14630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87452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Theory integration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606040" y="1901952"/>
            <a:ext cx="1755648" cy="14630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2860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Plan quality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06040" y="2313432"/>
            <a:ext cx="2194560" cy="14630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6974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Metrics &amp; evidence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606040" y="2724912"/>
            <a:ext cx="1316736" cy="14630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10896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Presentation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606040" y="3136392"/>
            <a:ext cx="1316736" cy="146304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0" y="1325880"/>
            <a:ext cx="25603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0" y="1325880"/>
            <a:ext cx="73152" cy="100584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5099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44768" y="14813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Excellent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742432" y="1984248"/>
            <a:ext cx="212140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Clear logic, strong evidence, realistic plan, measurable impact.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8366760" y="1325880"/>
            <a:ext cx="25603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366760" y="1325880"/>
            <a:ext cx="73152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3135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025128" y="14813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Developing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8622792" y="1984248"/>
            <a:ext cx="212140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General ideas, weak linkage, limited evidence, unclear feasibility.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5486400" y="2743200"/>
            <a:ext cx="544068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0" y="2743200"/>
            <a:ext cx="73152" cy="10058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6509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✓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144768" y="289864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Academic integrity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742432" y="3401568"/>
            <a:ext cx="5001768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sources properly; avoid unsupported claims; present original analysis.</a:t>
            </a:r>
            <a:endParaRPr lang="en-US" sz="1220" dirty="0"/>
          </a:p>
        </p:txBody>
      </p:sp>
      <p:sp>
        <p:nvSpPr>
          <p:cNvPr id="31" name="Shape 29"/>
          <p:cNvSpPr/>
          <p:nvPr/>
        </p:nvSpPr>
        <p:spPr>
          <a:xfrm>
            <a:off x="5852160" y="4892040"/>
            <a:ext cx="4663440" cy="347472"/>
          </a:xfrm>
          <a:prstGeom prst="roundRect">
            <a:avLst>
              <a:gd name="adj" fmla="val 21053"/>
            </a:avLst>
          </a:prstGeom>
          <a:solidFill>
            <a:srgbClr val="7C3AED"/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925312" y="4965192"/>
            <a:ext cx="4517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Assessment asks: Is the plan useful enough for real managerial action?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47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Project Canvas | แม่แบบโครงการ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A one-page structure for organizing the final project.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325880"/>
            <a:ext cx="566928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11880" y="1325880"/>
            <a:ext cx="0" cy="356616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3108960"/>
            <a:ext cx="566928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4904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Problem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41832" y="1892808"/>
            <a:ext cx="25054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human-capital or change issue?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749040" y="14904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Evidence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776472" y="1892808"/>
            <a:ext cx="25054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data or signs prove it?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14400" y="327355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Intervention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41832" y="3675888"/>
            <a:ext cx="25054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development/change actions?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749040" y="327355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Impact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776472" y="3675888"/>
            <a:ext cx="250545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What results and how measured?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995160" y="137160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95160" y="1371600"/>
            <a:ext cx="73152" cy="96012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5975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653528" y="1527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Stakeholders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251192" y="2029968"/>
            <a:ext cx="367588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Sponsor, managers, employees, customers, partners.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6995160" y="265176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995160" y="2651760"/>
            <a:ext cx="73152" cy="9601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59752" y="2788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653528" y="280720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Timeline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251192" y="3310128"/>
            <a:ext cx="367588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Quick wins, medium-term milestones, sustainment.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6995160" y="393192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95160" y="3931920"/>
            <a:ext cx="73152" cy="960120"/>
          </a:xfrm>
          <a:prstGeom prst="rect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59752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4545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653528" y="408736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Risks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251192" y="4590288"/>
            <a:ext cx="367588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Resistance, skills, resources, politics, culture.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2011680" y="5486400"/>
            <a:ext cx="8138160" cy="347472"/>
          </a:xfrm>
          <a:prstGeom prst="roundRect">
            <a:avLst>
              <a:gd name="adj" fmla="val 21053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84832" y="5559552"/>
            <a:ext cx="79918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Use this canvas before building the full slide presentation.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48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Key Takeaways | สรุปบทเรียนสำคัญ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Human capital and change management must be managed together.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4F9D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325880"/>
            <a:ext cx="73152" cy="1024128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327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6CB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2704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471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People are strategic capital, not only cost.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6217920" y="132588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0" y="1325880"/>
            <a:ext cx="73152" cy="1024128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2512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876288" y="148132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2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73952" y="198424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Competency, motivation, leadership, and culture create performance.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86868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8680" y="2788920"/>
            <a:ext cx="73152" cy="1024128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2704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3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2471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Change succeeds through readiness, communication, participation, and reinforcement.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6217920" y="2788920"/>
            <a:ext cx="489204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2788920"/>
            <a:ext cx="73152" cy="1024128"/>
          </a:xfrm>
          <a:prstGeom prst="rect">
            <a:avLst/>
          </a:prstGeom>
          <a:solidFill>
            <a:srgbClr val="4F9D69"/>
          </a:solidFill>
          <a:ln w="12700">
            <a:solidFill>
              <a:srgbClr val="4F9D6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82512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F9D69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76288" y="2944368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4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73952" y="3447288"/>
            <a:ext cx="4453128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Innovation and sustainability require continuous learning and responsible design.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1234440" y="4892040"/>
            <a:ext cx="941832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4F9D6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7160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F9D6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1737360" y="5120640"/>
            <a:ext cx="8732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The manager’s role is to develop people, lead change, and build an organization capable of learning.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49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329184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References and Closing | เอกสารอ้างอิงและปิดรายวิชา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87782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0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Selected academic foundations used for course design.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30352" y="1115568"/>
            <a:ext cx="2743200" cy="0"/>
          </a:xfrm>
          <a:prstGeom prst="line">
            <a:avLst/>
          </a:prstGeom>
          <a:noFill/>
          <a:ln w="31750">
            <a:solidFill>
              <a:srgbClr val="17324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2588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Becker, G. S. (1964). Human Capital.</a:t>
            </a:r>
            <a:endParaRPr lang="en-US" sz="1240" dirty="0"/>
          </a:p>
        </p:txBody>
      </p:sp>
      <p:sp>
        <p:nvSpPr>
          <p:cNvPr id="7" name="Text 5"/>
          <p:cNvSpPr/>
          <p:nvPr/>
        </p:nvSpPr>
        <p:spPr>
          <a:xfrm>
            <a:off x="822960" y="1801368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McClelland, D. C. (1973). Testing for competence rather than for intelligence.</a:t>
            </a:r>
            <a:endParaRPr lang="en-US" sz="1240" dirty="0"/>
          </a:p>
        </p:txBody>
      </p:sp>
      <p:sp>
        <p:nvSpPr>
          <p:cNvPr id="8" name="Text 6"/>
          <p:cNvSpPr/>
          <p:nvPr/>
        </p:nvSpPr>
        <p:spPr>
          <a:xfrm>
            <a:off x="822960" y="2276856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Senge, P. M. (1990). The Fifth Discipline.</a:t>
            </a:r>
            <a:endParaRPr lang="en-US" sz="1240" dirty="0"/>
          </a:p>
        </p:txBody>
      </p:sp>
      <p:sp>
        <p:nvSpPr>
          <p:cNvPr id="9" name="Text 7"/>
          <p:cNvSpPr/>
          <p:nvPr/>
        </p:nvSpPr>
        <p:spPr>
          <a:xfrm>
            <a:off x="822960" y="2752344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Kotter, J. P. (1996). Leading Change.</a:t>
            </a:r>
            <a:endParaRPr lang="en-US" sz="1240" dirty="0"/>
          </a:p>
        </p:txBody>
      </p:sp>
      <p:sp>
        <p:nvSpPr>
          <p:cNvPr id="10" name="Text 8"/>
          <p:cNvSpPr/>
          <p:nvPr/>
        </p:nvSpPr>
        <p:spPr>
          <a:xfrm>
            <a:off x="822960" y="322783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Hiatt, J. M. (2006). ADKAR: A Model for Change.</a:t>
            </a:r>
            <a:endParaRPr lang="en-US" sz="1240" dirty="0"/>
          </a:p>
        </p:txBody>
      </p:sp>
      <p:sp>
        <p:nvSpPr>
          <p:cNvPr id="11" name="Text 9"/>
          <p:cNvSpPr/>
          <p:nvPr/>
        </p:nvSpPr>
        <p:spPr>
          <a:xfrm>
            <a:off x="822960" y="370332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Lewin, K. (1947). Frontiers in group dynamics.</a:t>
            </a:r>
            <a:endParaRPr lang="en-US" sz="1240" dirty="0"/>
          </a:p>
        </p:txBody>
      </p:sp>
      <p:sp>
        <p:nvSpPr>
          <p:cNvPr id="12" name="Text 10"/>
          <p:cNvSpPr/>
          <p:nvPr/>
        </p:nvSpPr>
        <p:spPr>
          <a:xfrm>
            <a:off x="822960" y="4178808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1E252B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Edmondson, A. C. (1999). Psychological safety and learning behavior in work teams.</a:t>
            </a:r>
            <a:endParaRPr lang="en-US" sz="1240" dirty="0"/>
          </a:p>
        </p:txBody>
      </p:sp>
      <p:sp>
        <p:nvSpPr>
          <p:cNvPr id="13" name="Shape 11"/>
          <p:cNvSpPr/>
          <p:nvPr/>
        </p:nvSpPr>
        <p:spPr>
          <a:xfrm>
            <a:off x="9098280" y="1508760"/>
            <a:ext cx="2011680" cy="2011680"/>
          </a:xfrm>
          <a:prstGeom prst="roundRect">
            <a:avLst>
              <a:gd name="adj" fmla="val 6818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0" y="20574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Thank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You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8046720" y="4846320"/>
            <a:ext cx="3657600" cy="347472"/>
          </a:xfrm>
          <a:prstGeom prst="roundRect">
            <a:avLst>
              <a:gd name="adj" fmla="val 21053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19872" y="4919472"/>
            <a:ext cx="3511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Questions • Reflection • Application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02920" y="650138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MMI5411 Human Capital Management and Change Management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52760" y="644652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49E"/>
                </a:solidFill>
                <a:latin typeface="Noto Sans Thai" pitchFamily="34" charset="0"/>
                <a:ea typeface="Noto Sans Thai" pitchFamily="34" charset="-122"/>
                <a:cs typeface="Noto Sans Thai" pitchFamily="34" charset="-120"/>
              </a:rPr>
              <a:t>Slide 50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ha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ha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4447</Words>
  <Application>Microsoft Office PowerPoint</Application>
  <PresentationFormat>Widescreen</PresentationFormat>
  <Paragraphs>1047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Georgia</vt:lpstr>
      <vt:lpstr>Noto Sans Thai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Master Degree Course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MMI5411 Human Capital Management and Change Management</dc:title>
  <dc:subject>MMI5411 Human Capital Management and Change Management</dc:subject>
  <dc:creator>OpenAI</dc:creator>
  <cp:lastModifiedBy>FOURSFOURS ♡</cp:lastModifiedBy>
  <cp:revision>2</cp:revision>
  <dcterms:created xsi:type="dcterms:W3CDTF">2026-05-31T00:44:34Z</dcterms:created>
  <dcterms:modified xsi:type="dcterms:W3CDTF">2026-07-03T00:09:25Z</dcterms:modified>
</cp:coreProperties>
</file>