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16"/>
  </p:notesMasterIdLst>
  <p:handoutMasterIdLst>
    <p:handoutMasterId r:id="rId17"/>
  </p:handoutMasterIdLst>
  <p:sldIdLst>
    <p:sldId id="256" r:id="rId5"/>
    <p:sldId id="257" r:id="rId6"/>
    <p:sldId id="279" r:id="rId7"/>
    <p:sldId id="280" r:id="rId8"/>
    <p:sldId id="281" r:id="rId9"/>
    <p:sldId id="282" r:id="rId10"/>
    <p:sldId id="283" r:id="rId11"/>
    <p:sldId id="284" r:id="rId12"/>
    <p:sldId id="269" r:id="rId13"/>
    <p:sldId id="276" r:id="rId14"/>
    <p:sldId id="278" r:id="rId15"/>
  </p:sldIdLst>
  <p:sldSz cx="12192000" cy="6858000"/>
  <p:notesSz cx="6858000" cy="9144000"/>
  <p:defaultTextStyle>
    <a:defPPr>
      <a:defRPr lang="e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501"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12/5/2022</a:t>
            </a:fld>
            <a:endParaRPr lang="en-US" dirty="0"/>
          </a:p>
        </p:txBody>
      </p:sp>
      <p:sp>
        <p:nvSpPr>
          <p:cNvPr id="4" name="Footer Placeholder 3">
            <a:extLst>
              <a:ext uri="{FF2B5EF4-FFF2-40B4-BE49-F238E27FC236}">
                <a16:creationId xmlns:a16="http://schemas.microsoft.com/office/drawing/2014/main" xmlns=""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12/5/2022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en" dirty="0"/>
              <a:t>Create an outline to get ready:</a:t>
            </a:r>
          </a:p>
          <a:p>
            <a:pPr xmlns:a="http://schemas.openxmlformats.org/drawingml/2006/main" marL="514350" indent="-514350">
              <a:buFont typeface="+mj-lt"/>
              <a:buAutoNum type="arabicPeriod"/>
            </a:pPr>
            <a:r xmlns:a="http://schemas.openxmlformats.org/drawingml/2006/main">
              <a:rPr lang="en"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xmlns:a="http://schemas.openxmlformats.org/drawingml/2006/main" marL="514350" indent="-514350">
              <a:buFont typeface="+mj-lt"/>
              <a:buAutoNum type="arabicPeriod"/>
            </a:pPr>
            <a:r xmlns:a="http://schemas.openxmlformats.org/drawingml/2006/main">
              <a:rPr lang="en"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xmlns:a="http://schemas.openxmlformats.org/drawingml/2006/main" marL="514350" indent="-514350">
              <a:buFont typeface="+mj-lt"/>
              <a:buAutoNum type="arabicPeriod"/>
            </a:pPr>
            <a:r xmlns:a="http://schemas.openxmlformats.org/drawingml/2006/main">
              <a:rPr lang="en"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xmlns:a="http://schemas.openxmlformats.org/drawingml/2006/main" marL="514350" indent="-514350">
              <a:buFont typeface="+mj-lt"/>
              <a:buAutoNum type="arabicPeriod"/>
            </a:pPr>
            <a:r xmlns:a="http://schemas.openxmlformats.org/drawingml/2006/main">
              <a:rPr lang="en"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a:t>
            </a:fld>
            <a:endParaRPr lang="en-US" dirty="0"/>
          </a:p>
        </p:txBody>
      </p:sp>
    </p:spTree>
    <p:extLst>
      <p:ext uri="{BB962C8B-B14F-4D97-AF65-F5344CB8AC3E}">
        <p14:creationId xmlns:p14="http://schemas.microsoft.com/office/powerpoint/2010/main" val="309365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12/5/2022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12/5/2022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xmlns=""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xmlns=""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xmlns=""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xmlns=""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xmlns=""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smtClean="0"/>
              <a:t>Click to 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xmlns=""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1295401" y="4804495"/>
            <a:ext cx="2952000" cy="1109133"/>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12/5/2022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xmlns="" id="{D2FC6D4A-DA65-4AB4-A214-ABFCCC77CE2F}"/>
              </a:ext>
            </a:extLst>
          </p:cNvPr>
          <p:cNvSpPr>
            <a:spLocks noGrp="1"/>
          </p:cNvSpPr>
          <p:nvPr>
            <p:ph idx="13"/>
          </p:nvPr>
        </p:nvSpPr>
        <p:spPr>
          <a:xfrm>
            <a:off x="4620000" y="4804495"/>
            <a:ext cx="2952000" cy="1109133"/>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0" name="Content Placeholder 2">
            <a:extLst>
              <a:ext uri="{FF2B5EF4-FFF2-40B4-BE49-F238E27FC236}">
                <a16:creationId xmlns:a16="http://schemas.microsoft.com/office/drawing/2014/main" xmlns="" id="{64EDB116-654D-48D8-BED5-DCA5C06DA378}"/>
              </a:ext>
            </a:extLst>
          </p:cNvPr>
          <p:cNvSpPr>
            <a:spLocks noGrp="1"/>
          </p:cNvSpPr>
          <p:nvPr>
            <p:ph idx="14"/>
          </p:nvPr>
        </p:nvSpPr>
        <p:spPr>
          <a:xfrm>
            <a:off x="7944598" y="4804495"/>
            <a:ext cx="2952000" cy="1109133"/>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Picture Placeholder 11">
            <a:extLst>
              <a:ext uri="{FF2B5EF4-FFF2-40B4-BE49-F238E27FC236}">
                <a16:creationId xmlns:a16="http://schemas.microsoft.com/office/drawing/2014/main" xmlns=""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xmlns=""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xmlns=""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12/5/2022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xmlns=""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xmlns=""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12/5/2022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xmlns=""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xmlns=""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xmlns=""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xmlns=""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xmlns=""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xmlns=""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xmlns=""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smtClean="0"/>
              <a:t>Click to edit Master title style</a:t>
            </a:r>
            <a:endParaRPr lang="en-US" noProof="0"/>
          </a:p>
        </p:txBody>
      </p:sp>
      <p:pic>
        <p:nvPicPr>
          <p:cNvPr id="7" name="Picture 6" descr="HD-PanelContent-GrommetsCombined.png">
            <a:extLst>
              <a:ext uri="{FF2B5EF4-FFF2-40B4-BE49-F238E27FC236}">
                <a16:creationId xmlns:a16="http://schemas.microsoft.com/office/drawing/2014/main" xmlns=""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xmlns=""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xmlns=""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xmlns=""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12/5/2022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xmlns=""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xmlns=""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xmlns=""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xmlns="" id="{68FEA8B0-7C15-481C-885B-E54C78BC32E7}"/>
              </a:ext>
            </a:extLst>
          </p:cNvPr>
          <p:cNvSpPr>
            <a:spLocks noGrp="1"/>
          </p:cNvSpPr>
          <p:nvPr>
            <p:ph idx="13"/>
          </p:nvPr>
        </p:nvSpPr>
        <p:spPr>
          <a:xfrm>
            <a:off x="6226935" y="982132"/>
            <a:ext cx="4669666" cy="41265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a16="http://schemas.microsoft.com/office/drawing/2014/main" xmlns=""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xmlns=""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xmlns=""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xmlns=""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12/5/2022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855415"/>
          </a:xfrm>
        </p:spPr>
        <p:txBody>
          <a:bodyPr/>
          <a:lstStyle/>
          <a:p>
            <a:r xmlns:a="http://schemas.openxmlformats.org/drawingml/2006/main">
              <a:rPr lang="en" sz="7200" dirty="0"/>
              <a:t>Develop teamwork </a:t>
            </a:r>
            <a:r xmlns:a="http://schemas.openxmlformats.org/drawingml/2006/main">
              <a:rPr lang="en" sz="7200" dirty="0" smtClean="0"/>
              <a:t>and unity within the team </a:t>
            </a:r>
            <a:endParaRPr xmlns:a="http://schemas.openxmlformats.org/drawingml/2006/main" lang="en-US" sz="7200" dirty="0"/>
            <a:r xmlns:a="http://schemas.openxmlformats.org/drawingml/2006/main">
              <a:rPr lang="en" sz="7200" dirty="0" smtClean="0"/>
              <a:t>.</a:t>
            </a:r>
            <a:br xmlns:a="http://schemas.openxmlformats.org/drawingml/2006/main">
              <a:rPr lang="th-TH" sz="7200" dirty="0" smtClean="0"/>
            </a:b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skiing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xmlns="" id="{C16508F6-42C2-4FFE-A92E-4981332982CA}"/>
              </a:ext>
            </a:extLst>
          </p:cNvPr>
          <p:cNvSpPr>
            <a:spLocks noGrp="1"/>
          </p:cNvSpPr>
          <p:nvPr>
            <p:ph type="title"/>
          </p:nvPr>
        </p:nvSpPr>
        <p:spPr/>
        <p:txBody>
          <a:bodyPr/>
          <a:lstStyle/>
          <a:p>
            <a:r xmlns:a="http://schemas.openxmlformats.org/drawingml/2006/main">
              <a:rPr lang="en" dirty="0" smtClean="0"/>
              <a:t>Guidelines for building an effective team.</a:t>
            </a:r>
            <a:endParaRPr xmlns:a="http://schemas.openxmlformats.org/drawingml/2006/main" lang="en-US" dirty="0"/>
          </a:p>
        </p:txBody>
      </p:sp>
      <p:sp>
        <p:nvSpPr>
          <p:cNvPr id="3" name="Content Placeholder 2">
            <a:extLst>
              <a:ext uri="{FF2B5EF4-FFF2-40B4-BE49-F238E27FC236}">
                <a16:creationId xmlns:a16="http://schemas.microsoft.com/office/drawing/2014/main" xmlns="" id="{37D92030-ED5A-43D0-870F-DC04D358FFC0}"/>
              </a:ext>
            </a:extLst>
          </p:cNvPr>
          <p:cNvSpPr>
            <a:spLocks noGrp="1"/>
          </p:cNvSpPr>
          <p:nvPr>
            <p:ph sz="half" idx="1"/>
          </p:nvPr>
        </p:nvSpPr>
        <p:spPr/>
        <p:txBody>
          <a:bodyPr/>
          <a:lstStyle/>
          <a:p>
            <a:r xmlns:a="http://schemas.openxmlformats.org/drawingml/2006/main">
              <a:rPr lang="en" dirty="0"/>
              <a:t>1. Analyze the nature of the team and its needs.</a:t>
            </a:r>
            <a:endParaRPr xmlns:a="http://schemas.openxmlformats.org/drawingml/2006/main" lang="th-TH" dirty="0" smtClean="0"/>
          </a:p>
          <a:p>
            <a:r xmlns:a="http://schemas.openxmlformats.org/drawingml/2006/main">
              <a:rPr lang="en" dirty="0" smtClean="0"/>
              <a:t>2. </a:t>
            </a:r>
            <a:r xmlns:a="http://schemas.openxmlformats.org/drawingml/2006/main">
              <a:rPr lang="en" dirty="0"/>
              <a:t>All athletes should share responsibility for the performance of other athletes. Coaches should allow athletes to participate in training in positions they don't play, so they can see the importance of other positions within the team.</a:t>
            </a:r>
            <a:endParaRPr xmlns:a="http://schemas.openxmlformats.org/drawingml/2006/main" lang="th-TH" dirty="0" smtClean="0"/>
          </a:p>
          <a:p>
            <a:r xmlns:a="http://schemas.openxmlformats.org/drawingml/2006/main">
              <a:rPr lang="en" dirty="0" smtClean="0"/>
              <a:t>3. </a:t>
            </a:r>
            <a:r xmlns:a="http://schemas.openxmlformats.org/drawingml/2006/main">
              <a:rPr lang="en" dirty="0"/>
              <a:t>Coaches should know their athletes and be aware of their personal lives in order to understand them better.</a:t>
            </a:r>
            <a:endParaRPr xmlns:a="http://schemas.openxmlformats.org/drawingml/2006/main" lang="en-US" dirty="0"/>
          </a:p>
        </p:txBody>
      </p:sp>
      <p:sp>
        <p:nvSpPr>
          <p:cNvPr id="4" name="Content Placeholder 3">
            <a:extLst>
              <a:ext uri="{FF2B5EF4-FFF2-40B4-BE49-F238E27FC236}">
                <a16:creationId xmlns:a16="http://schemas.microsoft.com/office/drawing/2014/main" xmlns="" id="{D3FCA4A4-52DE-4F24-A9DC-1B05D722C00B}"/>
              </a:ext>
            </a:extLst>
          </p:cNvPr>
          <p:cNvSpPr>
            <a:spLocks noGrp="1"/>
          </p:cNvSpPr>
          <p:nvPr>
            <p:ph sz="half" idx="2"/>
          </p:nvPr>
        </p:nvSpPr>
        <p:spPr>
          <a:xfrm>
            <a:off x="7316216" y="2560319"/>
            <a:ext cx="3580381" cy="3737449"/>
          </a:xfrm>
        </p:spPr>
        <p:txBody>
          <a:bodyPr>
            <a:normAutofit fontScale="92500" lnSpcReduction="20000"/>
          </a:bodyPr>
          <a:lstStyle/>
          <a:p>
            <a:r xmlns:a="http://schemas.openxmlformats.org/drawingml/2006/main">
              <a:rPr lang="en" dirty="0"/>
              <a:t>4. It fosters pride within both individual and larger groups (teams), leading to positive feelings among athletes towards themselves and their team, thus energizing them to fight and pursue team goals and achieve success.</a:t>
            </a:r>
            <a:endParaRPr xmlns:a="http://schemas.openxmlformats.org/drawingml/2006/main" lang="th-TH" dirty="0" smtClean="0"/>
          </a:p>
          <a:p>
            <a:r xmlns:a="http://schemas.openxmlformats.org/drawingml/2006/main">
              <a:rPr lang="en" dirty="0" smtClean="0"/>
              <a:t>5. </a:t>
            </a:r>
            <a:r xmlns:a="http://schemas.openxmlformats.org/drawingml/2006/main">
              <a:rPr lang="en" dirty="0"/>
              <a:t>Develop a sense of teamwork. Foster a sense of belonging and loyalty to the team, making athletes feel loved and considered a part of it. This will motivate all athletes to train and compete to the best of their abilities.</a:t>
            </a:r>
            <a:endParaRPr xmlns:a="http://schemas.openxmlformats.org/drawingml/2006/main" lang="th-TH" dirty="0" smtClean="0"/>
          </a:p>
          <a:p>
            <a:r xmlns:a="http://schemas.openxmlformats.org/drawingml/2006/main">
              <a:rPr lang="en" dirty="0" smtClean="0"/>
              <a:t>6. </a:t>
            </a:r>
            <a:r xmlns:a="http://schemas.openxmlformats.org/drawingml/2006/main">
              <a:rPr lang="en" dirty="0"/>
              <a:t>Establish a shared team goal. Whether it's a team sport or an individual sport, creating a shared purpose helps to motivate and challenge the team.</a:t>
            </a:r>
            <a:endParaRPr xmlns:a="http://schemas.openxmlformats.org/drawingml/2006/main" lang="th-TH" dirty="0" smtClean="0"/>
          </a:p>
          <a:p>
            <a:r xmlns:a="http://schemas.openxmlformats.org/drawingml/2006/main">
              <a:rPr lang="en" dirty="0" smtClean="0"/>
              <a:t>7. </a:t>
            </a:r>
            <a:r xmlns:a="http://schemas.openxmlformats.org/drawingml/2006/main">
              <a:rPr lang="en" dirty="0"/>
              <a:t>Each athlete must understand their role and believe that everyone is important to the team's success.</a:t>
            </a:r>
            <a:endParaRPr xmlns:a="http://schemas.openxmlformats.org/drawingml/2006/main" lang="en-US" dirty="0"/>
          </a:p>
        </p:txBody>
      </p:sp>
    </p:spTree>
    <p:extLst>
      <p:ext uri="{BB962C8B-B14F-4D97-AF65-F5344CB8AC3E}">
        <p14:creationId xmlns:p14="http://schemas.microsoft.com/office/powerpoint/2010/main" val="223228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8DCA46-603B-4178-8707-30E192CE6B8D}"/>
              </a:ext>
            </a:extLst>
          </p:cNvPr>
          <p:cNvSpPr>
            <a:spLocks noGrp="1"/>
          </p:cNvSpPr>
          <p:nvPr>
            <p:ph type="title"/>
          </p:nvPr>
        </p:nvSpPr>
        <p:spPr>
          <a:xfrm>
            <a:off x="1256766" y="2347293"/>
            <a:ext cx="9601196" cy="1303867"/>
          </a:xfrm>
        </p:spPr>
        <p:txBody>
          <a:bodyPr/>
          <a:lstStyle/>
          <a:p>
            <a:r xmlns:a="http://schemas.openxmlformats.org/drawingml/2006/main">
              <a:rPr lang="en" dirty="0" smtClean="0"/>
              <a:t>THANK YOU</a:t>
            </a:r>
            <a:endParaRPr xmlns:a="http://schemas.openxmlformats.org/drawingml/2006/main" lang="en-US" dirty="0"/>
          </a:p>
        </p:txBody>
      </p:sp>
    </p:spTree>
    <p:extLst>
      <p:ext uri="{BB962C8B-B14F-4D97-AF65-F5344CB8AC3E}">
        <p14:creationId xmlns:p14="http://schemas.microsoft.com/office/powerpoint/2010/main" val="23945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Teamwork and unity in sports teams.</a:t>
            </a:r>
            <a:endParaRPr xmlns:a="http://schemas.openxmlformats.org/drawingml/2006/main" lang="en-US" sz="1400" dirty="0"/>
          </a:p>
        </p:txBody>
      </p:sp>
      <p:sp>
        <p:nvSpPr>
          <p:cNvPr id="3" name="Content Placeholder 2"/>
          <p:cNvSpPr>
            <a:spLocks noGrp="1"/>
          </p:cNvSpPr>
          <p:nvPr>
            <p:ph idx="1"/>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000" dirty="0" smtClean="0"/>
              <a:t>The process </a:t>
            </a:r>
            <a:r xmlns:a="http://schemas.openxmlformats.org/drawingml/2006/main">
              <a:rPr lang="en" sz="2000" dirty="0"/>
              <a:t>of team sports emphasizes the role of every team member to achieve success. Team building requires an understanding of teamwork principles and team spirit. </a:t>
            </a:r>
            <a:r xmlns:a="http://schemas.openxmlformats.org/drawingml/2006/main">
              <a:rPr lang="en" sz="2000" dirty="0"/>
              <a:t>However </a:t>
            </a:r>
            <a:r xmlns:a="http://schemas.openxmlformats.org/drawingml/2006/main">
              <a:rPr lang="en" sz="2000" dirty="0"/>
              <a:t>, it's crucial to understand group processes </a:t>
            </a:r>
            <a:r xmlns:a="http://schemas.openxmlformats.org/drawingml/2006/main">
              <a:rPr lang="en" sz="2000" dirty="0"/>
              <a:t>before </a:t>
            </a:r>
            <a:r xmlns:a="http://schemas.openxmlformats.org/drawingml/2006/main">
              <a:rPr lang="en" sz="2000" dirty="0"/>
              <a:t>studying team processes in sports. Teamwork </a:t>
            </a:r>
            <a:r xmlns:a="http://schemas.openxmlformats.org/drawingml/2006/main">
              <a:rPr lang="en" sz="2000" dirty="0"/>
              <a:t>is </a:t>
            </a:r>
            <a:r xmlns:a="http://schemas.openxmlformats.org/drawingml/2006/main">
              <a:rPr lang="en" sz="2000" dirty="0"/>
              <a:t>vital in all organizations because, in addition to improving work quality, it develops knowledge, abilities, and problem-solving skills among members. Furthermore, it strengthens unity and close relationships. </a:t>
            </a:r>
            <a:r xmlns:a="http://schemas.openxmlformats.org/drawingml/2006/main">
              <a:rPr lang="en" sz="2000" dirty="0" err="1"/>
              <a:t>For </a:t>
            </a:r>
            <a:r xmlns:a="http://schemas.openxmlformats.org/drawingml/2006/main">
              <a:rPr lang="en" sz="2000" dirty="0"/>
              <a:t>example, in American football, with its large number of members, a team often consists of three smaller teams: offense, defense, and special forces. The roles in each position are different and similar, depending on the task, but the key is to lead the team to victory. Teamwork is also seen in cycling competitions, where some cyclists act as supply units, carrying food and water to teammates, or as equipment units, passing or exchanging equipment with cyclists aiming for the finish line. Similarly, in e- </a:t>
            </a:r>
            <a:r xmlns:a="http://schemas.openxmlformats.org/drawingml/2006/main">
              <a:rPr lang="en" sz="2000" dirty="0" err="1"/>
              <a:t>sports </a:t>
            </a:r>
            <a:r xmlns:a="http://schemas.openxmlformats.org/drawingml/2006/main">
              <a:rPr lang="en" sz="2000" dirty="0"/>
              <a:t>( </a:t>
            </a:r>
            <a:r xmlns:a="http://schemas.openxmlformats.org/drawingml/2006/main">
              <a:rPr lang="en" sz="2000" dirty="0" err="1"/>
              <a:t>like the game </a:t>
            </a:r>
            <a:r xmlns:a="http://schemas.openxmlformats.org/drawingml/2006/main">
              <a:rPr lang="en" sz="2000" dirty="0" err="1"/>
              <a:t>RoV </a:t>
            </a:r>
            <a:r xmlns:a="http://schemas.openxmlformats.org/drawingml/2006/main">
              <a:rPr lang="en" sz="2000" dirty="0"/>
              <a:t>) </a:t>
            </a:r>
            <a:r xmlns:a="http://schemas.openxmlformats.org/drawingml/2006/main">
              <a:rPr lang="en" sz="2000" dirty="0"/>
              <a:t>, each player must perform their role while simultaneously communicating and utilizing their ultimate abilities </a:t>
            </a:r>
            <a:r xmlns:a="http://schemas.openxmlformats.org/drawingml/2006/main">
              <a:rPr lang="en" sz="2000" dirty="0"/>
              <a:t>to create effective attacks.</a:t>
            </a:r>
            <a:endParaRPr xmlns:a="http://schemas.openxmlformats.org/drawingml/2006/main" lang="en-US" sz="2000" dirty="0"/>
          </a:p>
        </p:txBody>
      </p:sp>
    </p:spTree>
    <p:extLst>
      <p:ext uri="{BB962C8B-B14F-4D97-AF65-F5344CB8AC3E}">
        <p14:creationId xmlns:p14="http://schemas.microsoft.com/office/powerpoint/2010/main" val="292348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pPr xmlns:a="http://schemas.openxmlformats.org/drawingml/2006/main" marL="0" indent="0" algn="thaiDist">
              <a:buNone/>
            </a:pPr>
            <a:r xmlns:a="http://schemas.openxmlformats.org/drawingml/2006/main">
              <a:rPr lang="en" dirty="0"/>
              <a:t> </a:t>
            </a:r>
            <a:r xmlns:a="http://schemas.openxmlformats.org/drawingml/2006/main">
              <a:rPr lang="en" sz="2400" dirty="0"/>
              <a:t>Preparing a team for success is a multidimensional process </a:t>
            </a:r>
            <a:r xmlns:a="http://schemas.openxmlformats.org/drawingml/2006/main">
              <a:rPr lang="en" sz="2400" dirty="0" err="1"/>
              <a:t>involving </a:t>
            </a:r>
            <a:r xmlns:a="http://schemas.openxmlformats.org/drawingml/2006/main">
              <a:rPr lang="en" sz="2400" dirty="0"/>
              <a:t>the </a:t>
            </a:r>
            <a:r xmlns:a="http://schemas.openxmlformats.org/drawingml/2006/main">
              <a:rPr lang="en" sz="2400" dirty="0"/>
              <a:t>sociology of sports, </a:t>
            </a:r>
            <a:r xmlns:a="http://schemas.openxmlformats.org/drawingml/2006/main">
              <a:rPr lang="en" sz="2400" dirty="0"/>
              <a:t>stemming </a:t>
            </a:r>
            <a:r xmlns:a="http://schemas.openxmlformats.org/drawingml/2006/main">
              <a:rPr lang="en" sz="2400" dirty="0"/>
              <a:t>from </a:t>
            </a:r>
            <a:r xmlns:a="http://schemas.openxmlformats.org/drawingml/2006/main">
              <a:rPr lang="en" sz="2400" dirty="0"/>
              <a:t>the values and perspectives of the group or society. Direct and indirect frameworks are crucial components in team preparation, contributing to the development of individual and team potential through consistent and long-term training. Maintaining motivation and stimulating a positive mental and physical state is not solely the responsibility of the athletes; it also involves significant direct and </a:t>
            </a:r>
            <a:r xmlns:a="http://schemas.openxmlformats.org/drawingml/2006/main">
              <a:rPr lang="en" sz="2400" dirty="0" smtClean="0"/>
              <a:t>indirect support from those around them.</a:t>
            </a:r>
            <a:endParaRPr xmlns:a="http://schemas.openxmlformats.org/drawingml/2006/main" lang="th-TH" sz="2400" dirty="0"/>
          </a:p>
        </p:txBody>
      </p:sp>
    </p:spTree>
    <p:extLst>
      <p:ext uri="{BB962C8B-B14F-4D97-AF65-F5344CB8AC3E}">
        <p14:creationId xmlns:p14="http://schemas.microsoft.com/office/powerpoint/2010/main" val="188383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a:t>Unity in sports teams</a:t>
            </a:r>
          </a:p>
        </p:txBody>
      </p:sp>
      <p:sp>
        <p:nvSpPr>
          <p:cNvPr id="3" name="Content Placeholder 2"/>
          <p:cNvSpPr>
            <a:spLocks noGrp="1"/>
          </p:cNvSpPr>
          <p:nvPr>
            <p:ph idx="1"/>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Unity </a:t>
            </a:r>
            <a:r xmlns:a="http://schemas.openxmlformats.org/drawingml/2006/main">
              <a:rPr lang="en" sz="2400" dirty="0"/>
              <a:t>is a crucial factor in team sports ( </a:t>
            </a:r>
            <a:r xmlns:a="http://schemas.openxmlformats.org/drawingml/2006/main">
              <a:rPr lang="en" sz="2400" dirty="0"/>
              <a:t>Leo et al., 2010). </a:t>
            </a:r>
            <a:r xmlns:a="http://schemas.openxmlformats.org/drawingml/2006/main">
              <a:rPr lang="en" sz="2400" dirty="0"/>
              <a:t>Unity is the social link between individuals to achieve a set goal, derived from the Latin word “ </a:t>
            </a:r>
            <a:r xmlns:a="http://schemas.openxmlformats.org/drawingml/2006/main">
              <a:rPr lang="en" sz="2400" dirty="0" err="1"/>
              <a:t>Cohaerere </a:t>
            </a:r>
            <a:r xmlns:a="http://schemas.openxmlformats.org/drawingml/2006/main">
              <a:rPr lang="en" sz="2400" dirty="0"/>
              <a:t>” </a:t>
            </a:r>
            <a:r xmlns:a="http://schemas.openxmlformats.org/drawingml/2006/main">
              <a:rPr lang="en" sz="2400" dirty="0"/>
              <a:t>meaning to unite ( </a:t>
            </a:r>
            <a:r xmlns:a="http://schemas.openxmlformats.org/drawingml/2006/main">
              <a:rPr lang="en" sz="2400" dirty="0"/>
              <a:t>Moran, 2004). </a:t>
            </a:r>
            <a:r xmlns:a="http://schemas.openxmlformats.org/drawingml/2006/main">
              <a:rPr lang="en" sz="2400" dirty="0"/>
              <a:t>There are many definitions of unity, but Bollen </a:t>
            </a:r>
            <a:r xmlns:a="http://schemas.openxmlformats.org/drawingml/2006/main">
              <a:rPr lang="en" sz="2400" dirty="0" err="1"/>
              <a:t>…</a:t>
            </a:r>
            <a:r xmlns:a="http://schemas.openxmlformats.org/drawingml/2006/main">
              <a:rPr lang="en" sz="2400" dirty="0"/>
              <a:t> </a:t>
            </a:r>
            <a:r xmlns:a="http://schemas.openxmlformats.org/drawingml/2006/main">
              <a:rPr lang="en" sz="2400" dirty="0" err="1"/>
              <a:t>Bollen </a:t>
            </a:r>
            <a:r xmlns:a="http://schemas.openxmlformats.org/drawingml/2006/main">
              <a:rPr lang="en" sz="2400" dirty="0" err="1"/>
              <a:t>and Hoyle </a:t>
            </a:r>
            <a:r xmlns:a="http://schemas.openxmlformats.org/drawingml/2006/main">
              <a:rPr lang="en" sz="2400" dirty="0"/>
              <a:t>( </a:t>
            </a:r>
            <a:r xmlns:a="http://schemas.openxmlformats.org/drawingml/2006/main">
              <a:rPr lang="en" sz="2400" dirty="0"/>
              <a:t>1990) </a:t>
            </a:r>
            <a:r xmlns:a="http://schemas.openxmlformats.org/drawingml/2006/main">
              <a:rPr lang="en" sz="2400" dirty="0"/>
              <a:t>explained it as follows: “The individual's feeling of being part of a group and the feeling of morale in being a member of the group,” where team unity is related to team performance ( </a:t>
            </a:r>
            <a:r xmlns:a="http://schemas.openxmlformats.org/drawingml/2006/main">
              <a:rPr lang="en" sz="2400" dirty="0" err="1"/>
              <a:t>Carron </a:t>
            </a:r>
            <a:r xmlns:a="http://schemas.openxmlformats.org/drawingml/2006/main">
              <a:rPr lang="en" sz="2400" dirty="0"/>
              <a:t>et al., 2002) </a:t>
            </a:r>
            <a:r xmlns:a="http://schemas.openxmlformats.org/drawingml/2006/main">
              <a:rPr lang="en" sz="2400" dirty="0"/>
              <a:t>. </a:t>
            </a:r>
            <a:r xmlns:a="http://schemas.openxmlformats.org/drawingml/2006/main">
              <a:rPr lang="en" sz="2400" dirty="0" err="1"/>
              <a:t>Kremmer</a:t>
            </a:r>
            <a:r xmlns:a="http://schemas.openxmlformats.org/drawingml/2006/main">
              <a:rPr lang="en" sz="2400" dirty="0"/>
              <a:t> </a:t>
            </a:r>
            <a:r xmlns:a="http://schemas.openxmlformats.org/drawingml/2006/main">
              <a:rPr lang="en" sz="2400" dirty="0" err="1"/>
              <a:t>Morran</a:t>
            </a:r>
            <a:r xmlns:a="http://schemas.openxmlformats.org/drawingml/2006/main">
              <a:rPr lang="en" sz="2400" dirty="0"/>
              <a:t> </a:t>
            </a:r>
            <a:r xmlns:a="http://schemas.openxmlformats.org/drawingml/2006/main">
              <a:rPr lang="en" sz="2400" dirty="0" err="1"/>
              <a:t>Walker</a:t>
            </a:r>
            <a:r xmlns:a="http://schemas.openxmlformats.org/drawingml/2006/main">
              <a:rPr lang="en" sz="2400" dirty="0"/>
              <a:t> </a:t>
            </a:r>
            <a:r xmlns:a="http://schemas.openxmlformats.org/drawingml/2006/main">
              <a:rPr lang="en" sz="2400" dirty="0" err="1"/>
              <a:t>Kremer et al. </a:t>
            </a:r>
            <a:r xmlns:a="http://schemas.openxmlformats.org/drawingml/2006/main">
              <a:rPr lang="en" sz="2400" dirty="0"/>
              <a:t>( </a:t>
            </a:r>
            <a:r xmlns:a="http://schemas.openxmlformats.org/drawingml/2006/main">
              <a:rPr lang="en" sz="2400" dirty="0"/>
              <a:t>2012) </a:t>
            </a:r>
            <a:r xmlns:a="http://schemas.openxmlformats.org/drawingml/2006/main">
              <a:rPr lang="en" sz="2400" dirty="0"/>
              <a:t>defined unity as a group process in which individuals come together as a cohesive group to pursue common goals. Similarly, </a:t>
            </a:r>
            <a:r xmlns:a="http://schemas.openxmlformats.org/drawingml/2006/main">
              <a:rPr lang="en" sz="2400" dirty="0" err="1"/>
              <a:t>Beauchamp </a:t>
            </a:r>
            <a:r xmlns:a="http://schemas.openxmlformats.org/drawingml/2006/main">
              <a:rPr lang="en" sz="2400" dirty="0"/>
              <a:t>and </a:t>
            </a:r>
            <a:r xmlns:a="http://schemas.openxmlformats.org/drawingml/2006/main">
              <a:rPr lang="en" sz="2400" dirty="0" err="1"/>
              <a:t>Eys </a:t>
            </a:r>
            <a:r xmlns:a="http://schemas.openxmlformats.org/drawingml/2006/main">
              <a:rPr lang="en" sz="2400" dirty="0"/>
              <a:t>( </a:t>
            </a:r>
            <a:r xmlns:a="http://schemas.openxmlformats.org/drawingml/2006/main">
              <a:rPr lang="en" sz="2400" dirty="0" err="1"/>
              <a:t>2007 </a:t>
            </a:r>
            <a:r xmlns:a="http://schemas.openxmlformats.org/drawingml/2006/main">
              <a:rPr lang="en" sz="2400" dirty="0"/>
              <a:t>) </a:t>
            </a:r>
            <a:r xmlns:a="http://schemas.openxmlformats.org/drawingml/2006/main">
              <a:rPr lang="en" sz="2400" dirty="0"/>
              <a:t>defined </a:t>
            </a:r>
            <a:r xmlns:a="http://schemas.openxmlformats.org/drawingml/2006/main">
              <a:rPr lang="en" sz="2400" dirty="0"/>
              <a:t>unity as the group's achievement in working together.</a:t>
            </a:r>
          </a:p>
        </p:txBody>
      </p:sp>
    </p:spTree>
    <p:extLst>
      <p:ext uri="{BB962C8B-B14F-4D97-AF65-F5344CB8AC3E}">
        <p14:creationId xmlns:p14="http://schemas.microsoft.com/office/powerpoint/2010/main" val="55679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pPr xmlns:a="http://schemas.openxmlformats.org/drawingml/2006/main" marL="0" indent="0" algn="thaiDist">
              <a:buNone/>
            </a:pPr>
            <a:r xmlns:a="http://schemas.openxmlformats.org/drawingml/2006/main">
              <a:rPr lang="en" sz="2000" dirty="0"/>
              <a:t>Group cohesion </a:t>
            </a:r>
            <a:r xmlns:a="http://schemas.openxmlformats.org/drawingml/2006/main">
              <a:rPr lang="en" sz="2000" dirty="0" smtClean="0"/>
              <a:t>refers to the strong bond that members have with a group </a:t>
            </a:r>
            <a:r xmlns:a="http://schemas.openxmlformats.org/drawingml/2006/main">
              <a:rPr lang="en" sz="2000" dirty="0"/>
              <a:t>. </a:t>
            </a:r>
            <a:r xmlns:a="http://schemas.openxmlformats.org/drawingml/2006/main">
              <a:rPr lang="en" sz="2000" dirty="0"/>
              <a:t>As long as group members feel that the group remains attractive to them, they will remain cohesive, committed, and regularly participate in activities. Generally, if athletes feel strong and </a:t>
            </a:r>
            <a:r xmlns:a="http://schemas.openxmlformats.org/drawingml/2006/main">
              <a:rPr lang="en" sz="2000" dirty="0" err="1"/>
              <a:t>positive relationships </a:t>
            </a:r>
            <a:r xmlns:a="http://schemas.openxmlformats.org/drawingml/2006/main">
              <a:rPr lang="en" sz="2000" dirty="0"/>
              <a:t>with their teammates and coaches, team cohesion will fundamentally be higher. Cohesion is the feeling athletes have about being on a team. Conversely, if a group can no longer attract its members, members will disregard their relationships with each other, causing respect to fade and disappear. The group will then lose its power or influence in controlling its members. Therefore, cohesion can be said to be the result of combining forces to accomplish a specific task according to the group's objectives, with harmony, without conflict, and with the common good as the priority. Yalom ( </a:t>
            </a:r>
            <a:r xmlns:a="http://schemas.openxmlformats.org/drawingml/2006/main">
              <a:rPr lang="en" sz="2000" dirty="0" err="1"/>
              <a:t>1995 </a:t>
            </a:r>
            <a:r xmlns:a="http://schemas.openxmlformats.org/drawingml/2006/main">
              <a:rPr lang="en" sz="2000" dirty="0"/>
              <a:t>) </a:t>
            </a:r>
            <a:r xmlns:a="http://schemas.openxmlformats.org/drawingml/2006/main">
              <a:rPr lang="en" sz="2000" dirty="0"/>
              <a:t>explains that working together as a group is about building bonds and attraction among group members so that athletes can participate in teamwork. Cohesion is a very complex matter, and there are principles that coaches should be aware of regarding teamwork, </a:t>
            </a:r>
            <a:r xmlns:a="http://schemas.openxmlformats.org/drawingml/2006/main">
              <a:rPr lang="en" sz="2000" dirty="0" smtClean="0"/>
              <a:t>as follows:</a:t>
            </a:r>
            <a:endParaRPr xmlns:a="http://schemas.openxmlformats.org/drawingml/2006/main" lang="th-TH" sz="2000" dirty="0"/>
          </a:p>
        </p:txBody>
      </p:sp>
    </p:spTree>
    <p:extLst>
      <p:ext uri="{BB962C8B-B14F-4D97-AF65-F5344CB8AC3E}">
        <p14:creationId xmlns:p14="http://schemas.microsoft.com/office/powerpoint/2010/main" val="63927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pPr xmlns:a="http://schemas.openxmlformats.org/drawingml/2006/main" marL="0" indent="0" algn="thaiDist">
              <a:buNone/>
            </a:pPr>
            <a:r xmlns:a="http://schemas.openxmlformats.org/drawingml/2006/main">
              <a:rPr lang="en" dirty="0" smtClean="0"/>
              <a:t> </a:t>
            </a:r>
            <a:r xmlns:a="http://schemas.openxmlformats.org/drawingml/2006/main">
              <a:rPr lang="en" sz="2400" dirty="0" smtClean="0"/>
              <a:t>1. </a:t>
            </a:r>
            <a:r xmlns:a="http://schemas.openxmlformats.org/drawingml/2006/main">
              <a:rPr lang="en" sz="2400" dirty="0"/>
              <a:t>Types of Teamwork: Teamwork is all about what the athletes do. Coaches who use a more technically focused coaching approach tend to develop higher levels of teamwork because they emphasize the actual skill requirements of the sport. While task teamwork involves what the athletes do, social teamwork focuses more on the athletes themselves. Winning is the fundamental objective of all sports, and every coach's job is to put their team in the best possible position to achieve victory. Coaches can increase the chances of winning by fostering teamwork as a whole ( </a:t>
            </a:r>
            <a:r xmlns:a="http://schemas.openxmlformats.org/drawingml/2006/main">
              <a:rPr lang="en" sz="2400" dirty="0"/>
              <a:t>Carron et al., 2002).</a:t>
            </a:r>
            <a:endParaRPr xmlns:a="http://schemas.openxmlformats.org/drawingml/2006/main" lang="th-TH" sz="2400" dirty="0"/>
          </a:p>
        </p:txBody>
      </p:sp>
    </p:spTree>
    <p:extLst>
      <p:ext uri="{BB962C8B-B14F-4D97-AF65-F5344CB8AC3E}">
        <p14:creationId xmlns:p14="http://schemas.microsoft.com/office/powerpoint/2010/main" val="56711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pPr xmlns:a="http://schemas.openxmlformats.org/drawingml/2006/main" marL="0" indent="0" algn="thaiDist">
              <a:buNone/>
            </a:pPr>
            <a:r xmlns:a="http://schemas.openxmlformats.org/drawingml/2006/main">
              <a:rPr lang="en" dirty="0"/>
              <a:t> </a:t>
            </a:r>
            <a:r xmlns:a="http://schemas.openxmlformats.org/drawingml/2006/main">
              <a:rPr lang="en" sz="2400" dirty="0"/>
              <a:t>2. Factors Affecting Team Unity Numerous factors influence team unity ( </a:t>
            </a:r>
            <a:r xmlns:a="http://schemas.openxmlformats.org/drawingml/2006/main">
              <a:rPr lang="en" sz="2400" dirty="0"/>
              <a:t>Carron et al., 1985), </a:t>
            </a:r>
            <a:r xmlns:a="http://schemas.openxmlformats.org/drawingml/2006/main">
              <a:rPr lang="en" sz="2400" dirty="0"/>
              <a:t>including environmental </a:t>
            </a:r>
            <a:r xmlns:a="http://schemas.openxmlformats.org/drawingml/2006/main">
              <a:rPr lang="en" sz="2400" dirty="0" err="1"/>
              <a:t>factors </a:t>
            </a:r>
            <a:r xmlns:a="http://schemas.openxmlformats.org/drawingml/2006/main">
              <a:rPr lang="en" sz="2400" dirty="0"/>
              <a:t>such as social and physical characteristics.</a:t>
            </a:r>
            <a:endParaRPr xmlns:a="http://schemas.openxmlformats.org/drawingml/2006/main" lang="th-TH" sz="2400" dirty="0" smtClean="0"/>
          </a:p>
          <a:p>
            <a:pPr xmlns:a="http://schemas.openxmlformats.org/drawingml/2006/main" algn="thaiDist">
              <a:buFontTx/>
              <a:buChar char="-"/>
            </a:pPr>
            <a:r xmlns:a="http://schemas.openxmlformats.org/drawingml/2006/main">
              <a:rPr lang="en" sz="2400" dirty="0"/>
              <a:t>Personal </a:t>
            </a:r>
            <a:endParaRPr xmlns:a="http://schemas.openxmlformats.org/drawingml/2006/main" lang="th-TH" sz="2400" dirty="0" smtClean="0"/>
            <a:r xmlns:a="http://schemas.openxmlformats.org/drawingml/2006/main">
              <a:rPr lang="en" sz="2400" dirty="0" smtClean="0"/>
              <a:t>factors, such as personality.</a:t>
            </a:r>
          </a:p>
          <a:p>
            <a:pPr xmlns:a="http://schemas.openxmlformats.org/drawingml/2006/main" algn="thaiDist">
              <a:buFontTx/>
              <a:buChar char="-"/>
            </a:pPr>
            <a:r xmlns:a="http://schemas.openxmlformats.org/drawingml/2006/main">
              <a:rPr lang="en" sz="2400" dirty="0"/>
              <a:t>Team </a:t>
            </a:r>
            <a:endParaRPr xmlns:a="http://schemas.openxmlformats.org/drawingml/2006/main" lang="th-TH" sz="2400" dirty="0" smtClean="0"/>
            <a:r xmlns:a="http://schemas.openxmlformats.org/drawingml/2006/main">
              <a:rPr lang="en" sz="2400" dirty="0" smtClean="0"/>
              <a:t>factors , such as norms.</a:t>
            </a:r>
          </a:p>
          <a:p>
            <a:pPr xmlns:a="http://schemas.openxmlformats.org/drawingml/2006/main" algn="thaiDist">
              <a:buFontTx/>
              <a:buChar char="-"/>
            </a:pPr>
            <a:r xmlns:a="http://schemas.openxmlformats.org/drawingml/2006/main">
              <a:rPr lang="en" sz="2400" dirty="0"/>
              <a:t>Leadership </a:t>
            </a:r>
            <a:endParaRPr xmlns:a="http://schemas.openxmlformats.org/drawingml/2006/main" lang="th-TH" sz="2400" dirty="0" smtClean="0"/>
            <a:r xmlns:a="http://schemas.openxmlformats.org/drawingml/2006/main">
              <a:rPr lang="en" sz="2400" dirty="0" smtClean="0"/>
              <a:t>factors such as style of doing things.</a:t>
            </a:r>
          </a:p>
          <a:p>
            <a:pPr xmlns:a="http://schemas.openxmlformats.org/drawingml/2006/main" algn="thaiDist">
              <a:buFontTx/>
              <a:buChar char="-"/>
            </a:pPr>
            <a:r xmlns:a="http://schemas.openxmlformats.org/drawingml/2006/main">
              <a:rPr lang="en" sz="2400" dirty="0" smtClean="0"/>
              <a:t>Environmental factors such as social characteristics.</a:t>
            </a:r>
          </a:p>
        </p:txBody>
      </p:sp>
    </p:spTree>
    <p:extLst>
      <p:ext uri="{BB962C8B-B14F-4D97-AF65-F5344CB8AC3E}">
        <p14:creationId xmlns:p14="http://schemas.microsoft.com/office/powerpoint/2010/main" val="285419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xmlns:a="http://schemas.openxmlformats.org/drawingml/2006/main">
              <a:rPr lang="en" dirty="0" smtClean="0"/>
              <a:t>example</a:t>
            </a:r>
            <a:endParaRPr xmlns:a="http://schemas.openxmlformats.org/drawingml/2006/main" lang="th-TH" dirty="0"/>
          </a:p>
        </p:txBody>
      </p:sp>
      <p:sp>
        <p:nvSpPr>
          <p:cNvPr id="3" name="Content Placeholder 2"/>
          <p:cNvSpPr>
            <a:spLocks noGrp="1"/>
          </p:cNvSpPr>
          <p:nvPr>
            <p:ph idx="1"/>
          </p:nvPr>
        </p:nvSpPr>
        <p:spPr/>
        <p:txBody>
          <a:bodyPr/>
          <a:lstStyle/>
          <a:p>
            <a:pPr xmlns:a="http://schemas.openxmlformats.org/drawingml/2006/main" marL="0" indent="0" algn="thaiDist">
              <a:buNone/>
            </a:pPr>
            <a:r xmlns:a="http://schemas.openxmlformats.org/drawingml/2006/main">
              <a:rPr lang="en" sz="2400" dirty="0" smtClean="0"/>
              <a:t>In </a:t>
            </a:r>
            <a:r xmlns:a="http://schemas.openxmlformats.org/drawingml/2006/main">
              <a:rPr lang="en" sz="2400" dirty="0"/>
              <a:t>e </a:t>
            </a:r>
            <a:r xmlns:a="http://schemas.openxmlformats.org/drawingml/2006/main">
              <a:rPr lang="en" sz="2400" dirty="0"/>
              <a:t>-sports </a:t>
            </a:r>
            <a:r xmlns:a="http://schemas.openxmlformats.org/drawingml/2006/main">
              <a:rPr lang="en" sz="2400" dirty="0" err="1"/>
              <a:t>, </a:t>
            </a:r>
            <a:r xmlns:a="http://schemas.openxmlformats.org/drawingml/2006/main">
              <a:rPr lang="en" sz="2400" dirty="0"/>
              <a:t>especially </a:t>
            </a:r>
            <a:r xmlns:a="http://schemas.openxmlformats.org/drawingml/2006/main">
              <a:rPr lang="en" sz="2400" dirty="0"/>
              <a:t>ROV </a:t>
            </a:r>
            <a:r xmlns:a="http://schemas.openxmlformats.org/drawingml/2006/main">
              <a:rPr lang="en" sz="2400" dirty="0"/>
              <a:t>, </a:t>
            </a:r>
            <a:r xmlns:a="http://schemas.openxmlformats.org/drawingml/2006/main">
              <a:rPr lang="en" sz="2400" dirty="0"/>
              <a:t>each player assumes an avatar of a character with unique abilities and roles. For example, </a:t>
            </a:r>
            <a:r xmlns:a="http://schemas.openxmlformats.org/drawingml/2006/main">
              <a:rPr lang="en" sz="2400" dirty="0"/>
              <a:t>Toro's </a:t>
            </a:r>
            <a:r xmlns:a="http://schemas.openxmlformats.org/drawingml/2006/main">
              <a:rPr lang="en" sz="2400" dirty="0"/>
              <a:t>role is to protect their teammates, </a:t>
            </a:r>
            <a:r xmlns:a="http://schemas.openxmlformats.org/drawingml/2006/main">
              <a:rPr lang="en" sz="2400" dirty="0"/>
              <a:t>minimizing the damage they receive from the opponent so that others can retaliate effectively. Furthermore, each position must understand their assigned role. Some players aim for the last-man attack </a:t>
            </a:r>
            <a:r xmlns:a="http://schemas.openxmlformats.org/drawingml/2006/main">
              <a:rPr lang="en" sz="2400" dirty="0"/>
              <a:t>to </a:t>
            </a:r>
            <a:r xmlns:a="http://schemas.openxmlformats.org/drawingml/2006/main">
              <a:rPr lang="en" sz="2400" dirty="0" err="1"/>
              <a:t>create </a:t>
            </a:r>
            <a:r xmlns:a="http://schemas.openxmlformats.org/drawingml/2006/main">
              <a:rPr lang="en" sz="2400" dirty="0"/>
              <a:t>an advantage and lead to victory. Therefore, teamwork requires understanding each player's role and performing to the best of their ability. Ultimately, victory comes from the cooperation and teamwork of the entire team.</a:t>
            </a:r>
          </a:p>
        </p:txBody>
      </p:sp>
    </p:spTree>
    <p:extLst>
      <p:ext uri="{BB962C8B-B14F-4D97-AF65-F5344CB8AC3E}">
        <p14:creationId xmlns:p14="http://schemas.microsoft.com/office/powerpoint/2010/main" val="305804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F92BC-2A7E-406A-9A53-C55459101701}"/>
              </a:ext>
            </a:extLst>
          </p:cNvPr>
          <p:cNvSpPr>
            <a:spLocks noGrp="1"/>
          </p:cNvSpPr>
          <p:nvPr>
            <p:ph type="title"/>
          </p:nvPr>
        </p:nvSpPr>
        <p:spPr/>
        <p:txBody>
          <a:bodyPr/>
          <a:lstStyle/>
          <a:p>
            <a:r xmlns:a="http://schemas.openxmlformats.org/drawingml/2006/main">
              <a:rPr lang="en" dirty="0" smtClean="0"/>
              <a:t>Characteristics of an effective team.</a:t>
            </a:r>
            <a:endParaRPr xmlns:a="http://schemas.openxmlformats.org/drawingml/2006/main" lang="en-US" dirty="0"/>
          </a:p>
        </p:txBody>
      </p:sp>
      <p:pic>
        <p:nvPicPr>
          <p:cNvPr id="10" name="Picture Placeholder 9" descr="Medal icon">
            <a:extLst>
              <a:ext uri="{FF2B5EF4-FFF2-40B4-BE49-F238E27FC236}">
                <a16:creationId xmlns:a16="http://schemas.microsoft.com/office/drawing/2014/main" xmlns="" id="{2AB2E71E-F344-413C-AACF-807A2D141C96}"/>
              </a:ext>
            </a:extLst>
          </p:cNvPr>
          <p:cNvPicPr>
            <a:picLocks noGrp="1" noChangeAspect="1"/>
          </p:cNvPicPr>
          <p:nvPr>
            <p:ph type="pic" sz="quarter" idx="15"/>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t="68" b="68"/>
          <a:stretch>
            <a:fillRect/>
          </a:stretch>
        </p:blipFill>
        <p:spPr/>
      </p:pic>
      <p:sp>
        <p:nvSpPr>
          <p:cNvPr id="3" name="Content Placeholder 2">
            <a:extLst>
              <a:ext uri="{FF2B5EF4-FFF2-40B4-BE49-F238E27FC236}">
                <a16:creationId xmlns:a16="http://schemas.microsoft.com/office/drawing/2014/main" xmlns="" id="{DF07AB04-2B85-480B-A4EF-348CDC4C2C42}"/>
              </a:ext>
            </a:extLst>
          </p:cNvPr>
          <p:cNvSpPr>
            <a:spLocks noGrp="1"/>
          </p:cNvSpPr>
          <p:nvPr>
            <p:ph idx="1"/>
          </p:nvPr>
        </p:nvSpPr>
        <p:spPr/>
        <p:txBody>
          <a:bodyPr/>
          <a:lstStyle/>
          <a:p>
            <a:r xmlns:a="http://schemas.openxmlformats.org/drawingml/2006/main">
              <a:rPr lang="en" dirty="0" smtClean="0"/>
              <a:t>Accepting the leader.</a:t>
            </a:r>
          </a:p>
          <a:p>
            <a:r xmlns:a="http://schemas.openxmlformats.org/drawingml/2006/main">
              <a:rPr lang="en" dirty="0" smtClean="0"/>
              <a:t>Being an appropriate follower.</a:t>
            </a:r>
          </a:p>
          <a:p>
            <a:r xmlns:a="http://schemas.openxmlformats.org/drawingml/2006/main">
              <a:rPr lang="en" dirty="0" smtClean="0"/>
              <a:t>Team commitment</a:t>
            </a:r>
            <a:endParaRPr xmlns:a="http://schemas.openxmlformats.org/drawingml/2006/main" lang="en-US" dirty="0" smtClean="0"/>
          </a:p>
        </p:txBody>
      </p:sp>
      <p:pic>
        <p:nvPicPr>
          <p:cNvPr id="12" name="Picture Placeholder 11" descr="Checkmark icon">
            <a:extLst>
              <a:ext uri="{FF2B5EF4-FFF2-40B4-BE49-F238E27FC236}">
                <a16:creationId xmlns:a16="http://schemas.microsoft.com/office/drawing/2014/main" xmlns="" id="{7E09C728-C3D0-4D16-ADAC-753EFE19B1DA}"/>
              </a:ext>
            </a:extLst>
          </p:cNvPr>
          <p:cNvPicPr>
            <a:picLocks noGrp="1" noChangeAspect="1"/>
          </p:cNvPicPr>
          <p:nvPr>
            <p:ph type="pic" sz="quarter" idx="16"/>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p:pic>
      <p:sp>
        <p:nvSpPr>
          <p:cNvPr id="4" name="Content Placeholder 3">
            <a:extLst>
              <a:ext uri="{FF2B5EF4-FFF2-40B4-BE49-F238E27FC236}">
                <a16:creationId xmlns:a16="http://schemas.microsoft.com/office/drawing/2014/main" xmlns="" id="{C012AC1F-AA24-4F87-B1E4-BEAAA47EA73F}"/>
              </a:ext>
            </a:extLst>
          </p:cNvPr>
          <p:cNvSpPr>
            <a:spLocks noGrp="1"/>
          </p:cNvSpPr>
          <p:nvPr>
            <p:ph idx="13"/>
          </p:nvPr>
        </p:nvSpPr>
        <p:spPr/>
        <p:txBody>
          <a:bodyPr/>
          <a:lstStyle/>
          <a:p>
            <a:r xmlns:a="http://schemas.openxmlformats.org/drawingml/2006/main">
              <a:rPr lang="en" dirty="0" smtClean="0"/>
              <a:t>Realizing success</a:t>
            </a:r>
          </a:p>
          <a:p>
            <a:r xmlns:a="http://schemas.openxmlformats.org/drawingml/2006/main">
              <a:rPr lang="en" dirty="0" smtClean="0"/>
              <a:t>Collaboration</a:t>
            </a:r>
          </a:p>
          <a:p>
            <a:r xmlns:a="http://schemas.openxmlformats.org/drawingml/2006/main">
              <a:rPr lang="en" dirty="0" smtClean="0"/>
              <a:t>Good team management</a:t>
            </a:r>
          </a:p>
          <a:p>
            <a:endParaRPr lang="en-US" dirty="0"/>
          </a:p>
        </p:txBody>
      </p:sp>
      <p:pic>
        <p:nvPicPr>
          <p:cNvPr id="14" name="Picture Placeholder 13" descr="Head with Gears icon">
            <a:extLst>
              <a:ext uri="{FF2B5EF4-FFF2-40B4-BE49-F238E27FC236}">
                <a16:creationId xmlns:a16="http://schemas.microsoft.com/office/drawing/2014/main" xmlns="" id="{E446D6D6-98CB-455F-B98B-5236850D2072}"/>
              </a:ext>
            </a:extLst>
          </p:cNvPr>
          <p:cNvPicPr>
            <a:picLocks noGrp="1" noChangeAspect="1"/>
          </p:cNvPicPr>
          <p:nvPr>
            <p:ph type="pic" sz="quarter" idx="17"/>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p:pic>
      <p:sp>
        <p:nvSpPr>
          <p:cNvPr id="5" name="Content Placeholder 4">
            <a:extLst>
              <a:ext uri="{FF2B5EF4-FFF2-40B4-BE49-F238E27FC236}">
                <a16:creationId xmlns:a16="http://schemas.microsoft.com/office/drawing/2014/main" xmlns="" id="{A67EE021-5134-4FB5-978F-884273E35CFA}"/>
              </a:ext>
            </a:extLst>
          </p:cNvPr>
          <p:cNvSpPr>
            <a:spLocks noGrp="1"/>
          </p:cNvSpPr>
          <p:nvPr>
            <p:ph idx="14"/>
          </p:nvPr>
        </p:nvSpPr>
        <p:spPr>
          <a:xfrm>
            <a:off x="7944598" y="4804495"/>
            <a:ext cx="3296426" cy="1109133"/>
          </a:xfrm>
        </p:spPr>
        <p:txBody>
          <a:bodyPr/>
          <a:lstStyle/>
          <a:p>
            <a:r xmlns:a="http://schemas.openxmlformats.org/drawingml/2006/main">
              <a:rPr lang="en" dirty="0" smtClean="0"/>
              <a:t>Neutrality</a:t>
            </a:r>
          </a:p>
          <a:p>
            <a:r xmlns:a="http://schemas.openxmlformats.org/drawingml/2006/main">
              <a:rPr lang="en" dirty="0" smtClean="0"/>
              <a:t>Create a strong team dig.</a:t>
            </a:r>
          </a:p>
          <a:p>
            <a:r xmlns:a="http://schemas.openxmlformats.org/drawingml/2006/main">
              <a:rPr lang="en" dirty="0" smtClean="0"/>
              <a:t>Positive team relationships</a:t>
            </a:r>
            <a:endParaRPr xmlns:a="http://schemas.openxmlformats.org/drawingml/2006/main" lang="en-US" dirty="0" smtClean="0"/>
          </a:p>
        </p:txBody>
      </p:sp>
    </p:spTree>
    <p:extLst>
      <p:ext uri="{BB962C8B-B14F-4D97-AF65-F5344CB8AC3E}">
        <p14:creationId xmlns:p14="http://schemas.microsoft.com/office/powerpoint/2010/main" val="29571069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48711-126A-42FA-BDC3-C9691394C077}">
  <ds:schemaRefs>
    <ds:schemaRef ds:uri="16c05727-aa75-4e4a-9b5f-8a80a116589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A760F61B-4914-4187-8AF9-DCADA961DFA7}">
  <ds:schemaRefs>
    <ds:schemaRef ds:uri="http://schemas.microsoft.com/sharepoint/v3/contenttype/forms"/>
  </ds:schemaRefs>
</ds:datastoreItem>
</file>

<file path=customXml/itemProps3.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 time capsule</Template>
  <TotalTime>0</TotalTime>
  <Words>384</Words>
  <Application>Microsoft Office PowerPoint</Application>
  <PresentationFormat>Widescreen</PresentationFormat>
  <Paragraphs>40</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Lucida Handwriting</vt:lpstr>
      <vt:lpstr>Rockwell</vt:lpstr>
      <vt:lpstr>Tahoma</vt:lpstr>
      <vt:lpstr>Times New Roman</vt:lpstr>
      <vt:lpstr>Trebuchet MS</vt:lpstr>
      <vt:lpstr>Organic</vt:lpstr>
      <vt:lpstr>พัฒนาการเล่นอย่างเป็นทีม และความสามัคคีในทีม</vt:lpstr>
      <vt:lpstr>กระบวนการทีม และความสามัคคีในทีมกีฬา</vt:lpstr>
      <vt:lpstr>PowerPoint Presentation</vt:lpstr>
      <vt:lpstr>ความสามัคคีในทีมกีฬา</vt:lpstr>
      <vt:lpstr>PowerPoint Presentation</vt:lpstr>
      <vt:lpstr>PowerPoint Presentation</vt:lpstr>
      <vt:lpstr>PowerPoint Presentation</vt:lpstr>
      <vt:lpstr>ตัวอย่าง</vt:lpstr>
      <vt:lpstr>ลักษณะของทีมที่มีประสิทธิภาพ</vt:lpstr>
      <vt:lpstr>แนวทางการสร้างทีมให้มีประสิทธิภาพ</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2022-12-05T04:55:00Z</dcterms:created>
  <dcterms:modified xsi:type="dcterms:W3CDTF">2022-12-05T05:15:05Z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