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38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E3BC-3B9A-4A53-838F-5041F13C9B3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14BDCAF-0E86-4381-9AB7-21ED8A6A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0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E3BC-3B9A-4A53-838F-5041F13C9B3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DCAF-0E86-4381-9AB7-21ED8A6A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0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E3BC-3B9A-4A53-838F-5041F13C9B3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DCAF-0E86-4381-9AB7-21ED8A6A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4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E3BC-3B9A-4A53-838F-5041F13C9B3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DCAF-0E86-4381-9AB7-21ED8A6A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3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96AE3BC-3B9A-4A53-838F-5041F13C9B3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14BDCAF-0E86-4381-9AB7-21ED8A6A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E3BC-3B9A-4A53-838F-5041F13C9B3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DCAF-0E86-4381-9AB7-21ED8A6A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E3BC-3B9A-4A53-838F-5041F13C9B3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DCAF-0E86-4381-9AB7-21ED8A6A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1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E3BC-3B9A-4A53-838F-5041F13C9B3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DCAF-0E86-4381-9AB7-21ED8A6A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5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E3BC-3B9A-4A53-838F-5041F13C9B3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DCAF-0E86-4381-9AB7-21ED8A6A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9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E3BC-3B9A-4A53-838F-5041F13C9B3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DCAF-0E86-4381-9AB7-21ED8A6A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E3BC-3B9A-4A53-838F-5041F13C9B3B}" type="datetimeFigureOut">
              <a:rPr lang="en-US" smtClean="0"/>
              <a:t>9/2/2022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DCAF-0E86-4381-9AB7-21ED8A6A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6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96AE3BC-3B9A-4A53-838F-5041F13C9B3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14BDCAF-0E86-4381-9AB7-21ED8A6A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0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1532A-8B9F-34AB-F635-C2D86EB19D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English for film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A2AC4F-222B-D0FB-8226-3857891497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Verbs for film’s premise and plot writing</a:t>
            </a:r>
          </a:p>
        </p:txBody>
      </p:sp>
    </p:spTree>
    <p:extLst>
      <p:ext uri="{BB962C8B-B14F-4D97-AF65-F5344CB8AC3E}">
        <p14:creationId xmlns:p14="http://schemas.microsoft.com/office/powerpoint/2010/main" val="924082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ED197-740E-1CD9-16F0-E84BC168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simple / Verb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61368-1B0B-8CF0-D8AE-679A5E43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284692" cy="4050792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กริยาทุกอย่างที่แสดงให้เห็นถึงการเคลื่อนไหวใช้ </a:t>
            </a:r>
            <a:r>
              <a:rPr lang="en-US" dirty="0"/>
              <a:t>verb to do</a:t>
            </a:r>
          </a:p>
          <a:p>
            <a:pPr marL="0" indent="0">
              <a:buNone/>
            </a:pPr>
            <a:r>
              <a:rPr lang="th-TH" dirty="0"/>
              <a:t>เช่น 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/>
              <a:t>เคลื่อนจากที่หนึ่งไปอีกที่หนึ่ง   </a:t>
            </a:r>
            <a:r>
              <a:rPr lang="en-US" dirty="0"/>
              <a:t>run = </a:t>
            </a:r>
            <a:r>
              <a:rPr lang="th-TH" dirty="0"/>
              <a:t>วิ่ง</a:t>
            </a:r>
            <a:r>
              <a:rPr lang="en-US" dirty="0"/>
              <a:t>,  walk = </a:t>
            </a:r>
            <a:r>
              <a:rPr lang="th-TH" dirty="0"/>
              <a:t>เดิน</a:t>
            </a:r>
            <a:r>
              <a:rPr lang="en-US" dirty="0"/>
              <a:t>,  move = </a:t>
            </a:r>
            <a:r>
              <a:rPr lang="th-TH" dirty="0"/>
              <a:t>เคลื่อนที่</a:t>
            </a:r>
            <a:r>
              <a:rPr lang="en-US" dirty="0"/>
              <a:t>,  go = </a:t>
            </a:r>
            <a:r>
              <a:rPr lang="th-TH" dirty="0"/>
              <a:t>ไป</a:t>
            </a:r>
          </a:p>
          <a:p>
            <a:pPr marL="0" indent="0">
              <a:buNone/>
            </a:pPr>
            <a:r>
              <a:rPr lang="th-TH" dirty="0"/>
              <a:t>เคลื่อนขึ้นบนลงล่าง  </a:t>
            </a:r>
            <a:r>
              <a:rPr lang="en-US" dirty="0"/>
              <a:t>stand up = </a:t>
            </a:r>
            <a:r>
              <a:rPr lang="th-TH" dirty="0"/>
              <a:t>ลุกขึ้น</a:t>
            </a:r>
            <a:r>
              <a:rPr lang="en-US" dirty="0"/>
              <a:t>, sit down = </a:t>
            </a:r>
            <a:r>
              <a:rPr lang="th-TH" dirty="0"/>
              <a:t>นั่งลง</a:t>
            </a:r>
            <a:r>
              <a:rPr lang="en-US" dirty="0"/>
              <a:t>,</a:t>
            </a:r>
            <a:r>
              <a:rPr lang="th-TH" dirty="0"/>
              <a:t> </a:t>
            </a:r>
            <a:r>
              <a:rPr lang="en-US" dirty="0"/>
              <a:t>wake up = </a:t>
            </a:r>
            <a:r>
              <a:rPr lang="th-TH" dirty="0"/>
              <a:t>ตื่นนอน</a:t>
            </a:r>
            <a:r>
              <a:rPr lang="en-US" dirty="0"/>
              <a:t>, lie down = </a:t>
            </a:r>
            <a:r>
              <a:rPr lang="th-TH" dirty="0"/>
              <a:t>นอนลง</a:t>
            </a:r>
          </a:p>
          <a:p>
            <a:pPr marL="0" indent="0">
              <a:buNone/>
            </a:pPr>
            <a:r>
              <a:rPr lang="th-TH" dirty="0"/>
              <a:t>ทำกริยา/</a:t>
            </a:r>
            <a:r>
              <a:rPr lang="en-US" dirty="0"/>
              <a:t>(</a:t>
            </a:r>
            <a:r>
              <a:rPr lang="th-TH" dirty="0"/>
              <a:t>ใช้อวัยวะ</a:t>
            </a:r>
            <a:r>
              <a:rPr lang="en-US" dirty="0"/>
              <a:t>)</a:t>
            </a:r>
            <a:r>
              <a:rPr lang="th-TH" dirty="0"/>
              <a:t>ทำอะไร </a:t>
            </a:r>
            <a:r>
              <a:rPr lang="en-US" dirty="0"/>
              <a:t>wear = </a:t>
            </a:r>
            <a:r>
              <a:rPr lang="th-TH" dirty="0"/>
              <a:t>ใส่</a:t>
            </a:r>
            <a:r>
              <a:rPr lang="en-US" dirty="0"/>
              <a:t>, smell = </a:t>
            </a:r>
            <a:r>
              <a:rPr lang="th-TH" dirty="0"/>
              <a:t>ดม</a:t>
            </a:r>
            <a:r>
              <a:rPr lang="en-US" dirty="0"/>
              <a:t>,</a:t>
            </a:r>
            <a:r>
              <a:rPr lang="th-TH" dirty="0"/>
              <a:t> </a:t>
            </a:r>
            <a:r>
              <a:rPr lang="en-US" dirty="0"/>
              <a:t>listen = </a:t>
            </a:r>
            <a:r>
              <a:rPr lang="th-TH" dirty="0"/>
              <a:t>ฟัง </a:t>
            </a:r>
            <a:r>
              <a:rPr lang="en-US" dirty="0"/>
              <a:t>eat = </a:t>
            </a:r>
            <a:r>
              <a:rPr lang="th-TH" dirty="0"/>
              <a:t>กิน</a:t>
            </a:r>
            <a:r>
              <a:rPr lang="en-US" dirty="0"/>
              <a:t>,</a:t>
            </a:r>
            <a:r>
              <a:rPr lang="th-TH" dirty="0"/>
              <a:t>  </a:t>
            </a:r>
            <a:r>
              <a:rPr lang="en-US" dirty="0"/>
              <a:t>talk, speak =</a:t>
            </a:r>
            <a:r>
              <a:rPr lang="th-TH" dirty="0"/>
              <a:t> พูด</a:t>
            </a:r>
          </a:p>
          <a:p>
            <a:pPr marL="0" indent="0">
              <a:buNone/>
            </a:pPr>
            <a:r>
              <a:rPr lang="th-TH" dirty="0"/>
              <a:t>อาชีพไหนทำอะไร </a:t>
            </a:r>
            <a:r>
              <a:rPr lang="en-US" dirty="0"/>
              <a:t>teach = </a:t>
            </a:r>
            <a:r>
              <a:rPr lang="th-TH" dirty="0"/>
              <a:t>สอน</a:t>
            </a:r>
            <a:r>
              <a:rPr lang="en-US" dirty="0"/>
              <a:t>,</a:t>
            </a:r>
            <a:r>
              <a:rPr lang="th-TH" dirty="0"/>
              <a:t> </a:t>
            </a:r>
            <a:r>
              <a:rPr lang="en-US" dirty="0"/>
              <a:t>build = </a:t>
            </a:r>
            <a:r>
              <a:rPr lang="th-TH" dirty="0"/>
              <a:t>สร้าง</a:t>
            </a:r>
            <a:r>
              <a:rPr lang="en-US" dirty="0"/>
              <a:t>, draw/paint = </a:t>
            </a:r>
            <a:r>
              <a:rPr lang="th-TH" dirty="0"/>
              <a:t>วาด</a:t>
            </a:r>
            <a:r>
              <a:rPr lang="en-US" dirty="0"/>
              <a:t>, fix = </a:t>
            </a:r>
            <a:r>
              <a:rPr lang="th-TH" dirty="0"/>
              <a:t>ซ่อม</a:t>
            </a:r>
            <a:r>
              <a:rPr lang="en-US" dirty="0"/>
              <a:t>, serve = </a:t>
            </a:r>
            <a:r>
              <a:rPr lang="th-TH" dirty="0"/>
              <a:t>เสริฟ</a:t>
            </a:r>
            <a:r>
              <a:rPr lang="en-US" dirty="0"/>
              <a:t>(</a:t>
            </a:r>
            <a:r>
              <a:rPr lang="th-TH" dirty="0"/>
              <a:t>อาหาร</a:t>
            </a:r>
            <a:r>
              <a:rPr lang="en-US" dirty="0"/>
              <a:t>)     </a:t>
            </a:r>
          </a:p>
        </p:txBody>
      </p:sp>
    </p:spTree>
    <p:extLst>
      <p:ext uri="{BB962C8B-B14F-4D97-AF65-F5344CB8AC3E}">
        <p14:creationId xmlns:p14="http://schemas.microsoft.com/office/powerpoint/2010/main" val="2275784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DB04-3278-FB12-23A4-07482951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 to do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63D71C8-DD1F-4BFC-F4D2-39A31094EE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615687"/>
              </p:ext>
            </p:extLst>
          </p:nvPr>
        </p:nvGraphicFramePr>
        <p:xfrm>
          <a:off x="1069975" y="2120900"/>
          <a:ext cx="10058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6667037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888578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99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800" dirty="0"/>
                        <a:t>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34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you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558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320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They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877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Plural noun. Cats, tables, producers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50773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20F818B-1612-9406-ECA5-21E4DDF0B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110264"/>
              </p:ext>
            </p:extLst>
          </p:nvPr>
        </p:nvGraphicFramePr>
        <p:xfrm>
          <a:off x="2032000" y="4372864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683079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04812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6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400" dirty="0"/>
                        <a:t>goes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059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76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09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Singular noun. Cat, table, producer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32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44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58C8-62A8-9AD9-6ED6-B8626868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basic main verbs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03A14-7314-ED51-8D11-C5F34A88B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7148"/>
            <a:ext cx="10058400" cy="40507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Verb to be = </a:t>
            </a:r>
            <a:r>
              <a:rPr lang="th-TH" dirty="0"/>
              <a:t>เป็น</a:t>
            </a:r>
            <a:r>
              <a:rPr lang="en-US" dirty="0"/>
              <a:t>,</a:t>
            </a:r>
            <a:r>
              <a:rPr lang="th-TH" dirty="0"/>
              <a:t> อยู่</a:t>
            </a:r>
            <a:r>
              <a:rPr lang="en-US" dirty="0"/>
              <a:t>,</a:t>
            </a:r>
            <a:r>
              <a:rPr lang="th-TH" dirty="0"/>
              <a:t> คือ</a:t>
            </a:r>
            <a:endParaRPr lang="en-US" dirty="0"/>
          </a:p>
          <a:p>
            <a:pPr lvl="1"/>
            <a:r>
              <a:rPr lang="en-US" dirty="0"/>
              <a:t>is</a:t>
            </a:r>
          </a:p>
          <a:p>
            <a:pPr lvl="1"/>
            <a:r>
              <a:rPr lang="en-US" dirty="0"/>
              <a:t>am</a:t>
            </a:r>
          </a:p>
          <a:p>
            <a:pPr lvl="1"/>
            <a:r>
              <a:rPr lang="en-US" dirty="0"/>
              <a:t>Are</a:t>
            </a:r>
          </a:p>
          <a:p>
            <a:pPr lvl="1"/>
            <a:endParaRPr lang="en-US" dirty="0"/>
          </a:p>
          <a:p>
            <a:r>
              <a:rPr lang="en-US" dirty="0"/>
              <a:t>Verb to have = </a:t>
            </a:r>
            <a:r>
              <a:rPr lang="th-TH" dirty="0"/>
              <a:t>มี</a:t>
            </a:r>
            <a:endParaRPr lang="en-US" dirty="0"/>
          </a:p>
          <a:p>
            <a:pPr lvl="1"/>
            <a:r>
              <a:rPr lang="en-US" dirty="0"/>
              <a:t>Has</a:t>
            </a:r>
          </a:p>
          <a:p>
            <a:pPr lvl="1"/>
            <a:r>
              <a:rPr lang="en-US" dirty="0"/>
              <a:t>Have</a:t>
            </a:r>
          </a:p>
          <a:p>
            <a:pPr lvl="1"/>
            <a:endParaRPr lang="en-US" dirty="0"/>
          </a:p>
          <a:p>
            <a:r>
              <a:rPr lang="en-US"/>
              <a:t>Present simple / Verb </a:t>
            </a:r>
            <a:r>
              <a:rPr lang="en-US" dirty="0"/>
              <a:t>to do = </a:t>
            </a:r>
            <a:r>
              <a:rPr lang="th-TH" dirty="0"/>
              <a:t>ทำอะไร / อาการกริยา เคลื่อนไหว ขยับอะไรยังไง</a:t>
            </a:r>
            <a:endParaRPr lang="en-US" dirty="0"/>
          </a:p>
          <a:p>
            <a:pPr lvl="1"/>
            <a:r>
              <a:rPr lang="en-US" dirty="0"/>
              <a:t>Do</a:t>
            </a:r>
          </a:p>
          <a:p>
            <a:pPr lvl="1"/>
            <a:r>
              <a:rPr lang="en-US" dirty="0"/>
              <a:t>Does </a:t>
            </a:r>
          </a:p>
        </p:txBody>
      </p:sp>
    </p:spTree>
    <p:extLst>
      <p:ext uri="{BB962C8B-B14F-4D97-AF65-F5344CB8AC3E}">
        <p14:creationId xmlns:p14="http://schemas.microsoft.com/office/powerpoint/2010/main" val="1317418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3C358-B6CB-6449-2C65-10E58227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Verb to 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F0963-9BFF-CD2F-6969-AAFEC6505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use verb to be with noun and adjective.</a:t>
            </a:r>
            <a:endParaRPr lang="th-TH" dirty="0"/>
          </a:p>
          <a:p>
            <a:endParaRPr lang="en-US" dirty="0"/>
          </a:p>
          <a:p>
            <a:pPr lvl="1"/>
            <a:r>
              <a:rPr lang="en-US" dirty="0"/>
              <a:t>Subject = </a:t>
            </a:r>
            <a:r>
              <a:rPr lang="th-TH" dirty="0"/>
              <a:t>ประธานของประโยค / ตัวเอกของเรื่องที่เราจะเล่าหรือจะสื่อสารออกไป </a:t>
            </a:r>
          </a:p>
          <a:p>
            <a:pPr lvl="2"/>
            <a:endParaRPr lang="th-TH" dirty="0"/>
          </a:p>
          <a:p>
            <a:pPr marL="548640" lvl="2" indent="0">
              <a:buNone/>
            </a:pPr>
            <a:r>
              <a:rPr lang="th-TH" dirty="0"/>
              <a:t>                                      </a:t>
            </a:r>
            <a:r>
              <a:rPr lang="en-US" dirty="0"/>
              <a:t>noun = a student, cameras, a cinema, cats, a dog …..</a:t>
            </a:r>
            <a:endParaRPr lang="th-TH" dirty="0"/>
          </a:p>
          <a:p>
            <a:pPr lvl="2"/>
            <a:r>
              <a:rPr lang="en-US" dirty="0"/>
              <a:t>Subject               </a:t>
            </a:r>
          </a:p>
          <a:p>
            <a:pPr marL="548640" lvl="2" indent="0">
              <a:buNone/>
            </a:pPr>
            <a:r>
              <a:rPr lang="en-US" dirty="0"/>
              <a:t>                                pronoun = I, you, we, they, he, she, it   </a:t>
            </a:r>
          </a:p>
          <a:p>
            <a:pPr marL="548640" lvl="2" indent="0">
              <a:buNone/>
            </a:pPr>
            <a:endParaRPr lang="en-US" dirty="0"/>
          </a:p>
          <a:p>
            <a:pPr marL="548640" lvl="2" indent="0">
              <a:buNone/>
            </a:pPr>
            <a:r>
              <a:rPr lang="en-US" dirty="0"/>
              <a:t>Is = singular noun </a:t>
            </a:r>
            <a:r>
              <a:rPr lang="en-US" dirty="0">
                <a:solidFill>
                  <a:srgbClr val="00B050"/>
                </a:solidFill>
              </a:rPr>
              <a:t>(a / an)</a:t>
            </a:r>
          </a:p>
          <a:p>
            <a:pPr marL="548640" lvl="2" indent="0">
              <a:buNone/>
            </a:pPr>
            <a:r>
              <a:rPr lang="en-US" dirty="0"/>
              <a:t>Are = plural noun </a:t>
            </a:r>
            <a:r>
              <a:rPr lang="en-US" dirty="0">
                <a:solidFill>
                  <a:srgbClr val="00B050"/>
                </a:solidFill>
              </a:rPr>
              <a:t>(..s, ..es)</a:t>
            </a:r>
          </a:p>
          <a:p>
            <a:pPr marL="548640" lvl="2" indent="0">
              <a:buNone/>
            </a:pPr>
            <a:endParaRPr lang="en-US" dirty="0"/>
          </a:p>
          <a:p>
            <a:pPr marL="548640" lvl="2" indent="0">
              <a:buNone/>
            </a:pPr>
            <a:r>
              <a:rPr lang="en-US" dirty="0">
                <a:solidFill>
                  <a:srgbClr val="FF0000"/>
                </a:solidFill>
              </a:rPr>
              <a:t>** I = am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5E7982-2894-9585-0A1B-865E0F890E65}"/>
              </a:ext>
            </a:extLst>
          </p:cNvPr>
          <p:cNvCxnSpPr>
            <a:cxnSpLocks/>
          </p:cNvCxnSpPr>
          <p:nvPr/>
        </p:nvCxnSpPr>
        <p:spPr>
          <a:xfrm flipV="1">
            <a:off x="2659310" y="3657600"/>
            <a:ext cx="696286" cy="276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1A04A1-B9FB-FAEE-DA3B-7D4301F8D4F1}"/>
              </a:ext>
            </a:extLst>
          </p:cNvPr>
          <p:cNvCxnSpPr>
            <a:cxnSpLocks/>
          </p:cNvCxnSpPr>
          <p:nvPr/>
        </p:nvCxnSpPr>
        <p:spPr>
          <a:xfrm>
            <a:off x="2659310" y="4023066"/>
            <a:ext cx="629174" cy="221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24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220C2-C7BA-8FF9-AC3A-4CA081669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 to be with noun and adjective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B4E99-75DF-A801-1EBC-A0AB1EFF5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Verb to be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th-TH" dirty="0">
                <a:solidFill>
                  <a:srgbClr val="FF0000"/>
                </a:solidFill>
              </a:rPr>
              <a:t>ไม่ได้ขยับ ไม่ได้เคลื่อนไหว แค่เป็น/อยู่/คือ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3"/>
            <a:endParaRPr lang="th-TH" dirty="0">
              <a:solidFill>
                <a:srgbClr val="FF0000"/>
              </a:solidFill>
            </a:endParaRPr>
          </a:p>
          <a:p>
            <a:pPr marL="822960" lvl="3" indent="0">
              <a:buNone/>
            </a:pPr>
            <a:r>
              <a:rPr lang="th-TH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</a:t>
            </a:r>
          </a:p>
          <a:p>
            <a:pPr lvl="3"/>
            <a:r>
              <a:rPr lang="en-US" dirty="0"/>
              <a:t>verb to be </a:t>
            </a:r>
            <a:r>
              <a:rPr lang="th-TH" dirty="0"/>
              <a:t>เชื่อม</a:t>
            </a:r>
            <a:r>
              <a:rPr lang="en-US" dirty="0"/>
              <a:t> noun </a:t>
            </a:r>
            <a:r>
              <a:rPr lang="th-TH" dirty="0"/>
              <a:t>กับ </a:t>
            </a:r>
            <a:r>
              <a:rPr lang="en-US" dirty="0"/>
              <a:t>adjective </a:t>
            </a:r>
            <a:r>
              <a:rPr lang="th-TH" dirty="0"/>
              <a:t>ได้โดย </a:t>
            </a:r>
            <a:endParaRPr lang="en-US" dirty="0"/>
          </a:p>
          <a:p>
            <a:pPr lvl="3"/>
            <a:endParaRPr lang="en-US" dirty="0"/>
          </a:p>
          <a:p>
            <a:pPr lvl="4"/>
            <a:r>
              <a:rPr lang="en-US" dirty="0"/>
              <a:t>Subject + verb to be + adjective</a:t>
            </a:r>
          </a:p>
          <a:p>
            <a:pPr lvl="4"/>
            <a:endParaRPr lang="en-US" dirty="0"/>
          </a:p>
          <a:p>
            <a:pPr lvl="4"/>
            <a:r>
              <a:rPr lang="en-US" dirty="0"/>
              <a:t>A dog + is + black = A dog is black.</a:t>
            </a:r>
          </a:p>
          <a:p>
            <a:pPr lvl="4"/>
            <a:r>
              <a:rPr lang="en-US" dirty="0"/>
              <a:t>I + am + tall = I am tall.</a:t>
            </a:r>
          </a:p>
          <a:p>
            <a:pPr lvl="4"/>
            <a:endParaRPr lang="en-US" dirty="0"/>
          </a:p>
          <a:p>
            <a:pPr lvl="7"/>
            <a:r>
              <a:rPr lang="en-US" dirty="0"/>
              <a:t>** </a:t>
            </a:r>
            <a:r>
              <a:rPr lang="th-TH" dirty="0"/>
              <a:t>หรือจะไม่ใช้ </a:t>
            </a:r>
            <a:r>
              <a:rPr lang="en-US" dirty="0"/>
              <a:t>verb to be </a:t>
            </a:r>
            <a:r>
              <a:rPr lang="th-TH" dirty="0"/>
              <a:t>ก็สามารถนำ </a:t>
            </a:r>
            <a:r>
              <a:rPr lang="en-US" dirty="0"/>
              <a:t>adj.+ noun </a:t>
            </a:r>
            <a:r>
              <a:rPr lang="th-TH" dirty="0"/>
              <a:t>ได้เลยเช่นกัน </a:t>
            </a:r>
            <a:r>
              <a:rPr lang="en-US" dirty="0"/>
              <a:t>A black dog </a:t>
            </a:r>
            <a:endParaRPr lang="th-TH" dirty="0"/>
          </a:p>
          <a:p>
            <a:pPr lvl="7"/>
            <a:r>
              <a:rPr lang="th-TH" dirty="0"/>
              <a:t>แทน </a:t>
            </a:r>
            <a:r>
              <a:rPr lang="en-US" dirty="0"/>
              <a:t>a dog is black </a:t>
            </a:r>
            <a:r>
              <a:rPr lang="th-TH" dirty="0"/>
              <a:t>ก็ได้ ส่วน </a:t>
            </a:r>
            <a:r>
              <a:rPr lang="en-US" dirty="0"/>
              <a:t>I am tall </a:t>
            </a:r>
            <a:r>
              <a:rPr lang="th-TH" dirty="0"/>
              <a:t>ต้องย้อนกลับไปตามหาคำนามของ </a:t>
            </a:r>
            <a:r>
              <a:rPr lang="en-US" dirty="0"/>
              <a:t>I </a:t>
            </a:r>
            <a:r>
              <a:rPr lang="th-TH" dirty="0"/>
              <a:t>เช่น </a:t>
            </a:r>
            <a:r>
              <a:rPr lang="en-US" dirty="0"/>
              <a:t>a girl / a boy </a:t>
            </a:r>
            <a:endParaRPr lang="th-TH" dirty="0"/>
          </a:p>
          <a:p>
            <a:pPr lvl="7"/>
            <a:r>
              <a:rPr lang="th-TH" dirty="0"/>
              <a:t>จะกลายเป็น </a:t>
            </a:r>
            <a:r>
              <a:rPr lang="en-US" dirty="0"/>
              <a:t>a girl is tall </a:t>
            </a:r>
            <a:r>
              <a:rPr lang="th-TH" dirty="0"/>
              <a:t>หรือ </a:t>
            </a:r>
            <a:r>
              <a:rPr lang="en-US" dirty="0"/>
              <a:t>a boy is tall </a:t>
            </a:r>
            <a:r>
              <a:rPr lang="th-TH" dirty="0"/>
              <a:t>แทน </a:t>
            </a:r>
            <a:r>
              <a:rPr lang="en-US" dirty="0"/>
              <a:t>I am tall </a:t>
            </a:r>
            <a:r>
              <a:rPr lang="th-TH" dirty="0"/>
              <a:t>ได้เช่นกัน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92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7EC7-2685-246C-A235-FA95C4B0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 to have vs. there is/there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95FF3-CB63-2A55-DF9F-8232ADD59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แปลว่ามี คือ ต้องต้องการจะบอกคนอื่นก่อนว่ามีอะไร อย่าสับสนกับ </a:t>
            </a:r>
            <a:r>
              <a:rPr lang="en-US" dirty="0">
                <a:solidFill>
                  <a:srgbClr val="FF0000"/>
                </a:solidFill>
              </a:rPr>
              <a:t>there is </a:t>
            </a:r>
            <a:r>
              <a:rPr lang="th-TH" dirty="0">
                <a:solidFill>
                  <a:srgbClr val="FF0000"/>
                </a:solidFill>
              </a:rPr>
              <a:t>/ </a:t>
            </a:r>
            <a:r>
              <a:rPr lang="en-US" dirty="0">
                <a:solidFill>
                  <a:srgbClr val="FF0000"/>
                </a:solidFill>
              </a:rPr>
              <a:t>there are</a:t>
            </a:r>
            <a:endParaRPr lang="th-TH" dirty="0">
              <a:solidFill>
                <a:srgbClr val="FF0000"/>
              </a:solidFill>
            </a:endParaRPr>
          </a:p>
          <a:p>
            <a:pPr lvl="2"/>
            <a:r>
              <a:rPr lang="th-TH" sz="4000" dirty="0">
                <a:solidFill>
                  <a:srgbClr val="FF0000"/>
                </a:solidFill>
              </a:rPr>
              <a:t>มี</a:t>
            </a:r>
            <a:r>
              <a:rPr lang="th-TH" dirty="0"/>
              <a:t>....+ อยู่ ...+ที่ไหน </a:t>
            </a:r>
            <a:r>
              <a:rPr lang="en-US" dirty="0"/>
              <a:t>= there is / there are </a:t>
            </a:r>
            <a:endParaRPr lang="th-TH" dirty="0"/>
          </a:p>
          <a:p>
            <a:pPr lvl="4"/>
            <a:r>
              <a:rPr lang="th-TH" dirty="0"/>
              <a:t>เช่น </a:t>
            </a:r>
            <a:r>
              <a:rPr lang="th-TH" sz="3200" dirty="0">
                <a:solidFill>
                  <a:srgbClr val="FF0000"/>
                </a:solidFill>
              </a:rPr>
              <a:t>มี</a:t>
            </a:r>
            <a:r>
              <a:rPr lang="th-TH" dirty="0"/>
              <a:t>แมว</a:t>
            </a:r>
            <a:r>
              <a:rPr lang="en-US" i="1" u="sng" dirty="0">
                <a:solidFill>
                  <a:srgbClr val="00B050"/>
                </a:solidFill>
              </a:rPr>
              <a:t>(</a:t>
            </a:r>
            <a:r>
              <a:rPr lang="th-TH" i="1" u="sng" dirty="0">
                <a:solidFill>
                  <a:srgbClr val="00B050"/>
                </a:solidFill>
              </a:rPr>
              <a:t>ตัวเดียว</a:t>
            </a:r>
            <a:r>
              <a:rPr lang="en-US" i="1" u="sng" dirty="0">
                <a:solidFill>
                  <a:srgbClr val="00B050"/>
                </a:solidFill>
              </a:rPr>
              <a:t>)</a:t>
            </a:r>
            <a:r>
              <a:rPr lang="th-TH" i="1" u="sng" dirty="0">
                <a:solidFill>
                  <a:srgbClr val="00B050"/>
                </a:solidFill>
              </a:rPr>
              <a:t> </a:t>
            </a:r>
            <a:r>
              <a:rPr lang="th-TH" dirty="0"/>
              <a:t>+ อยู่ + ในบ้าน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There </a:t>
            </a:r>
            <a:r>
              <a:rPr lang="en-US" i="1" u="sng" dirty="0">
                <a:solidFill>
                  <a:srgbClr val="00B050"/>
                </a:solidFill>
              </a:rPr>
              <a:t>is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dirty="0"/>
              <a:t> cat in a house.</a:t>
            </a:r>
          </a:p>
          <a:p>
            <a:pPr lvl="4"/>
            <a:r>
              <a:rPr lang="th-TH" sz="3600" dirty="0">
                <a:solidFill>
                  <a:srgbClr val="FF0000"/>
                </a:solidFill>
              </a:rPr>
              <a:t>มี</a:t>
            </a:r>
            <a:r>
              <a:rPr lang="th-TH" dirty="0"/>
              <a:t>นักเรียน</a:t>
            </a:r>
            <a:r>
              <a:rPr lang="en-US" i="1" u="sng" dirty="0">
                <a:solidFill>
                  <a:srgbClr val="00B050"/>
                </a:solidFill>
              </a:rPr>
              <a:t>(</a:t>
            </a:r>
            <a:r>
              <a:rPr lang="th-TH" i="1" u="sng" dirty="0">
                <a:solidFill>
                  <a:srgbClr val="00B050"/>
                </a:solidFill>
              </a:rPr>
              <a:t>หลายคน</a:t>
            </a:r>
            <a:r>
              <a:rPr lang="en-US" i="1" u="sng" dirty="0">
                <a:solidFill>
                  <a:srgbClr val="00B050"/>
                </a:solidFill>
              </a:rPr>
              <a:t>)</a:t>
            </a:r>
            <a:r>
              <a:rPr lang="th-TH" i="1" dirty="0">
                <a:solidFill>
                  <a:srgbClr val="00B050"/>
                </a:solidFill>
              </a:rPr>
              <a:t> </a:t>
            </a:r>
            <a:r>
              <a:rPr lang="th-TH" dirty="0"/>
              <a:t>+ อยู่ + ในโรงเรียน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There </a:t>
            </a:r>
            <a:r>
              <a:rPr lang="en-US" i="1" u="sng" dirty="0">
                <a:solidFill>
                  <a:srgbClr val="00B050"/>
                </a:solidFill>
              </a:rPr>
              <a:t>are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student</a:t>
            </a:r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dirty="0"/>
              <a:t> in a school.</a:t>
            </a:r>
            <a:r>
              <a:rPr lang="th-TH" dirty="0"/>
              <a:t> </a:t>
            </a:r>
            <a:endParaRPr lang="en-US" dirty="0"/>
          </a:p>
          <a:p>
            <a:pPr lvl="4"/>
            <a:r>
              <a:rPr lang="en-US" dirty="0"/>
              <a:t>***</a:t>
            </a:r>
            <a:r>
              <a:rPr lang="th-TH" dirty="0"/>
              <a:t>ถ้ามีคำว่า </a:t>
            </a:r>
            <a:r>
              <a:rPr lang="th-TH" sz="3600" dirty="0">
                <a:solidFill>
                  <a:srgbClr val="FF0000"/>
                </a:solidFill>
              </a:rPr>
              <a:t>มี </a:t>
            </a:r>
            <a:r>
              <a:rPr lang="th-TH" dirty="0"/>
              <a:t>ขึ้นต้นประโยคจะใช้ </a:t>
            </a:r>
            <a:r>
              <a:rPr lang="en-US" dirty="0"/>
              <a:t>there is / there are </a:t>
            </a:r>
          </a:p>
          <a:p>
            <a:pPr lvl="4"/>
            <a:endParaRPr lang="en-US" dirty="0"/>
          </a:p>
          <a:p>
            <a:pPr lvl="4"/>
            <a:r>
              <a:rPr lang="th-TH" dirty="0"/>
              <a:t>ถ้าคำว่ามีอยู่ในประโยคถึงจะใช้ </a:t>
            </a:r>
            <a:r>
              <a:rPr lang="en-US" dirty="0"/>
              <a:t>have / has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100E9D13-18C8-E75C-1951-46FE496E3D55}"/>
              </a:ext>
            </a:extLst>
          </p:cNvPr>
          <p:cNvSpPr/>
          <p:nvPr/>
        </p:nvSpPr>
        <p:spPr>
          <a:xfrm>
            <a:off x="3405929" y="3087149"/>
            <a:ext cx="2365697" cy="419449"/>
          </a:xfrm>
          <a:prstGeom prst="arc">
            <a:avLst>
              <a:gd name="adj1" fmla="val 10792251"/>
              <a:gd name="adj2" fmla="val 35248"/>
            </a:avLst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A4E3AAA4-1C4D-15A4-5DD3-8C5CABDC2E43}"/>
              </a:ext>
            </a:extLst>
          </p:cNvPr>
          <p:cNvSpPr/>
          <p:nvPr/>
        </p:nvSpPr>
        <p:spPr>
          <a:xfrm>
            <a:off x="3617051" y="3534030"/>
            <a:ext cx="3203199" cy="626909"/>
          </a:xfrm>
          <a:prstGeom prst="arc">
            <a:avLst>
              <a:gd name="adj1" fmla="val 10816907"/>
              <a:gd name="adj2" fmla="val 21586182"/>
            </a:avLst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7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384EB-D718-A548-B81B-011F9825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 to 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BEFAB-099B-C2C3-5E79-9A695AA53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เราจะใช้ </a:t>
            </a:r>
            <a:r>
              <a:rPr lang="en-US" dirty="0"/>
              <a:t>have </a:t>
            </a:r>
            <a:r>
              <a:rPr lang="th-TH" dirty="0"/>
              <a:t>หรือ </a:t>
            </a:r>
            <a:r>
              <a:rPr lang="en-US" dirty="0"/>
              <a:t>has </a:t>
            </a:r>
            <a:r>
              <a:rPr lang="th-TH" dirty="0"/>
              <a:t>ให้ดูที่ </a:t>
            </a:r>
            <a:r>
              <a:rPr lang="en-US" dirty="0">
                <a:solidFill>
                  <a:srgbClr val="FF0000"/>
                </a:solidFill>
              </a:rPr>
              <a:t>**subject 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Subject = </a:t>
            </a:r>
            <a:r>
              <a:rPr lang="th-TH" dirty="0"/>
              <a:t>ประธานของประโยค ตัวเอกของเรื่อง เป็น คำนาม เช่น </a:t>
            </a:r>
            <a:r>
              <a:rPr lang="en-US" dirty="0"/>
              <a:t>a dog/ cats / students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th-TH" dirty="0"/>
              <a:t>เป็น </a:t>
            </a:r>
            <a:r>
              <a:rPr lang="en-US" dirty="0"/>
              <a:t>pronoun </a:t>
            </a:r>
            <a:r>
              <a:rPr lang="th-TH" dirty="0"/>
              <a:t>เช่น </a:t>
            </a:r>
            <a:r>
              <a:rPr lang="en-US" dirty="0"/>
              <a:t>I, you, we, they….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th-TH" dirty="0"/>
              <a:t>คำนามเปลี่ยนเป็นสรรพนามได้เช่น </a:t>
            </a:r>
            <a:r>
              <a:rPr lang="en-US" dirty="0"/>
              <a:t>a dog = 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Subject</a:t>
            </a:r>
            <a:r>
              <a:rPr lang="th-TH" dirty="0"/>
              <a:t> คนเดียว/อันเดียว/ตัวเดียว/สิ่งเดียว ใช้ </a:t>
            </a:r>
            <a:r>
              <a:rPr lang="en-US" dirty="0"/>
              <a:t>has</a:t>
            </a:r>
            <a:endParaRPr lang="th-TH" dirty="0"/>
          </a:p>
          <a:p>
            <a:pPr marL="0" indent="0">
              <a:buNone/>
            </a:pPr>
            <a:r>
              <a:rPr lang="en-US" dirty="0"/>
              <a:t>Subject </a:t>
            </a:r>
            <a:r>
              <a:rPr lang="th-TH" dirty="0"/>
              <a:t>มากกว่า1 ใช้ </a:t>
            </a:r>
            <a:r>
              <a:rPr lang="en-US" dirty="0"/>
              <a:t>have</a:t>
            </a:r>
          </a:p>
        </p:txBody>
      </p:sp>
    </p:spTree>
    <p:extLst>
      <p:ext uri="{BB962C8B-B14F-4D97-AF65-F5344CB8AC3E}">
        <p14:creationId xmlns:p14="http://schemas.microsoft.com/office/powerpoint/2010/main" val="382362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5110-D2E9-3ECE-49C1-A1E2240A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 to have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635001-693B-4D3A-A3F8-DEB8C3F3D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935665"/>
              </p:ext>
            </p:extLst>
          </p:nvPr>
        </p:nvGraphicFramePr>
        <p:xfrm>
          <a:off x="1069848" y="1898957"/>
          <a:ext cx="10058400" cy="2255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740538937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4017014383"/>
                    </a:ext>
                  </a:extLst>
                </a:gridCol>
              </a:tblGrid>
              <a:tr h="3759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82393"/>
                  </a:ext>
                </a:extLst>
              </a:tr>
              <a:tr h="375965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800" dirty="0"/>
                        <a:t>have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655771"/>
                  </a:ext>
                </a:extLst>
              </a:tr>
              <a:tr h="375965">
                <a:tc>
                  <a:txBody>
                    <a:bodyPr/>
                    <a:lstStyle/>
                    <a:p>
                      <a:r>
                        <a:rPr lang="en-US" dirty="0"/>
                        <a:t>you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6538"/>
                  </a:ext>
                </a:extLst>
              </a:tr>
              <a:tr h="375965">
                <a:tc>
                  <a:txBody>
                    <a:bodyPr/>
                    <a:lstStyle/>
                    <a:p>
                      <a:r>
                        <a:rPr lang="en-US" dirty="0"/>
                        <a:t>we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92335"/>
                  </a:ext>
                </a:extLst>
              </a:tr>
              <a:tr h="375965">
                <a:tc>
                  <a:txBody>
                    <a:bodyPr/>
                    <a:lstStyle/>
                    <a:p>
                      <a:r>
                        <a:rPr lang="en-US" dirty="0"/>
                        <a:t>they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070576"/>
                  </a:ext>
                </a:extLst>
              </a:tr>
              <a:tr h="375965">
                <a:tc>
                  <a:txBody>
                    <a:bodyPr/>
                    <a:lstStyle/>
                    <a:p>
                      <a:r>
                        <a:rPr lang="en-US" dirty="0"/>
                        <a:t>Plural noun. – student</a:t>
                      </a:r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dirty="0"/>
                        <a:t>, houses, cars, dogs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53863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489A218-B73B-A56F-CDF3-4E95CA0E6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37915"/>
              </p:ext>
            </p:extLst>
          </p:nvPr>
        </p:nvGraphicFramePr>
        <p:xfrm>
          <a:off x="2032000" y="4403612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878526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67825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4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400" dirty="0"/>
                        <a:t>has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90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167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567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Singular noun. – student, house, car..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893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09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C7F0E-CF0D-4C10-E068-FC3B8BBA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/>
              <a:t>Let’s play a game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89AE65-A396-384C-8795-4EA65F5DF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800" y="640080"/>
            <a:ext cx="5322666" cy="558810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772947-489F-314C-FEC8-B327ABCE5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en-US" sz="1600" dirty="0"/>
              <a:t>Descripted this story board.</a:t>
            </a:r>
          </a:p>
          <a:p>
            <a:r>
              <a:rPr lang="en-US" sz="1600" dirty="0"/>
              <a:t> using there is / there are</a:t>
            </a:r>
          </a:p>
          <a:p>
            <a:r>
              <a:rPr lang="en-US" sz="1600" dirty="0"/>
              <a:t>Have / has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97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9B80F-2003-CA67-4BE8-DF7C34D2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75914-03E0-8984-7B59-39D994991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work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th-TH" dirty="0"/>
              <a:t>ไปหาพร้อมแต่งประโยคที่เกี่ยวกับ </a:t>
            </a:r>
            <a:r>
              <a:rPr lang="en-US" dirty="0"/>
              <a:t>premise </a:t>
            </a:r>
            <a:r>
              <a:rPr lang="th-TH" dirty="0"/>
              <a:t>ของหนังที่จะทำโดยใช้ </a:t>
            </a:r>
            <a:r>
              <a:rPr lang="en-US" dirty="0"/>
              <a:t>verb to be / verb to have </a:t>
            </a:r>
            <a:r>
              <a:rPr lang="th-TH" dirty="0"/>
              <a:t>และถ้าทำได้</a:t>
            </a:r>
          </a:p>
          <a:p>
            <a:pPr marL="0" indent="0">
              <a:buNone/>
            </a:pPr>
            <a:r>
              <a:rPr lang="th-TH" dirty="0"/>
              <a:t>แต่งประโยคแบบ </a:t>
            </a:r>
            <a:r>
              <a:rPr lang="en-US" dirty="0"/>
              <a:t>verb to do </a:t>
            </a:r>
            <a:r>
              <a:rPr lang="th-TH" dirty="0"/>
              <a:t>ตามที่ไปหามาเป็นการบ้านมาเป็นตัวอย่างให้ดูด้วย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24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125</TotalTime>
  <Words>722</Words>
  <Application>Microsoft Office PowerPoint</Application>
  <PresentationFormat>Widescreen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Rockwell</vt:lpstr>
      <vt:lpstr>Rockwell Condensed</vt:lpstr>
      <vt:lpstr>Rockwell Extra Bold</vt:lpstr>
      <vt:lpstr>Wingdings</vt:lpstr>
      <vt:lpstr>Wood Type</vt:lpstr>
      <vt:lpstr>English for film</vt:lpstr>
      <vt:lpstr>3 basic main verbs </vt:lpstr>
      <vt:lpstr>How to use Verb to be</vt:lpstr>
      <vt:lpstr>Verb to be with noun and adjective</vt:lpstr>
      <vt:lpstr>Verb to have vs. there is/there are</vt:lpstr>
      <vt:lpstr>Verb to have</vt:lpstr>
      <vt:lpstr>Verb to have</vt:lpstr>
      <vt:lpstr>Let’s play a game</vt:lpstr>
      <vt:lpstr>Verb to do</vt:lpstr>
      <vt:lpstr>Present simple / Verb to do</vt:lpstr>
      <vt:lpstr>Verb to do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film</dc:title>
  <dc:creator>panprae bunyapukkna</dc:creator>
  <cp:lastModifiedBy>panprae bunyapukkna</cp:lastModifiedBy>
  <cp:revision>4</cp:revision>
  <dcterms:created xsi:type="dcterms:W3CDTF">2022-07-28T04:36:14Z</dcterms:created>
  <dcterms:modified xsi:type="dcterms:W3CDTF">2022-09-02T06:46:45Z</dcterms:modified>
</cp:coreProperties>
</file>