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7" r:id="rId32"/>
    <p:sldId id="286" r:id="rId33"/>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54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th-T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h-TH"/>
          </a:p>
        </p:txBody>
      </p:sp>
      <p:sp>
        <p:nvSpPr>
          <p:cNvPr id="4" name="Date Placeholder 3"/>
          <p:cNvSpPr>
            <a:spLocks noGrp="1"/>
          </p:cNvSpPr>
          <p:nvPr>
            <p:ph type="dt" sz="half" idx="10"/>
          </p:nvPr>
        </p:nvSpPr>
        <p:spPr/>
        <p:txBody>
          <a:bodyPr/>
          <a:lstStyle/>
          <a:p>
            <a:fld id="{0D513A67-57CF-4F53-847A-A4040E04BC46}" type="datetimeFigureOut">
              <a:rPr lang="th-TH" smtClean="0"/>
              <a:t>22/12/67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3069965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0D513A67-57CF-4F53-847A-A4040E04BC46}" type="datetimeFigureOut">
              <a:rPr lang="th-TH" smtClean="0"/>
              <a:t>22/12/67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2199664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th-T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0D513A67-57CF-4F53-847A-A4040E04BC46}" type="datetimeFigureOut">
              <a:rPr lang="th-TH" smtClean="0"/>
              <a:t>22/12/67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1550561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0D513A67-57CF-4F53-847A-A4040E04BC46}" type="datetimeFigureOut">
              <a:rPr lang="th-TH" smtClean="0"/>
              <a:t>22/12/67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3758652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th-T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513A67-57CF-4F53-847A-A4040E04BC46}" type="datetimeFigureOut">
              <a:rPr lang="th-TH" smtClean="0"/>
              <a:t>22/12/67</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480595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0D513A67-57CF-4F53-847A-A4040E04BC46}" type="datetimeFigureOut">
              <a:rPr lang="th-TH" smtClean="0"/>
              <a:t>22/12/67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44777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0D513A67-57CF-4F53-847A-A4040E04BC46}" type="datetimeFigureOut">
              <a:rPr lang="th-TH" smtClean="0"/>
              <a:t>22/12/67</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156930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Date Placeholder 2"/>
          <p:cNvSpPr>
            <a:spLocks noGrp="1"/>
          </p:cNvSpPr>
          <p:nvPr>
            <p:ph type="dt" sz="half" idx="10"/>
          </p:nvPr>
        </p:nvSpPr>
        <p:spPr/>
        <p:txBody>
          <a:bodyPr/>
          <a:lstStyle/>
          <a:p>
            <a:fld id="{0D513A67-57CF-4F53-847A-A4040E04BC46}" type="datetimeFigureOut">
              <a:rPr lang="th-TH" smtClean="0"/>
              <a:t>22/12/67</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3700055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13A67-57CF-4F53-847A-A4040E04BC46}" type="datetimeFigureOut">
              <a:rPr lang="th-TH" smtClean="0"/>
              <a:t>22/12/67</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2846960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th-T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513A67-57CF-4F53-847A-A4040E04BC46}" type="datetimeFigureOut">
              <a:rPr lang="th-TH" smtClean="0"/>
              <a:t>22/12/67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66456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th-T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513A67-57CF-4F53-847A-A4040E04BC46}" type="datetimeFigureOut">
              <a:rPr lang="th-TH" smtClean="0"/>
              <a:t>22/12/67</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C5C22D1-39AC-4344-B2A9-EF3B01BDAEFC}" type="slidenum">
              <a:rPr lang="th-TH" smtClean="0"/>
              <a:t>‹#›</a:t>
            </a:fld>
            <a:endParaRPr lang="th-TH"/>
          </a:p>
        </p:txBody>
      </p:sp>
    </p:spTree>
    <p:extLst>
      <p:ext uri="{BB962C8B-B14F-4D97-AF65-F5344CB8AC3E}">
        <p14:creationId xmlns:p14="http://schemas.microsoft.com/office/powerpoint/2010/main" val="803580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th-TH"/>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513A67-57CF-4F53-847A-A4040E04BC46}" type="datetimeFigureOut">
              <a:rPr lang="th-TH" smtClean="0"/>
              <a:t>22/12/67</a:t>
            </a:fld>
            <a:endParaRPr lang="th-T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5C22D1-39AC-4344-B2A9-EF3B01BDAEFC}" type="slidenum">
              <a:rPr lang="th-TH" smtClean="0"/>
              <a:t>‹#›</a:t>
            </a:fld>
            <a:endParaRPr lang="th-TH"/>
          </a:p>
        </p:txBody>
      </p:sp>
    </p:spTree>
    <p:extLst>
      <p:ext uri="{BB962C8B-B14F-4D97-AF65-F5344CB8AC3E}">
        <p14:creationId xmlns:p14="http://schemas.microsoft.com/office/powerpoint/2010/main" val="438786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app.vaia.com/en-us/explanations/english/tesol-english/official-language/"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app.vaia.com/en-us/explanations/english/tesol-english/official-language/"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s://app.vaia.com/en-us/explanations/english/english-grammar/aspects/"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s://app.vaia.com/en-us/explanations/english/english-grammar/aspects/"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4"/>
            <a:ext cx="7772400" cy="1470025"/>
          </a:xfrm>
          <a:solidFill>
            <a:srgbClr val="00B050"/>
          </a:solidFill>
        </p:spPr>
        <p:txBody>
          <a:bodyPr>
            <a:normAutofit/>
          </a:bodyPr>
          <a:lstStyle/>
          <a:p>
            <a:r>
              <a:rPr lang="en-US" sz="6000" b="1" dirty="0">
                <a:solidFill>
                  <a:srgbClr val="FF0000"/>
                </a:solidFill>
              </a:rPr>
              <a:t>23/12/2024 (3</a:t>
            </a:r>
            <a:r>
              <a:rPr lang="en-US" sz="6000" b="1" baseline="30000" dirty="0">
                <a:solidFill>
                  <a:srgbClr val="FF0000"/>
                </a:solidFill>
              </a:rPr>
              <a:t>rd</a:t>
            </a:r>
            <a:r>
              <a:rPr lang="en-US" sz="6000" b="1" dirty="0">
                <a:solidFill>
                  <a:srgbClr val="FF0000"/>
                </a:solidFill>
              </a:rPr>
              <a:t> Week) </a:t>
            </a:r>
            <a:endParaRPr lang="th-TH" sz="6000" b="1" dirty="0">
              <a:solidFill>
                <a:srgbClr val="FF0000"/>
              </a:solidFill>
            </a:endParaRPr>
          </a:p>
        </p:txBody>
      </p:sp>
      <p:sp>
        <p:nvSpPr>
          <p:cNvPr id="3" name="Subtitle 2"/>
          <p:cNvSpPr>
            <a:spLocks noGrp="1"/>
          </p:cNvSpPr>
          <p:nvPr>
            <p:ph type="subTitle" idx="1"/>
          </p:nvPr>
        </p:nvSpPr>
        <p:spPr>
          <a:xfrm>
            <a:off x="2195736" y="1916832"/>
            <a:ext cx="4104456" cy="792088"/>
          </a:xfrm>
          <a:solidFill>
            <a:srgbClr val="FFFF00"/>
          </a:solidFill>
        </p:spPr>
        <p:txBody>
          <a:bodyPr>
            <a:noAutofit/>
          </a:bodyPr>
          <a:lstStyle/>
          <a:p>
            <a:r>
              <a:rPr lang="en-US" sz="4800" b="1" dirty="0">
                <a:solidFill>
                  <a:srgbClr val="00B050"/>
                </a:solidFill>
              </a:rPr>
              <a:t>Bilingualism </a:t>
            </a:r>
            <a:endParaRPr lang="th-TH" sz="4800" b="1" dirty="0">
              <a:solidFill>
                <a:srgbClr val="00B05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689" y="3242437"/>
            <a:ext cx="4624696" cy="2749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2924944"/>
            <a:ext cx="3384376"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7043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47DACF-CF73-46A8-BEE7-C96A4297041A}"/>
              </a:ext>
            </a:extLst>
          </p:cNvPr>
          <p:cNvSpPr txBox="1"/>
          <p:nvPr/>
        </p:nvSpPr>
        <p:spPr>
          <a:xfrm>
            <a:off x="395536" y="620688"/>
            <a:ext cx="8496944" cy="5016758"/>
          </a:xfrm>
          <a:prstGeom prst="rect">
            <a:avLst/>
          </a:prstGeom>
          <a:noFill/>
        </p:spPr>
        <p:txBody>
          <a:bodyPr wrap="square">
            <a:spAutoFit/>
          </a:bodyPr>
          <a:lstStyle/>
          <a:p>
            <a:r>
              <a:rPr lang="en-US" sz="3200" dirty="0">
                <a:solidFill>
                  <a:srgbClr val="0070C0"/>
                </a:solidFill>
                <a:highlight>
                  <a:srgbClr val="FFFF00"/>
                </a:highlight>
              </a:rPr>
              <a:t>2. Coordinate bilingual</a:t>
            </a:r>
          </a:p>
          <a:p>
            <a:endParaRPr lang="en-US" sz="3200" dirty="0">
              <a:solidFill>
                <a:srgbClr val="0070C0"/>
              </a:solidFill>
              <a:highlight>
                <a:srgbClr val="FFFF00"/>
              </a:highlight>
            </a:endParaRPr>
          </a:p>
          <a:p>
            <a:r>
              <a:rPr lang="en-US" sz="3200" dirty="0">
                <a:solidFill>
                  <a:srgbClr val="0070C0"/>
                </a:solidFill>
                <a:highlight>
                  <a:srgbClr val="FFFF00"/>
                </a:highlight>
              </a:rPr>
              <a:t>You are </a:t>
            </a:r>
            <a:r>
              <a:rPr lang="en-US" sz="3200" dirty="0" err="1">
                <a:solidFill>
                  <a:srgbClr val="0070C0"/>
                </a:solidFill>
                <a:highlight>
                  <a:srgbClr val="FFFF00"/>
                </a:highlight>
              </a:rPr>
              <a:t>categorised</a:t>
            </a:r>
            <a:r>
              <a:rPr lang="en-US" sz="3200" dirty="0">
                <a:solidFill>
                  <a:srgbClr val="0070C0"/>
                </a:solidFill>
                <a:highlight>
                  <a:srgbClr val="FFFF00"/>
                </a:highlight>
              </a:rPr>
              <a:t> as a coordinate bilingual, when you learnt a new language after you were fluent in your mother language. In this case, the brain works with two very separate sets of concepts. For example, you already speak one language at home with your parents but are learning another one at school, which you speak with your friends.</a:t>
            </a:r>
            <a:endParaRPr lang="th-TH" sz="3200" dirty="0">
              <a:solidFill>
                <a:srgbClr val="0070C0"/>
              </a:solidFill>
              <a:highlight>
                <a:srgbClr val="FFFF00"/>
              </a:highlight>
            </a:endParaRPr>
          </a:p>
        </p:txBody>
      </p:sp>
    </p:spTree>
    <p:extLst>
      <p:ext uri="{BB962C8B-B14F-4D97-AF65-F5344CB8AC3E}">
        <p14:creationId xmlns:p14="http://schemas.microsoft.com/office/powerpoint/2010/main" val="716862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764B30-0F18-B671-F435-14CEDF90D492}"/>
              </a:ext>
            </a:extLst>
          </p:cNvPr>
          <p:cNvSpPr txBox="1"/>
          <p:nvPr/>
        </p:nvSpPr>
        <p:spPr>
          <a:xfrm>
            <a:off x="251520" y="1052736"/>
            <a:ext cx="8640960" cy="5262979"/>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highlight>
                  <a:srgbClr val="00FFFF"/>
                </a:highlight>
                <a:latin typeface="var(--font-family)"/>
              </a:rPr>
              <a:t>Sub-coordinate Bilingualism</a:t>
            </a:r>
            <a:r>
              <a:rPr lang="en-US" sz="2800" b="0" i="0" u="none" strike="noStrike" dirty="0">
                <a:solidFill>
                  <a:srgbClr val="101828"/>
                </a:solidFill>
                <a:effectLst/>
                <a:highlight>
                  <a:srgbClr val="00FFFF"/>
                </a:highlight>
                <a:latin typeface="var(--font-family)"/>
              </a:rPr>
              <a:t> - when an individual learns a second language by </a:t>
            </a:r>
            <a:r>
              <a:rPr lang="en-US" sz="2800" b="1" i="0" u="none" strike="noStrike" dirty="0">
                <a:solidFill>
                  <a:srgbClr val="101828"/>
                </a:solidFill>
                <a:effectLst/>
                <a:highlight>
                  <a:srgbClr val="00FFFF"/>
                </a:highlight>
                <a:latin typeface="var(--font-family)"/>
              </a:rPr>
              <a:t>filtering information through their native language</a:t>
            </a:r>
            <a:r>
              <a:rPr lang="en-US" sz="2800" b="0" i="0" u="none" strike="noStrike" dirty="0">
                <a:solidFill>
                  <a:srgbClr val="101828"/>
                </a:solidFill>
                <a:effectLst/>
                <a:highlight>
                  <a:srgbClr val="00FFFF"/>
                </a:highlight>
                <a:latin typeface="var(--font-family)"/>
              </a:rPr>
              <a:t>. For example, when a Spanish person hears the English word 'book', they will begin to associate it with the equivalent word in Spanish, '</a:t>
            </a:r>
            <a:r>
              <a:rPr lang="en-US" sz="2800" b="0" i="0" u="none" strike="noStrike" dirty="0" err="1">
                <a:solidFill>
                  <a:srgbClr val="101828"/>
                </a:solidFill>
                <a:effectLst/>
                <a:highlight>
                  <a:srgbClr val="00FFFF"/>
                </a:highlight>
                <a:latin typeface="var(--font-family)"/>
              </a:rPr>
              <a:t>libro</a:t>
            </a:r>
            <a:r>
              <a:rPr lang="en-US" sz="2800" b="0" i="0" u="none" strike="noStrike" dirty="0">
                <a:solidFill>
                  <a:srgbClr val="101828"/>
                </a:solidFill>
                <a:effectLst/>
                <a:highlight>
                  <a:srgbClr val="00FFFF"/>
                </a:highlight>
                <a:latin typeface="var(--font-family)"/>
              </a:rPr>
              <a:t>'. This process of association requires the Spanish speaker to filter the English word through their knowledge of Spanish in order to understand the meaning of the word 'book'.</a:t>
            </a:r>
          </a:p>
          <a:p>
            <a:pPr rtl="0"/>
            <a:br>
              <a:rPr lang="en-US" b="0" dirty="0">
                <a:effectLst/>
                <a:highlight>
                  <a:srgbClr val="00FFFF"/>
                </a:highlight>
              </a:rPr>
            </a:br>
            <a:endParaRPr lang="en-US" b="0" dirty="0">
              <a:effectLst/>
              <a:highlight>
                <a:srgbClr val="00FFFF"/>
              </a:highlight>
            </a:endParaRPr>
          </a:p>
          <a:p>
            <a:br>
              <a:rPr lang="en-US" dirty="0">
                <a:highlight>
                  <a:srgbClr val="00FFFF"/>
                </a:highlight>
              </a:rPr>
            </a:br>
            <a:endParaRPr lang="th-TH" dirty="0">
              <a:highlight>
                <a:srgbClr val="00FFFF"/>
              </a:highlight>
            </a:endParaRPr>
          </a:p>
        </p:txBody>
      </p:sp>
    </p:spTree>
    <p:extLst>
      <p:ext uri="{BB962C8B-B14F-4D97-AF65-F5344CB8AC3E}">
        <p14:creationId xmlns:p14="http://schemas.microsoft.com/office/powerpoint/2010/main" val="2385782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659308-740F-21FC-6C0A-0CDD4730FE4B}"/>
              </a:ext>
            </a:extLst>
          </p:cNvPr>
          <p:cNvSpPr txBox="1"/>
          <p:nvPr/>
        </p:nvSpPr>
        <p:spPr>
          <a:xfrm>
            <a:off x="53752" y="366623"/>
            <a:ext cx="9036496" cy="6124754"/>
          </a:xfrm>
          <a:prstGeom prst="rect">
            <a:avLst/>
          </a:prstGeom>
          <a:noFill/>
        </p:spPr>
        <p:txBody>
          <a:bodyPr wrap="square">
            <a:spAutoFit/>
          </a:bodyPr>
          <a:lstStyle/>
          <a:p>
            <a:pPr algn="l"/>
            <a:r>
              <a:rPr lang="en-US" b="1" i="0" dirty="0">
                <a:solidFill>
                  <a:srgbClr val="111111"/>
                </a:solidFill>
                <a:effectLst/>
                <a:latin typeface="Inter"/>
              </a:rPr>
              <a:t>3. Subordinate bilingual</a:t>
            </a:r>
            <a:endParaRPr lang="en-US" b="0" i="0" dirty="0">
              <a:solidFill>
                <a:srgbClr val="111111"/>
              </a:solidFill>
              <a:effectLst/>
              <a:latin typeface="Inter"/>
            </a:endParaRPr>
          </a:p>
          <a:p>
            <a:pPr marL="457200" indent="-457200" algn="l">
              <a:buFont typeface="Arial" panose="020B0604020202020204" pitchFamily="34" charset="0"/>
              <a:buChar char="•"/>
            </a:pPr>
            <a:r>
              <a:rPr lang="en-US" b="0" i="0" dirty="0">
                <a:solidFill>
                  <a:srgbClr val="111111"/>
                </a:solidFill>
                <a:effectLst/>
                <a:latin typeface="Inter"/>
              </a:rPr>
              <a:t>You are a subordinate bilingual if you have learnt a new language as an adult. You learn the language by filtering it through your native language and is basically acquired by translating it. Research shows that people who learnt an additional language in their adulthood, show a less emotional bias when deal with problems and are more rational, in the new language rather than their native language.</a:t>
            </a:r>
          </a:p>
          <a:p>
            <a:pPr algn="l"/>
            <a:r>
              <a:rPr lang="en-US" b="0" i="0" dirty="0">
                <a:solidFill>
                  <a:srgbClr val="111111"/>
                </a:solidFill>
                <a:effectLst/>
                <a:latin typeface="Inter"/>
              </a:rPr>
              <a:t>Conversely, when the new language is acquired in early childhood, recent research shows that people have a complete understanding of its emotional and social contexts.</a:t>
            </a:r>
          </a:p>
          <a:p>
            <a:pPr algn="l"/>
            <a:r>
              <a:rPr lang="en-US" b="1" i="1" dirty="0">
                <a:solidFill>
                  <a:srgbClr val="111111"/>
                </a:solidFill>
                <a:effectLst/>
                <a:latin typeface="Inter"/>
              </a:rPr>
              <a:t>Now that you are familiar with the three categories, which one would you say you belong to?</a:t>
            </a:r>
            <a:endParaRPr lang="en-US" b="0" i="0" dirty="0">
              <a:solidFill>
                <a:srgbClr val="111111"/>
              </a:solidFill>
              <a:effectLst/>
              <a:latin typeface="Inter"/>
            </a:endParaRPr>
          </a:p>
        </p:txBody>
      </p:sp>
    </p:spTree>
    <p:extLst>
      <p:ext uri="{BB962C8B-B14F-4D97-AF65-F5344CB8AC3E}">
        <p14:creationId xmlns:p14="http://schemas.microsoft.com/office/powerpoint/2010/main" val="3635887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73E3D3-6656-934C-A116-607B88320A95}"/>
              </a:ext>
            </a:extLst>
          </p:cNvPr>
          <p:cNvSpPr txBox="1"/>
          <p:nvPr/>
        </p:nvSpPr>
        <p:spPr>
          <a:xfrm>
            <a:off x="125760" y="260648"/>
            <a:ext cx="6606480" cy="707886"/>
          </a:xfrm>
          <a:prstGeom prst="rect">
            <a:avLst/>
          </a:prstGeom>
          <a:noFill/>
        </p:spPr>
        <p:txBody>
          <a:bodyPr wrap="square">
            <a:spAutoFit/>
          </a:bodyPr>
          <a:lstStyle/>
          <a:p>
            <a:r>
              <a:rPr lang="en-US" sz="4000" b="1" i="0" u="none" strike="noStrike" dirty="0">
                <a:solidFill>
                  <a:srgbClr val="101828"/>
                </a:solidFill>
                <a:effectLst/>
                <a:highlight>
                  <a:srgbClr val="00FFFF"/>
                </a:highlight>
                <a:latin typeface="var(--font-family)"/>
              </a:rPr>
              <a:t>Causes of bilingualism</a:t>
            </a:r>
            <a:endParaRPr lang="th-TH" sz="4000" dirty="0">
              <a:highlight>
                <a:srgbClr val="00FFFF"/>
              </a:highlight>
            </a:endParaRPr>
          </a:p>
        </p:txBody>
      </p:sp>
      <p:sp>
        <p:nvSpPr>
          <p:cNvPr id="5" name="TextBox 4">
            <a:extLst>
              <a:ext uri="{FF2B5EF4-FFF2-40B4-BE49-F238E27FC236}">
                <a16:creationId xmlns:a16="http://schemas.microsoft.com/office/drawing/2014/main" id="{1D04418B-DD2F-7AF3-F185-824321DC674A}"/>
              </a:ext>
            </a:extLst>
          </p:cNvPr>
          <p:cNvSpPr txBox="1"/>
          <p:nvPr/>
        </p:nvSpPr>
        <p:spPr>
          <a:xfrm>
            <a:off x="251520" y="980728"/>
            <a:ext cx="8640960" cy="1815882"/>
          </a:xfrm>
          <a:prstGeom prst="rect">
            <a:avLst/>
          </a:prstGeom>
          <a:noFill/>
        </p:spPr>
        <p:txBody>
          <a:bodyPr wrap="square">
            <a:spAutoFit/>
          </a:bodyPr>
          <a:lstStyle/>
          <a:p>
            <a:pPr algn="just" rtl="0"/>
            <a:r>
              <a:rPr lang="en-US" sz="2800" b="0" i="0" u="none" strike="noStrike" dirty="0">
                <a:solidFill>
                  <a:srgbClr val="101828"/>
                </a:solidFill>
                <a:effectLst/>
                <a:latin typeface="var(--font-family)"/>
              </a:rPr>
              <a:t>Why bilingualism might occur in different individuals and communities</a:t>
            </a:r>
            <a:r>
              <a:rPr lang="en-US" dirty="0">
                <a:solidFill>
                  <a:srgbClr val="101828"/>
                </a:solidFill>
                <a:latin typeface="var(--font-family)"/>
              </a:rPr>
              <a:t>?</a:t>
            </a:r>
            <a:endParaRPr lang="en-US" b="0" dirty="0">
              <a:effectLst/>
            </a:endParaRPr>
          </a:p>
          <a:p>
            <a:br>
              <a:rPr lang="en-US" dirty="0"/>
            </a:br>
            <a:endParaRPr lang="th-TH" dirty="0"/>
          </a:p>
        </p:txBody>
      </p:sp>
      <p:sp>
        <p:nvSpPr>
          <p:cNvPr id="7" name="TextBox 6">
            <a:extLst>
              <a:ext uri="{FF2B5EF4-FFF2-40B4-BE49-F238E27FC236}">
                <a16:creationId xmlns:a16="http://schemas.microsoft.com/office/drawing/2014/main" id="{A7A6ED37-D42F-0CBD-2ADC-DFAB9B464550}"/>
              </a:ext>
            </a:extLst>
          </p:cNvPr>
          <p:cNvSpPr txBox="1"/>
          <p:nvPr/>
        </p:nvSpPr>
        <p:spPr>
          <a:xfrm>
            <a:off x="251520" y="2204864"/>
            <a:ext cx="8892480" cy="3108543"/>
          </a:xfrm>
          <a:prstGeom prst="rect">
            <a:avLst/>
          </a:prstGeom>
          <a:noFill/>
        </p:spPr>
        <p:txBody>
          <a:bodyPr wrap="square">
            <a:spAutoFit/>
          </a:bodyPr>
          <a:lstStyle/>
          <a:p>
            <a:pPr algn="just" rtl="0"/>
            <a:r>
              <a:rPr lang="en-US" sz="2800" b="0" i="0" u="none" strike="noStrike" dirty="0">
                <a:solidFill>
                  <a:srgbClr val="101828"/>
                </a:solidFill>
                <a:effectLst/>
                <a:latin typeface="var(--font-family)"/>
              </a:rPr>
              <a:t>A primary cause of bilingualism is </a:t>
            </a:r>
            <a:r>
              <a:rPr lang="en-US" sz="2800" b="1" i="0" u="none" strike="noStrike" dirty="0">
                <a:solidFill>
                  <a:srgbClr val="101828"/>
                </a:solidFill>
                <a:effectLst/>
                <a:latin typeface="var(--font-family)"/>
              </a:rPr>
              <a:t>extensive language contact</a:t>
            </a:r>
            <a:r>
              <a:rPr lang="en-US" sz="2800" b="0" i="0" u="none" strike="noStrike" dirty="0">
                <a:solidFill>
                  <a:srgbClr val="101828"/>
                </a:solidFill>
                <a:effectLst/>
                <a:latin typeface="var(--font-family)"/>
              </a:rPr>
              <a:t>. </a:t>
            </a:r>
            <a:endParaRPr lang="en-US" b="0" dirty="0">
              <a:effectLst/>
            </a:endParaRPr>
          </a:p>
          <a:p>
            <a:pPr algn="just" rtl="0"/>
            <a:endParaRPr lang="en-US" b="0" dirty="0">
              <a:effectLst/>
            </a:endParaRPr>
          </a:p>
          <a:p>
            <a:r>
              <a:rPr lang="en-US" sz="2800" b="0" i="0" u="none" strike="noStrike" dirty="0">
                <a:solidFill>
                  <a:srgbClr val="101828"/>
                </a:solidFill>
                <a:effectLst/>
                <a:latin typeface="var(--font-family)"/>
              </a:rPr>
              <a:t>Language contact refers to the </a:t>
            </a:r>
            <a:r>
              <a:rPr lang="en-US" sz="2800" b="1" i="0" u="none" strike="noStrike" dirty="0">
                <a:solidFill>
                  <a:srgbClr val="101828"/>
                </a:solidFill>
                <a:effectLst/>
                <a:latin typeface="var(--font-family)"/>
              </a:rPr>
              <a:t>interaction that takes place between speakers who speak different languages or language varieties.</a:t>
            </a:r>
            <a:r>
              <a:rPr lang="en-US" sz="2800" b="0" i="0" u="none" strike="noStrike" dirty="0">
                <a:solidFill>
                  <a:srgbClr val="101828"/>
                </a:solidFill>
                <a:effectLst/>
                <a:latin typeface="var(--font-family)"/>
              </a:rPr>
              <a:t> In the case of bilingualism, we're talking about speakers who speak different languages. </a:t>
            </a:r>
            <a:endParaRPr lang="th-TH" dirty="0"/>
          </a:p>
        </p:txBody>
      </p:sp>
    </p:spTree>
    <p:extLst>
      <p:ext uri="{BB962C8B-B14F-4D97-AF65-F5344CB8AC3E}">
        <p14:creationId xmlns:p14="http://schemas.microsoft.com/office/powerpoint/2010/main" val="2541209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additive="base">
                                        <p:cTn id="2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C7D013-2AB8-40DB-B525-0CD46F5452A7}"/>
              </a:ext>
            </a:extLst>
          </p:cNvPr>
          <p:cNvSpPr txBox="1"/>
          <p:nvPr/>
        </p:nvSpPr>
        <p:spPr>
          <a:xfrm>
            <a:off x="323528" y="1228397"/>
            <a:ext cx="8496944" cy="4401205"/>
          </a:xfrm>
          <a:prstGeom prst="rect">
            <a:avLst/>
          </a:prstGeom>
          <a:noFill/>
        </p:spPr>
        <p:txBody>
          <a:bodyPr wrap="square">
            <a:spAutoFit/>
          </a:bodyPr>
          <a:lstStyle/>
          <a:p>
            <a:pPr algn="just" rtl="0"/>
            <a:r>
              <a:rPr lang="en-US" sz="2800" b="0" i="0" u="none" strike="noStrike" dirty="0">
                <a:solidFill>
                  <a:srgbClr val="101828"/>
                </a:solidFill>
                <a:effectLst/>
                <a:highlight>
                  <a:srgbClr val="FFFF00"/>
                </a:highlight>
                <a:latin typeface="var(--font-family)"/>
              </a:rPr>
              <a:t>there are many circumstances that can lead to extensive language contact between speakers of different languages, such as:</a:t>
            </a:r>
            <a:endParaRPr lang="en-US" b="0" dirty="0">
              <a:effectLst/>
              <a:highlight>
                <a:srgbClr val="FFFF00"/>
              </a:highlight>
            </a:endParaRPr>
          </a:p>
          <a:p>
            <a:pPr algn="just" rtl="0"/>
            <a:br>
              <a:rPr lang="en-US" b="0" dirty="0">
                <a:effectLst/>
                <a:highlight>
                  <a:srgbClr val="FFFF00"/>
                </a:highlight>
              </a:rPr>
            </a:br>
            <a:endParaRPr lang="en-US" b="0" dirty="0">
              <a:effectLst/>
              <a:highlight>
                <a:srgbClr val="FFFF00"/>
              </a:highlight>
            </a:endParaRPr>
          </a:p>
          <a:p>
            <a:r>
              <a:rPr lang="en-US" sz="2800" b="0" i="0" u="none" strike="noStrike" dirty="0">
                <a:solidFill>
                  <a:srgbClr val="101828"/>
                </a:solidFill>
                <a:effectLst/>
                <a:highlight>
                  <a:srgbClr val="FFFF00"/>
                </a:highlight>
                <a:latin typeface="var(--font-family)"/>
              </a:rPr>
              <a:t>1. having </a:t>
            </a:r>
            <a:r>
              <a:rPr lang="en-US" sz="2800" b="1" i="0" u="none" strike="noStrike" dirty="0">
                <a:solidFill>
                  <a:srgbClr val="101828"/>
                </a:solidFill>
                <a:effectLst/>
                <a:highlight>
                  <a:srgbClr val="FFFF00"/>
                </a:highlight>
                <a:latin typeface="var(--font-family)"/>
              </a:rPr>
              <a:t>parents of different nationalities</a:t>
            </a:r>
            <a:r>
              <a:rPr lang="en-US" sz="2800" b="0" i="0" u="none" strike="noStrike" dirty="0">
                <a:solidFill>
                  <a:srgbClr val="101828"/>
                </a:solidFill>
                <a:effectLst/>
                <a:highlight>
                  <a:srgbClr val="FFFF00"/>
                </a:highlight>
                <a:latin typeface="var(--font-family)"/>
              </a:rPr>
              <a:t> who speak two different languages (probably speaking a shared language as well). This would mean that the child grows up exposed to both languages, therefore learning both as they develop.</a:t>
            </a:r>
            <a:endParaRPr lang="th-TH" dirty="0">
              <a:highlight>
                <a:srgbClr val="FFFF00"/>
              </a:highlight>
            </a:endParaRPr>
          </a:p>
        </p:txBody>
      </p:sp>
    </p:spTree>
    <p:extLst>
      <p:ext uri="{BB962C8B-B14F-4D97-AF65-F5344CB8AC3E}">
        <p14:creationId xmlns:p14="http://schemas.microsoft.com/office/powerpoint/2010/main" val="2458927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BEC751-88C0-B731-A60F-50D62CE896F4}"/>
              </a:ext>
            </a:extLst>
          </p:cNvPr>
          <p:cNvSpPr txBox="1"/>
          <p:nvPr/>
        </p:nvSpPr>
        <p:spPr>
          <a:xfrm>
            <a:off x="125760" y="313156"/>
            <a:ext cx="8892480" cy="2677656"/>
          </a:xfrm>
          <a:prstGeom prst="rect">
            <a:avLst/>
          </a:prstGeom>
          <a:noFill/>
        </p:spPr>
        <p:txBody>
          <a:bodyPr wrap="square">
            <a:spAutoFit/>
          </a:bodyPr>
          <a:lstStyle/>
          <a:p>
            <a:r>
              <a:rPr lang="en-US" sz="2800" b="1" i="0" u="none" strike="noStrike" dirty="0">
                <a:solidFill>
                  <a:srgbClr val="101828"/>
                </a:solidFill>
                <a:effectLst/>
                <a:highlight>
                  <a:srgbClr val="00FFFF"/>
                </a:highlight>
                <a:latin typeface="var(--font-family)"/>
              </a:rPr>
              <a:t>2. moving to a country where the language is something other than a person's native tongue. </a:t>
            </a:r>
            <a:r>
              <a:rPr lang="en-US" sz="2800" b="0" i="0" u="none" strike="noStrike" dirty="0">
                <a:solidFill>
                  <a:srgbClr val="101828"/>
                </a:solidFill>
                <a:effectLst/>
                <a:highlight>
                  <a:srgbClr val="00FFFF"/>
                </a:highlight>
                <a:latin typeface="var(--font-family)"/>
              </a:rPr>
              <a:t>This would immerse the person in the new language in many different modes including hearing it spoken by the native people of that country, seeing it written on signs and in public places, and possibly having it taught in school or language lessons</a:t>
            </a:r>
            <a:endParaRPr lang="th-TH" dirty="0">
              <a:highlight>
                <a:srgbClr val="00FFFF"/>
              </a:highlight>
            </a:endParaRPr>
          </a:p>
        </p:txBody>
      </p:sp>
      <p:sp>
        <p:nvSpPr>
          <p:cNvPr id="5" name="TextBox 4">
            <a:extLst>
              <a:ext uri="{FF2B5EF4-FFF2-40B4-BE49-F238E27FC236}">
                <a16:creationId xmlns:a16="http://schemas.microsoft.com/office/drawing/2014/main" id="{CBF8E947-97BF-9E41-84AF-0973A0C9215D}"/>
              </a:ext>
            </a:extLst>
          </p:cNvPr>
          <p:cNvSpPr txBox="1"/>
          <p:nvPr/>
        </p:nvSpPr>
        <p:spPr>
          <a:xfrm>
            <a:off x="150321" y="3933056"/>
            <a:ext cx="8496944" cy="2304256"/>
          </a:xfrm>
          <a:prstGeom prst="rect">
            <a:avLst/>
          </a:prstGeom>
          <a:noFill/>
        </p:spPr>
        <p:txBody>
          <a:bodyPr wrap="square">
            <a:spAutoFit/>
          </a:bodyPr>
          <a:lstStyle/>
          <a:p>
            <a:r>
              <a:rPr lang="en-US" sz="2800" b="0" i="0" u="none" strike="noStrike" dirty="0">
                <a:solidFill>
                  <a:srgbClr val="101828"/>
                </a:solidFill>
                <a:effectLst/>
                <a:highlight>
                  <a:srgbClr val="00FF00"/>
                </a:highlight>
                <a:latin typeface="var(--font-family)"/>
              </a:rPr>
              <a:t>3. requiring to learn a second language for</a:t>
            </a:r>
            <a:r>
              <a:rPr lang="en-US" sz="2800" b="1" i="0" u="none" strike="noStrike" dirty="0">
                <a:solidFill>
                  <a:srgbClr val="101828"/>
                </a:solidFill>
                <a:effectLst/>
                <a:highlight>
                  <a:srgbClr val="00FF00"/>
                </a:highlight>
                <a:latin typeface="var(--font-family)"/>
              </a:rPr>
              <a:t> business purposes.</a:t>
            </a:r>
            <a:r>
              <a:rPr lang="en-US" sz="2800" b="0" i="0" u="none" strike="noStrike" dirty="0">
                <a:solidFill>
                  <a:srgbClr val="101828"/>
                </a:solidFill>
                <a:effectLst/>
                <a:highlight>
                  <a:srgbClr val="00FF00"/>
                </a:highlight>
                <a:latin typeface="var(--font-family)"/>
              </a:rPr>
              <a:t> A person working for an international company might be required to learn a second language in order to communicate effectively with colleagues or clients from other countries</a:t>
            </a:r>
            <a:endParaRPr lang="th-TH" dirty="0">
              <a:highlight>
                <a:srgbClr val="00FF00"/>
              </a:highlight>
            </a:endParaRPr>
          </a:p>
        </p:txBody>
      </p:sp>
    </p:spTree>
    <p:extLst>
      <p:ext uri="{BB962C8B-B14F-4D97-AF65-F5344CB8AC3E}">
        <p14:creationId xmlns:p14="http://schemas.microsoft.com/office/powerpoint/2010/main" val="77379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D6BE48-DDE0-2156-9489-7C7DFFBEC3F7}"/>
              </a:ext>
            </a:extLst>
          </p:cNvPr>
          <p:cNvSpPr txBox="1"/>
          <p:nvPr/>
        </p:nvSpPr>
        <p:spPr>
          <a:xfrm>
            <a:off x="359532" y="723270"/>
            <a:ext cx="8424936" cy="2677656"/>
          </a:xfrm>
          <a:prstGeom prst="rect">
            <a:avLst/>
          </a:prstGeom>
          <a:noFill/>
        </p:spPr>
        <p:txBody>
          <a:bodyPr wrap="square">
            <a:spAutoFit/>
          </a:bodyPr>
          <a:lstStyle/>
          <a:p>
            <a:pPr algn="just" rtl="0" fontAlgn="base">
              <a:buFont typeface="Arial" panose="020B0604020202020204" pitchFamily="34" charset="0"/>
              <a:buChar char="•"/>
            </a:pPr>
            <a:r>
              <a:rPr lang="en-US" sz="2800" b="0" i="0" u="none" strike="noStrike" dirty="0">
                <a:solidFill>
                  <a:srgbClr val="101828"/>
                </a:solidFill>
                <a:effectLst/>
                <a:highlight>
                  <a:srgbClr val="FFFF00"/>
                </a:highlight>
                <a:latin typeface="var(--font-family)"/>
              </a:rPr>
              <a:t>having a </a:t>
            </a:r>
            <a:r>
              <a:rPr lang="en-US" sz="2800" b="1" i="0" u="none" strike="noStrike" dirty="0">
                <a:solidFill>
                  <a:srgbClr val="101828"/>
                </a:solidFill>
                <a:effectLst/>
                <a:highlight>
                  <a:srgbClr val="FFFF00"/>
                </a:highlight>
                <a:latin typeface="var(--font-family)"/>
              </a:rPr>
              <a:t>personal desire to learn a second language</a:t>
            </a:r>
            <a:r>
              <a:rPr lang="en-US" sz="2800" b="0" i="0" u="none" strike="noStrike" dirty="0">
                <a:solidFill>
                  <a:srgbClr val="101828"/>
                </a:solidFill>
                <a:effectLst/>
                <a:highlight>
                  <a:srgbClr val="FFFF00"/>
                </a:highlight>
                <a:latin typeface="var(--font-family)"/>
              </a:rPr>
              <a:t>. Learning a language is not just a linguistic effort; it is also a </a:t>
            </a:r>
            <a:r>
              <a:rPr lang="en-US" sz="2800" b="1" i="0" u="none" strike="noStrike" dirty="0">
                <a:solidFill>
                  <a:srgbClr val="101828"/>
                </a:solidFill>
                <a:effectLst/>
                <a:highlight>
                  <a:srgbClr val="FFFF00"/>
                </a:highlight>
                <a:latin typeface="var(--font-family)"/>
              </a:rPr>
              <a:t>cognitive </a:t>
            </a:r>
            <a:r>
              <a:rPr lang="en-US" sz="2800" b="0" i="0" u="none" strike="noStrike" dirty="0">
                <a:solidFill>
                  <a:srgbClr val="101828"/>
                </a:solidFill>
                <a:effectLst/>
                <a:highlight>
                  <a:srgbClr val="FFFF00"/>
                </a:highlight>
                <a:latin typeface="var(--font-family)"/>
              </a:rPr>
              <a:t>one. Many people enjoy learning languages as a means of not only broadening their communicative ability, but also a means of expanding their cognitive prowess.</a:t>
            </a:r>
          </a:p>
        </p:txBody>
      </p:sp>
    </p:spTree>
    <p:extLst>
      <p:ext uri="{BB962C8B-B14F-4D97-AF65-F5344CB8AC3E}">
        <p14:creationId xmlns:p14="http://schemas.microsoft.com/office/powerpoint/2010/main" val="872075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338AC2-E849-32A5-1838-20292E535D17}"/>
              </a:ext>
            </a:extLst>
          </p:cNvPr>
          <p:cNvSpPr txBox="1"/>
          <p:nvPr/>
        </p:nvSpPr>
        <p:spPr>
          <a:xfrm>
            <a:off x="287524" y="404664"/>
            <a:ext cx="8568952" cy="5878532"/>
          </a:xfrm>
          <a:prstGeom prst="rect">
            <a:avLst/>
          </a:prstGeom>
          <a:noFill/>
        </p:spPr>
        <p:txBody>
          <a:bodyPr wrap="square">
            <a:spAutoFit/>
          </a:bodyPr>
          <a:lstStyle/>
          <a:p>
            <a:pPr algn="just" rtl="0">
              <a:spcBef>
                <a:spcPts val="3600"/>
              </a:spcBef>
            </a:pPr>
            <a:r>
              <a:rPr lang="en-US" sz="4000" b="1" i="0" u="none" strike="noStrike" dirty="0">
                <a:solidFill>
                  <a:srgbClr val="101828"/>
                </a:solidFill>
                <a:effectLst/>
                <a:latin typeface="var(--font-family)"/>
              </a:rPr>
              <a:t>Bilingualism: English as a Lingua Franca</a:t>
            </a:r>
            <a:endParaRPr lang="en-US" sz="4400" b="1" dirty="0">
              <a:effectLst/>
            </a:endParaRPr>
          </a:p>
          <a:p>
            <a:pPr algn="just" rtl="0"/>
            <a:endParaRPr lang="en-US" sz="2800" b="0" i="0" u="none" strike="noStrike" dirty="0">
              <a:solidFill>
                <a:srgbClr val="101828"/>
              </a:solidFill>
              <a:effectLst/>
              <a:latin typeface="var(--font-family)"/>
            </a:endParaRPr>
          </a:p>
          <a:p>
            <a:pPr algn="just" rtl="0"/>
            <a:endParaRPr lang="en-US" dirty="0">
              <a:solidFill>
                <a:srgbClr val="101828"/>
              </a:solidFill>
              <a:latin typeface="var(--font-family)"/>
            </a:endParaRPr>
          </a:p>
          <a:p>
            <a:pPr algn="just" rtl="0"/>
            <a:r>
              <a:rPr lang="en-US" sz="2800" b="0" i="0" u="none" strike="noStrike" dirty="0">
                <a:solidFill>
                  <a:srgbClr val="101828"/>
                </a:solidFill>
                <a:effectLst/>
                <a:latin typeface="var(--font-family)"/>
              </a:rPr>
              <a:t>Through your English Language studies so far, you might have come across the term </a:t>
            </a:r>
            <a:r>
              <a:rPr lang="en-US" sz="2800" b="1" i="0" u="none" strike="noStrike" dirty="0">
                <a:solidFill>
                  <a:srgbClr val="101828"/>
                </a:solidFill>
                <a:effectLst/>
                <a:latin typeface="var(--font-family)"/>
              </a:rPr>
              <a:t>'Lingua Franca'.</a:t>
            </a:r>
            <a:r>
              <a:rPr lang="en-US" sz="2800" b="0" i="0" u="none" strike="noStrike" dirty="0">
                <a:solidFill>
                  <a:srgbClr val="101828"/>
                </a:solidFill>
                <a:effectLst/>
                <a:latin typeface="var(--font-family)"/>
              </a:rPr>
              <a:t> </a:t>
            </a:r>
            <a:endParaRPr lang="en-US" b="0" dirty="0">
              <a:effectLst/>
            </a:endParaRPr>
          </a:p>
          <a:p>
            <a:pPr algn="just" rtl="0"/>
            <a:br>
              <a:rPr lang="en-US" b="0" dirty="0">
                <a:effectLst/>
              </a:rPr>
            </a:br>
            <a:endParaRPr lang="en-US" b="0" dirty="0">
              <a:effectLst/>
            </a:endParaRPr>
          </a:p>
          <a:p>
            <a:r>
              <a:rPr lang="en-US" sz="2800" b="0" i="0" u="none" strike="noStrike" dirty="0">
                <a:solidFill>
                  <a:srgbClr val="101828"/>
                </a:solidFill>
                <a:effectLst/>
                <a:latin typeface="var(--font-family)"/>
              </a:rPr>
              <a:t>A lingua franca is a </a:t>
            </a:r>
            <a:r>
              <a:rPr lang="en-US" sz="2800" b="1" i="0" u="none" strike="noStrike" dirty="0">
                <a:solidFill>
                  <a:srgbClr val="101828"/>
                </a:solidFill>
                <a:effectLst/>
                <a:latin typeface="var(--font-family)"/>
              </a:rPr>
              <a:t>language that is adopted as the common language used between speakers whose native languages are not the same.</a:t>
            </a:r>
            <a:r>
              <a:rPr lang="en-US" sz="2800" b="0" i="0" u="none" strike="noStrike" dirty="0">
                <a:solidFill>
                  <a:srgbClr val="101828"/>
                </a:solidFill>
                <a:effectLst/>
                <a:latin typeface="var(--font-family)"/>
              </a:rPr>
              <a:t> In other words, a lingua franca is a language learned by people speaking different native languages to enable them to communicate with one another.</a:t>
            </a:r>
            <a:endParaRPr lang="th-TH" dirty="0"/>
          </a:p>
        </p:txBody>
      </p:sp>
    </p:spTree>
    <p:extLst>
      <p:ext uri="{BB962C8B-B14F-4D97-AF65-F5344CB8AC3E}">
        <p14:creationId xmlns:p14="http://schemas.microsoft.com/office/powerpoint/2010/main" val="356848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1000"/>
                                        <p:tgtEl>
                                          <p:spTgt spid="5">
                                            <p:txEl>
                                              <p:pRg st="3" end="3"/>
                                            </p:txEl>
                                          </p:spTgt>
                                        </p:tgtEl>
                                      </p:cBhvr>
                                    </p:animEffect>
                                    <p:anim calcmode="lin" valueType="num">
                                      <p:cBhvr>
                                        <p:cTn id="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additive="base">
                                        <p:cTn id="1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273764-9CB5-1713-CDA2-C1ABE12B3CD7}"/>
              </a:ext>
            </a:extLst>
          </p:cNvPr>
          <p:cNvSpPr txBox="1"/>
          <p:nvPr/>
        </p:nvSpPr>
        <p:spPr>
          <a:xfrm>
            <a:off x="179512" y="260648"/>
            <a:ext cx="8784976" cy="1384995"/>
          </a:xfrm>
          <a:prstGeom prst="rect">
            <a:avLst/>
          </a:prstGeom>
          <a:noFill/>
        </p:spPr>
        <p:txBody>
          <a:bodyPr wrap="square">
            <a:spAutoFit/>
          </a:bodyPr>
          <a:lstStyle/>
          <a:p>
            <a:r>
              <a:rPr lang="en-US" dirty="0">
                <a:highlight>
                  <a:srgbClr val="FFFF00"/>
                </a:highlight>
              </a:rPr>
              <a:t>On a global scale, English is the most significant lingua franca, and has become the language of business and the language of computer science among many other fields. </a:t>
            </a:r>
          </a:p>
        </p:txBody>
      </p:sp>
      <p:sp>
        <p:nvSpPr>
          <p:cNvPr id="5" name="TextBox 4">
            <a:extLst>
              <a:ext uri="{FF2B5EF4-FFF2-40B4-BE49-F238E27FC236}">
                <a16:creationId xmlns:a16="http://schemas.microsoft.com/office/drawing/2014/main" id="{A1C14F01-018A-4148-9A9E-62528751E1E8}"/>
              </a:ext>
            </a:extLst>
          </p:cNvPr>
          <p:cNvSpPr txBox="1"/>
          <p:nvPr/>
        </p:nvSpPr>
        <p:spPr>
          <a:xfrm>
            <a:off x="185226" y="2636912"/>
            <a:ext cx="8544621" cy="3539430"/>
          </a:xfrm>
          <a:prstGeom prst="rect">
            <a:avLst/>
          </a:prstGeom>
          <a:noFill/>
        </p:spPr>
        <p:txBody>
          <a:bodyPr wrap="square">
            <a:spAutoFit/>
          </a:bodyPr>
          <a:lstStyle/>
          <a:p>
            <a:pPr algn="just" rtl="0"/>
            <a:r>
              <a:rPr lang="en-US" sz="2800" b="0" i="0" u="none" strike="noStrike" dirty="0">
                <a:solidFill>
                  <a:srgbClr val="101828"/>
                </a:solidFill>
                <a:effectLst/>
                <a:highlight>
                  <a:srgbClr val="FF00FF"/>
                </a:highlight>
                <a:latin typeface="var(--font-family)"/>
              </a:rPr>
              <a:t>Fun Fact: English is an </a:t>
            </a:r>
            <a:r>
              <a:rPr lang="en-US" sz="2800" b="0" i="0" u="sng" strike="noStrike" dirty="0">
                <a:solidFill>
                  <a:srgbClr val="0000FF"/>
                </a:solidFill>
                <a:effectLst/>
                <a:highlight>
                  <a:srgbClr val="FF00FF"/>
                </a:highlight>
                <a:latin typeface="var(--font-family)"/>
                <a:hlinkClick r:id="rId2"/>
              </a:rPr>
              <a:t>official language</a:t>
            </a:r>
            <a:r>
              <a:rPr lang="en-US" sz="2800" b="0" i="0" u="none" strike="noStrike" dirty="0">
                <a:solidFill>
                  <a:srgbClr val="101828"/>
                </a:solidFill>
                <a:effectLst/>
                <a:highlight>
                  <a:srgbClr val="FF00FF"/>
                </a:highlight>
                <a:latin typeface="var(--font-family)"/>
              </a:rPr>
              <a:t> in 67 countries around the world, as well as 27 non-sovereign entities!</a:t>
            </a:r>
            <a:endParaRPr lang="en-US" b="0" dirty="0">
              <a:effectLst/>
              <a:highlight>
                <a:srgbClr val="FF00FF"/>
              </a:highlight>
            </a:endParaRPr>
          </a:p>
          <a:p>
            <a:pPr algn="just" rtl="0"/>
            <a:r>
              <a:rPr lang="en-US" sz="2800" b="0" i="0" u="none" strike="noStrike" dirty="0">
                <a:solidFill>
                  <a:srgbClr val="101828"/>
                </a:solidFill>
                <a:effectLst/>
                <a:highlight>
                  <a:srgbClr val="FF00FF"/>
                </a:highlight>
                <a:latin typeface="var(--font-family)"/>
              </a:rPr>
              <a:t>In many countries around the world, the ability to speak English is not only held in high esteem, it is also necessary to facilitate business and foster professional international relationships. </a:t>
            </a:r>
            <a:endParaRPr lang="en-US" b="0" dirty="0">
              <a:effectLst/>
              <a:highlight>
                <a:srgbClr val="FF00FF"/>
              </a:highlight>
            </a:endParaRPr>
          </a:p>
          <a:p>
            <a:br>
              <a:rPr lang="en-US" dirty="0">
                <a:highlight>
                  <a:srgbClr val="FF00FF"/>
                </a:highlight>
              </a:rPr>
            </a:br>
            <a:endParaRPr lang="th-TH" dirty="0">
              <a:highlight>
                <a:srgbClr val="FF00FF"/>
              </a:highlight>
            </a:endParaRPr>
          </a:p>
        </p:txBody>
      </p:sp>
    </p:spTree>
    <p:extLst>
      <p:ext uri="{BB962C8B-B14F-4D97-AF65-F5344CB8AC3E}">
        <p14:creationId xmlns:p14="http://schemas.microsoft.com/office/powerpoint/2010/main" val="2080315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09ACC4-A3D6-88F4-C4BA-FEAC91A39C59}"/>
              </a:ext>
            </a:extLst>
          </p:cNvPr>
          <p:cNvSpPr txBox="1"/>
          <p:nvPr/>
        </p:nvSpPr>
        <p:spPr>
          <a:xfrm>
            <a:off x="251520" y="260648"/>
            <a:ext cx="8424936" cy="2677656"/>
          </a:xfrm>
          <a:prstGeom prst="rect">
            <a:avLst/>
          </a:prstGeom>
          <a:noFill/>
        </p:spPr>
        <p:txBody>
          <a:bodyPr wrap="square">
            <a:spAutoFit/>
          </a:bodyPr>
          <a:lstStyle/>
          <a:p>
            <a:r>
              <a:rPr lang="en-US" dirty="0">
                <a:highlight>
                  <a:srgbClr val="00FF00"/>
                </a:highlight>
              </a:rPr>
              <a:t>In Singapore, English is spoken by approximately 37% of the population as a primary language. This is more than the 35% Mandarin, 13% Chinese dialects, 10% Malay, 3% Tamil, and 2% spread across other minority languages. </a:t>
            </a:r>
          </a:p>
          <a:p>
            <a:endParaRPr lang="en-US" dirty="0">
              <a:highlight>
                <a:srgbClr val="00FF00"/>
              </a:highlight>
            </a:endParaRPr>
          </a:p>
          <a:p>
            <a:endParaRPr lang="en-US" dirty="0">
              <a:highlight>
                <a:srgbClr val="00FF00"/>
              </a:highlight>
            </a:endParaRPr>
          </a:p>
        </p:txBody>
      </p:sp>
      <p:sp>
        <p:nvSpPr>
          <p:cNvPr id="5" name="TextBox 4">
            <a:extLst>
              <a:ext uri="{FF2B5EF4-FFF2-40B4-BE49-F238E27FC236}">
                <a16:creationId xmlns:a16="http://schemas.microsoft.com/office/drawing/2014/main" id="{DBE9A82D-1D88-670B-1CC5-612C2CB98159}"/>
              </a:ext>
            </a:extLst>
          </p:cNvPr>
          <p:cNvSpPr txBox="1"/>
          <p:nvPr/>
        </p:nvSpPr>
        <p:spPr>
          <a:xfrm>
            <a:off x="251520" y="2564904"/>
            <a:ext cx="8640960" cy="2677656"/>
          </a:xfrm>
          <a:prstGeom prst="rect">
            <a:avLst/>
          </a:prstGeom>
          <a:noFill/>
        </p:spPr>
        <p:txBody>
          <a:bodyPr wrap="square">
            <a:spAutoFit/>
          </a:bodyPr>
          <a:lstStyle/>
          <a:p>
            <a:pPr algn="just" rtl="0"/>
            <a:r>
              <a:rPr lang="en-US" sz="2800" b="0" i="0" u="none" strike="noStrike" dirty="0">
                <a:solidFill>
                  <a:srgbClr val="101828"/>
                </a:solidFill>
                <a:effectLst/>
                <a:highlight>
                  <a:srgbClr val="FF00FF"/>
                </a:highlight>
                <a:latin typeface="var(--font-family)"/>
              </a:rPr>
              <a:t>English is an </a:t>
            </a:r>
            <a:r>
              <a:rPr lang="en-US" sz="2800" b="1" i="0" u="sng" strike="noStrike" dirty="0">
                <a:solidFill>
                  <a:srgbClr val="0000FF"/>
                </a:solidFill>
                <a:effectLst/>
                <a:highlight>
                  <a:srgbClr val="FF00FF"/>
                </a:highlight>
                <a:latin typeface="var(--font-family)"/>
                <a:hlinkClick r:id="rId2"/>
              </a:rPr>
              <a:t>official language</a:t>
            </a:r>
            <a:r>
              <a:rPr lang="en-US" sz="2800" b="1" i="0" u="none" strike="noStrike" dirty="0">
                <a:solidFill>
                  <a:srgbClr val="101828"/>
                </a:solidFill>
                <a:effectLst/>
                <a:highlight>
                  <a:srgbClr val="FF00FF"/>
                </a:highlight>
                <a:latin typeface="var(--font-family)"/>
              </a:rPr>
              <a:t> of Singapore </a:t>
            </a:r>
            <a:r>
              <a:rPr lang="en-US" sz="2800" b="0" i="0" u="none" strike="noStrike" dirty="0">
                <a:solidFill>
                  <a:srgbClr val="101828"/>
                </a:solidFill>
                <a:effectLst/>
                <a:highlight>
                  <a:srgbClr val="FF00FF"/>
                </a:highlight>
                <a:latin typeface="var(--font-family)"/>
              </a:rPr>
              <a:t>(alongside Malay, Mandarin, and Tamil), and is also the</a:t>
            </a:r>
            <a:r>
              <a:rPr lang="en-US" sz="2800" b="1" i="0" u="none" strike="noStrike" dirty="0">
                <a:solidFill>
                  <a:srgbClr val="101828"/>
                </a:solidFill>
                <a:effectLst/>
                <a:highlight>
                  <a:srgbClr val="FF00FF"/>
                </a:highlight>
                <a:latin typeface="var(--font-family)"/>
              </a:rPr>
              <a:t> language of business and government</a:t>
            </a:r>
            <a:r>
              <a:rPr lang="en-US" sz="2800" b="0" i="0" u="none" strike="noStrike" dirty="0">
                <a:solidFill>
                  <a:srgbClr val="101828"/>
                </a:solidFill>
                <a:effectLst/>
                <a:highlight>
                  <a:srgbClr val="FF00FF"/>
                </a:highlight>
                <a:latin typeface="var(--font-family)"/>
              </a:rPr>
              <a:t>. This is an example of societal bilingualism.</a:t>
            </a:r>
            <a:endParaRPr lang="en-US" b="0" dirty="0">
              <a:effectLst/>
              <a:highlight>
                <a:srgbClr val="FF00FF"/>
              </a:highlight>
            </a:endParaRPr>
          </a:p>
          <a:p>
            <a:br>
              <a:rPr lang="en-US" dirty="0">
                <a:highlight>
                  <a:srgbClr val="FF00FF"/>
                </a:highlight>
              </a:rPr>
            </a:br>
            <a:endParaRPr lang="th-TH" dirty="0">
              <a:highlight>
                <a:srgbClr val="FF00FF"/>
              </a:highlight>
            </a:endParaRPr>
          </a:p>
        </p:txBody>
      </p:sp>
    </p:spTree>
    <p:extLst>
      <p:ext uri="{BB962C8B-B14F-4D97-AF65-F5344CB8AC3E}">
        <p14:creationId xmlns:p14="http://schemas.microsoft.com/office/powerpoint/2010/main" val="329702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6" y="404664"/>
            <a:ext cx="2448272" cy="864096"/>
          </a:xfrm>
          <a:solidFill>
            <a:schemeClr val="accent6">
              <a:lumMod val="75000"/>
            </a:schemeClr>
          </a:solidFill>
        </p:spPr>
        <p:txBody>
          <a:bodyPr/>
          <a:lstStyle/>
          <a:p>
            <a:r>
              <a:rPr lang="en-US" b="1" dirty="0">
                <a:solidFill>
                  <a:srgbClr val="7030A0"/>
                </a:solidFill>
              </a:rPr>
              <a:t>Outline</a:t>
            </a:r>
            <a:endParaRPr lang="th-TH" b="1" dirty="0">
              <a:solidFill>
                <a:srgbClr val="7030A0"/>
              </a:solidFill>
            </a:endParaRPr>
          </a:p>
        </p:txBody>
      </p:sp>
      <p:sp>
        <p:nvSpPr>
          <p:cNvPr id="3" name="Content Placeholder 2"/>
          <p:cNvSpPr>
            <a:spLocks noGrp="1"/>
          </p:cNvSpPr>
          <p:nvPr>
            <p:ph idx="1"/>
          </p:nvPr>
        </p:nvSpPr>
        <p:spPr>
          <a:xfrm>
            <a:off x="457200" y="1600200"/>
            <a:ext cx="7931224" cy="5141167"/>
          </a:xfrm>
          <a:solidFill>
            <a:srgbClr val="FFFF00"/>
          </a:solidFill>
        </p:spPr>
        <p:txBody>
          <a:bodyPr>
            <a:normAutofit lnSpcReduction="10000"/>
          </a:bodyPr>
          <a:lstStyle/>
          <a:p>
            <a:r>
              <a:rPr lang="en-US" dirty="0">
                <a:solidFill>
                  <a:srgbClr val="0070C0"/>
                </a:solidFill>
              </a:rPr>
              <a:t>Last week last group presentation</a:t>
            </a:r>
          </a:p>
          <a:p>
            <a:r>
              <a:rPr lang="en-US" dirty="0">
                <a:solidFill>
                  <a:srgbClr val="0070C0"/>
                </a:solidFill>
              </a:rPr>
              <a:t>(Review) Type of Bilingual Program</a:t>
            </a:r>
          </a:p>
          <a:p>
            <a:r>
              <a:rPr lang="en-US" dirty="0">
                <a:solidFill>
                  <a:srgbClr val="0070C0"/>
                </a:solidFill>
              </a:rPr>
              <a:t>Bilingualism Meaning</a:t>
            </a:r>
          </a:p>
          <a:p>
            <a:r>
              <a:rPr lang="en-US" dirty="0">
                <a:solidFill>
                  <a:srgbClr val="0070C0"/>
                </a:solidFill>
              </a:rPr>
              <a:t>Types of bilingualism</a:t>
            </a:r>
          </a:p>
          <a:p>
            <a:r>
              <a:rPr lang="en-US" dirty="0">
                <a:solidFill>
                  <a:srgbClr val="0070C0"/>
                </a:solidFill>
              </a:rPr>
              <a:t>Causes of bilingualism</a:t>
            </a:r>
          </a:p>
          <a:p>
            <a:r>
              <a:rPr lang="en-US" dirty="0">
                <a:solidFill>
                  <a:srgbClr val="0070C0"/>
                </a:solidFill>
              </a:rPr>
              <a:t>Bilingualism: English as a Lingua Franca</a:t>
            </a:r>
          </a:p>
          <a:p>
            <a:r>
              <a:rPr lang="en-US" dirty="0">
                <a:solidFill>
                  <a:srgbClr val="0070C0"/>
                </a:solidFill>
              </a:rPr>
              <a:t>Benefits of being bilingual</a:t>
            </a:r>
          </a:p>
          <a:p>
            <a:r>
              <a:rPr lang="en-US" dirty="0">
                <a:solidFill>
                  <a:srgbClr val="0070C0"/>
                </a:solidFill>
              </a:rPr>
              <a:t>Common bilingualism features</a:t>
            </a:r>
          </a:p>
          <a:p>
            <a:r>
              <a:rPr lang="en-US" dirty="0">
                <a:solidFill>
                  <a:srgbClr val="0070C0"/>
                </a:solidFill>
              </a:rPr>
              <a:t>Bilingualism - Key Takeaways</a:t>
            </a:r>
            <a:endParaRPr lang="th-TH" dirty="0">
              <a:solidFill>
                <a:srgbClr val="0070C0"/>
              </a:solidFill>
            </a:endParaRPr>
          </a:p>
        </p:txBody>
      </p:sp>
    </p:spTree>
    <p:extLst>
      <p:ext uri="{BB962C8B-B14F-4D97-AF65-F5344CB8AC3E}">
        <p14:creationId xmlns:p14="http://schemas.microsoft.com/office/powerpoint/2010/main" val="146960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10FBEF-2D6A-119D-6442-05870735F936}"/>
              </a:ext>
            </a:extLst>
          </p:cNvPr>
          <p:cNvSpPr txBox="1"/>
          <p:nvPr/>
        </p:nvSpPr>
        <p:spPr>
          <a:xfrm>
            <a:off x="251520" y="908720"/>
            <a:ext cx="8424936" cy="1815882"/>
          </a:xfrm>
          <a:prstGeom prst="rect">
            <a:avLst/>
          </a:prstGeom>
          <a:noFill/>
        </p:spPr>
        <p:txBody>
          <a:bodyPr wrap="square">
            <a:spAutoFit/>
          </a:bodyPr>
          <a:lstStyle/>
          <a:p>
            <a:r>
              <a:rPr lang="en-US" sz="2800" b="0" i="0" u="none" strike="noStrike" dirty="0">
                <a:solidFill>
                  <a:srgbClr val="101828"/>
                </a:solidFill>
                <a:effectLst/>
                <a:highlight>
                  <a:srgbClr val="FFFF00"/>
                </a:highlight>
                <a:latin typeface="var(--font-family)"/>
              </a:rPr>
              <a:t>Because English is so significant all over the world, many people in many countries speak English as well as their native language; many people are bilingual due to English's dominance as a lingua franca. </a:t>
            </a:r>
            <a:endParaRPr lang="th-TH" dirty="0">
              <a:highlight>
                <a:srgbClr val="FFFF00"/>
              </a:highlight>
            </a:endParaRPr>
          </a:p>
        </p:txBody>
      </p:sp>
    </p:spTree>
    <p:extLst>
      <p:ext uri="{BB962C8B-B14F-4D97-AF65-F5344CB8AC3E}">
        <p14:creationId xmlns:p14="http://schemas.microsoft.com/office/powerpoint/2010/main" val="2823365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FDDA38C-70D5-077E-8FB8-3FD10B350E7C}"/>
              </a:ext>
            </a:extLst>
          </p:cNvPr>
          <p:cNvSpPr txBox="1"/>
          <p:nvPr/>
        </p:nvSpPr>
        <p:spPr>
          <a:xfrm>
            <a:off x="251520" y="405095"/>
            <a:ext cx="8064896" cy="6047809"/>
          </a:xfrm>
          <a:prstGeom prst="rect">
            <a:avLst/>
          </a:prstGeom>
          <a:noFill/>
        </p:spPr>
        <p:txBody>
          <a:bodyPr wrap="square">
            <a:spAutoFit/>
          </a:bodyPr>
          <a:lstStyle/>
          <a:p>
            <a:pPr algn="just" rtl="0">
              <a:spcBef>
                <a:spcPts val="3600"/>
              </a:spcBef>
              <a:spcAft>
                <a:spcPts val="1800"/>
              </a:spcAft>
            </a:pPr>
            <a:r>
              <a:rPr lang="en-US" sz="3200" b="1" i="0" u="none" strike="noStrike" dirty="0">
                <a:solidFill>
                  <a:srgbClr val="101828"/>
                </a:solidFill>
                <a:effectLst/>
                <a:latin typeface="var(--font-family)"/>
              </a:rPr>
              <a:t>Other reasons why someone might become bilingual</a:t>
            </a:r>
            <a:endParaRPr lang="en-US" sz="3600" b="1" dirty="0">
              <a:effectLst/>
            </a:endParaRPr>
          </a:p>
          <a:p>
            <a:r>
              <a:rPr lang="en-US" sz="2800" b="1" i="0" u="none" strike="noStrike" dirty="0">
                <a:solidFill>
                  <a:srgbClr val="101828"/>
                </a:solidFill>
                <a:effectLst/>
                <a:latin typeface="var(--font-family)"/>
              </a:rPr>
              <a:t>Religious studies:</a:t>
            </a:r>
            <a:r>
              <a:rPr lang="en-US" sz="2800" b="0" i="0" u="none" strike="noStrike" dirty="0">
                <a:solidFill>
                  <a:srgbClr val="101828"/>
                </a:solidFill>
                <a:effectLst/>
                <a:latin typeface="var(--font-family)"/>
              </a:rPr>
              <a:t> certain religious studies might require a fairly extensive understanding of a secondary language to a person's native language. For example, Catholicism uses Latin which, although technically a dead language, might still be necessary in order to understand ancient religious texts. The need to understand Latin for religious studies would be more significant than in scientific fields that use some Latin terms but do not rely on full Latin comprehension, such as botany (</a:t>
            </a:r>
            <a:r>
              <a:rPr lang="en-US" sz="2800" b="0" i="0" u="none" strike="noStrike" dirty="0" err="1">
                <a:solidFill>
                  <a:srgbClr val="101828"/>
                </a:solidFill>
                <a:effectLst/>
                <a:latin typeface="var(--font-family)"/>
              </a:rPr>
              <a:t>eg.</a:t>
            </a:r>
            <a:r>
              <a:rPr lang="en-US" sz="2800" b="0" i="0" u="none" strike="noStrike" dirty="0">
                <a:solidFill>
                  <a:srgbClr val="101828"/>
                </a:solidFill>
                <a:effectLst/>
                <a:latin typeface="var(--font-family)"/>
              </a:rPr>
              <a:t> plant names) or medicine (</a:t>
            </a:r>
            <a:r>
              <a:rPr lang="en-US" sz="2800" b="0" i="0" u="none" strike="noStrike" dirty="0" err="1">
                <a:solidFill>
                  <a:srgbClr val="101828"/>
                </a:solidFill>
                <a:effectLst/>
                <a:latin typeface="var(--font-family)"/>
              </a:rPr>
              <a:t>eg.</a:t>
            </a:r>
            <a:r>
              <a:rPr lang="en-US" sz="2800" b="0" i="0" u="none" strike="noStrike" dirty="0">
                <a:solidFill>
                  <a:srgbClr val="101828"/>
                </a:solidFill>
                <a:effectLst/>
                <a:latin typeface="var(--font-family)"/>
              </a:rPr>
              <a:t> bone names).</a:t>
            </a:r>
            <a:endParaRPr lang="th-TH" dirty="0"/>
          </a:p>
        </p:txBody>
      </p:sp>
    </p:spTree>
    <p:extLst>
      <p:ext uri="{BB962C8B-B14F-4D97-AF65-F5344CB8AC3E}">
        <p14:creationId xmlns:p14="http://schemas.microsoft.com/office/powerpoint/2010/main" val="3069298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155334-9E71-47F0-B2D4-494E3F890DE3}"/>
              </a:ext>
            </a:extLst>
          </p:cNvPr>
          <p:cNvSpPr txBox="1"/>
          <p:nvPr/>
        </p:nvSpPr>
        <p:spPr>
          <a:xfrm>
            <a:off x="467544" y="980728"/>
            <a:ext cx="8280920" cy="3539430"/>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latin typeface="var(--font-family)"/>
              </a:rPr>
              <a:t>Geography:</a:t>
            </a:r>
            <a:r>
              <a:rPr lang="en-US" sz="2800" b="0" i="0" u="none" strike="noStrike" dirty="0">
                <a:solidFill>
                  <a:srgbClr val="101828"/>
                </a:solidFill>
                <a:effectLst/>
                <a:latin typeface="var(--font-family)"/>
              </a:rPr>
              <a:t> in some countries, different communities speak different languages (for example, Nigeria is home to many different languages including Yoruba, Igbo, Hausa, and Kanuri). In order to facilitate everyday communication between different language speakers within a single country, it is necessary for the people to learn a common language. This could mean learning a second language, or even a third! </a:t>
            </a:r>
          </a:p>
        </p:txBody>
      </p:sp>
    </p:spTree>
    <p:extLst>
      <p:ext uri="{BB962C8B-B14F-4D97-AF65-F5344CB8AC3E}">
        <p14:creationId xmlns:p14="http://schemas.microsoft.com/office/powerpoint/2010/main" val="4082362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35476C-A98E-DDD5-6E5D-8E34CB09C106}"/>
              </a:ext>
            </a:extLst>
          </p:cNvPr>
          <p:cNvSpPr txBox="1"/>
          <p:nvPr/>
        </p:nvSpPr>
        <p:spPr>
          <a:xfrm>
            <a:off x="251520" y="332656"/>
            <a:ext cx="6048672" cy="707886"/>
          </a:xfrm>
          <a:prstGeom prst="rect">
            <a:avLst/>
          </a:prstGeom>
          <a:noFill/>
        </p:spPr>
        <p:txBody>
          <a:bodyPr wrap="square">
            <a:spAutoFit/>
          </a:bodyPr>
          <a:lstStyle/>
          <a:p>
            <a:pPr algn="just" rtl="0">
              <a:spcBef>
                <a:spcPts val="4800"/>
              </a:spcBef>
              <a:spcAft>
                <a:spcPts val="3600"/>
              </a:spcAft>
            </a:pPr>
            <a:r>
              <a:rPr lang="en-US" sz="4000" b="1" i="0" u="none" strike="noStrike" dirty="0">
                <a:solidFill>
                  <a:srgbClr val="101828"/>
                </a:solidFill>
                <a:effectLst/>
                <a:latin typeface="var(--font-family)"/>
              </a:rPr>
              <a:t>Benefits of being bilingual</a:t>
            </a:r>
            <a:endParaRPr lang="en-US" sz="4000" b="1" dirty="0">
              <a:effectLst/>
            </a:endParaRPr>
          </a:p>
        </p:txBody>
      </p:sp>
      <p:sp>
        <p:nvSpPr>
          <p:cNvPr id="5" name="TextBox 4">
            <a:extLst>
              <a:ext uri="{FF2B5EF4-FFF2-40B4-BE49-F238E27FC236}">
                <a16:creationId xmlns:a16="http://schemas.microsoft.com/office/drawing/2014/main" id="{215F7032-7AD7-02FF-F7B5-D83BAD8314C9}"/>
              </a:ext>
            </a:extLst>
          </p:cNvPr>
          <p:cNvSpPr txBox="1"/>
          <p:nvPr/>
        </p:nvSpPr>
        <p:spPr>
          <a:xfrm>
            <a:off x="395536" y="1040542"/>
            <a:ext cx="7992888" cy="5262979"/>
          </a:xfrm>
          <a:prstGeom prst="rect">
            <a:avLst/>
          </a:prstGeom>
          <a:noFill/>
        </p:spPr>
        <p:txBody>
          <a:bodyPr wrap="square">
            <a:spAutoFit/>
          </a:bodyPr>
          <a:lstStyle/>
          <a:p>
            <a:pPr algn="just" rtl="0"/>
            <a:r>
              <a:rPr lang="en-US" dirty="0">
                <a:solidFill>
                  <a:srgbClr val="101828"/>
                </a:solidFill>
                <a:latin typeface="var(--font-family)"/>
              </a:rPr>
              <a:t>B</a:t>
            </a:r>
            <a:r>
              <a:rPr lang="en-US" sz="2800" b="0" i="0" u="none" strike="noStrike" dirty="0">
                <a:solidFill>
                  <a:srgbClr val="101828"/>
                </a:solidFill>
                <a:effectLst/>
                <a:latin typeface="var(--font-family)"/>
              </a:rPr>
              <a:t>eing bilingual is like a superpower! There are so many benefits to being bilingual, so let's take a closer look:</a:t>
            </a:r>
            <a:endParaRPr lang="en-US" b="0" dirty="0">
              <a:effectLst/>
            </a:endParaRPr>
          </a:p>
          <a:p>
            <a:pPr algn="just" rtl="0"/>
            <a:br>
              <a:rPr lang="en-US" b="0" dirty="0">
                <a:effectLst/>
              </a:rPr>
            </a:br>
            <a:endParaRPr lang="en-US" b="0" dirty="0">
              <a:effectLst/>
            </a:endParaRPr>
          </a:p>
          <a:p>
            <a:pPr algn="just" rtl="0" fontAlgn="base">
              <a:buFont typeface="Arial" panose="020B0604020202020204" pitchFamily="34" charset="0"/>
              <a:buChar char="•"/>
            </a:pPr>
            <a:r>
              <a:rPr lang="en-US" sz="2800" b="1" i="0" u="none" strike="noStrike" dirty="0">
                <a:solidFill>
                  <a:srgbClr val="101828"/>
                </a:solidFill>
                <a:effectLst/>
                <a:latin typeface="var(--font-family)"/>
              </a:rPr>
              <a:t>wider communicative ability</a:t>
            </a:r>
            <a:r>
              <a:rPr lang="en-US" sz="2800" b="0" i="0" u="none" strike="noStrike" dirty="0">
                <a:solidFill>
                  <a:srgbClr val="101828"/>
                </a:solidFill>
                <a:effectLst/>
                <a:latin typeface="var(--font-family)"/>
              </a:rPr>
              <a:t> - the most obvious advantage to being bilingual is the increased ability to communicate with more people and in more countries. Speaking two or more languages opens up many opportunities for people, whether those opportunities be professional, educational, creative, or explorative. </a:t>
            </a:r>
          </a:p>
        </p:txBody>
      </p:sp>
    </p:spTree>
    <p:extLst>
      <p:ext uri="{BB962C8B-B14F-4D97-AF65-F5344CB8AC3E}">
        <p14:creationId xmlns:p14="http://schemas.microsoft.com/office/powerpoint/2010/main" val="2785986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95EB7A-98F4-0701-FD48-F18492C23986}"/>
              </a:ext>
            </a:extLst>
          </p:cNvPr>
          <p:cNvSpPr txBox="1"/>
          <p:nvPr/>
        </p:nvSpPr>
        <p:spPr>
          <a:xfrm>
            <a:off x="395536" y="260648"/>
            <a:ext cx="8280920" cy="2677656"/>
          </a:xfrm>
          <a:prstGeom prst="rect">
            <a:avLst/>
          </a:prstGeom>
          <a:noFill/>
        </p:spPr>
        <p:txBody>
          <a:bodyPr wrap="square">
            <a:spAutoFit/>
          </a:bodyPr>
          <a:lstStyle/>
          <a:p>
            <a:r>
              <a:rPr lang="en-US" sz="2800" b="1" i="0" u="none" strike="noStrike" dirty="0">
                <a:solidFill>
                  <a:srgbClr val="101828"/>
                </a:solidFill>
                <a:effectLst/>
                <a:latin typeface="var(--font-family)"/>
              </a:rPr>
              <a:t>privacy</a:t>
            </a:r>
            <a:r>
              <a:rPr lang="en-US" sz="2800" b="0" i="0" u="none" strike="noStrike" dirty="0">
                <a:solidFill>
                  <a:srgbClr val="101828"/>
                </a:solidFill>
                <a:effectLst/>
                <a:latin typeface="var(--font-family)"/>
              </a:rPr>
              <a:t> - people who are bilingual have the ability to code-switch. If two bilingual friends found themselves in a situation where they didn't want the people around them to understand what they were talking about, they could code-switch from one language to the other in order to keep their conversation private.</a:t>
            </a:r>
            <a:endParaRPr lang="th-TH" dirty="0"/>
          </a:p>
        </p:txBody>
      </p:sp>
      <p:sp>
        <p:nvSpPr>
          <p:cNvPr id="5" name="TextBox 4">
            <a:extLst>
              <a:ext uri="{FF2B5EF4-FFF2-40B4-BE49-F238E27FC236}">
                <a16:creationId xmlns:a16="http://schemas.microsoft.com/office/drawing/2014/main" id="{B8E6559B-EC47-B247-013B-C7868EB1F71D}"/>
              </a:ext>
            </a:extLst>
          </p:cNvPr>
          <p:cNvSpPr txBox="1"/>
          <p:nvPr/>
        </p:nvSpPr>
        <p:spPr>
          <a:xfrm>
            <a:off x="107504" y="3400926"/>
            <a:ext cx="8280920" cy="1384995"/>
          </a:xfrm>
          <a:prstGeom prst="rect">
            <a:avLst/>
          </a:prstGeom>
          <a:noFill/>
        </p:spPr>
        <p:txBody>
          <a:bodyPr wrap="square">
            <a:spAutoFit/>
          </a:bodyPr>
          <a:lstStyle/>
          <a:p>
            <a:r>
              <a:rPr lang="en-US" sz="2800" b="0" i="0" u="none" strike="noStrike" dirty="0">
                <a:solidFill>
                  <a:srgbClr val="101828"/>
                </a:solidFill>
                <a:effectLst/>
                <a:latin typeface="var(--font-family)"/>
              </a:rPr>
              <a:t>Code-switching is the ability to switch between different languages or language varieties within a single speech exchange. </a:t>
            </a:r>
            <a:endParaRPr lang="th-TH" dirty="0"/>
          </a:p>
        </p:txBody>
      </p:sp>
    </p:spTree>
    <p:extLst>
      <p:ext uri="{BB962C8B-B14F-4D97-AF65-F5344CB8AC3E}">
        <p14:creationId xmlns:p14="http://schemas.microsoft.com/office/powerpoint/2010/main" val="4208797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D48F86-1FE5-8AD8-3548-5867B714665E}"/>
              </a:ext>
            </a:extLst>
          </p:cNvPr>
          <p:cNvSpPr txBox="1"/>
          <p:nvPr/>
        </p:nvSpPr>
        <p:spPr>
          <a:xfrm>
            <a:off x="359532" y="620688"/>
            <a:ext cx="8424936" cy="4832092"/>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latin typeface="var(--font-family)"/>
              </a:rPr>
              <a:t>increased cultural awareness</a:t>
            </a:r>
            <a:r>
              <a:rPr lang="en-US" sz="2800" b="0" i="0" u="none" strike="noStrike" dirty="0">
                <a:solidFill>
                  <a:srgbClr val="101828"/>
                </a:solidFill>
                <a:effectLst/>
                <a:latin typeface="var(--font-family)"/>
              </a:rPr>
              <a:t> - because culture and language are often so closely linked, being able to speak more than one language could give the speaker greater cultural insight and understanding. For example, if a child is born to Spanish parents, has grown up in England, but speaks both Spanish and English fluently, their understanding and awareness of their Spanish heritage may be a lot stronger than if they only spoke English. This child would likely have solid cultural awareness of both their Spanish roots and British culture, as a result of being bilingual. </a:t>
            </a:r>
          </a:p>
        </p:txBody>
      </p:sp>
    </p:spTree>
    <p:extLst>
      <p:ext uri="{BB962C8B-B14F-4D97-AF65-F5344CB8AC3E}">
        <p14:creationId xmlns:p14="http://schemas.microsoft.com/office/powerpoint/2010/main" val="40398751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262036-6DF8-2DED-A44F-BD122CB23B36}"/>
              </a:ext>
            </a:extLst>
          </p:cNvPr>
          <p:cNvSpPr txBox="1"/>
          <p:nvPr/>
        </p:nvSpPr>
        <p:spPr>
          <a:xfrm>
            <a:off x="24101" y="188640"/>
            <a:ext cx="8712968" cy="2677656"/>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a:solidFill>
                  <a:srgbClr val="101828"/>
                </a:solidFill>
                <a:effectLst/>
                <a:latin typeface="var(--font-family)"/>
              </a:rPr>
              <a:t>competitiveness in the job market</a:t>
            </a:r>
            <a:r>
              <a:rPr lang="en-US" sz="2800" b="0" i="0" u="none" strike="noStrike">
                <a:solidFill>
                  <a:srgbClr val="101828"/>
                </a:solidFill>
                <a:effectLst/>
                <a:latin typeface="var(--font-family)"/>
              </a:rPr>
              <a:t> - as we've now seen, languages play an important role in business and professional settings. Being bilingual presents people with an advantage over their monolingual competitors and sets them apart as being able to reach more colleagues and clients. </a:t>
            </a:r>
            <a:endParaRPr lang="en-US" sz="2800" b="0" i="0" u="none" strike="noStrike" dirty="0">
              <a:solidFill>
                <a:srgbClr val="101828"/>
              </a:solidFill>
              <a:effectLst/>
              <a:latin typeface="var(--font-family)"/>
            </a:endParaRPr>
          </a:p>
        </p:txBody>
      </p:sp>
      <p:sp>
        <p:nvSpPr>
          <p:cNvPr id="5" name="TextBox 4">
            <a:extLst>
              <a:ext uri="{FF2B5EF4-FFF2-40B4-BE49-F238E27FC236}">
                <a16:creationId xmlns:a16="http://schemas.microsoft.com/office/drawing/2014/main" id="{BD52FE22-1BE3-33DE-C434-3C0E5C1F4172}"/>
              </a:ext>
            </a:extLst>
          </p:cNvPr>
          <p:cNvSpPr txBox="1"/>
          <p:nvPr/>
        </p:nvSpPr>
        <p:spPr>
          <a:xfrm>
            <a:off x="168116" y="3429000"/>
            <a:ext cx="8868379" cy="1384995"/>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latin typeface="var(--font-family)"/>
              </a:rPr>
              <a:t>ease of learning a third language</a:t>
            </a:r>
            <a:r>
              <a:rPr lang="en-US" sz="2800" b="0" i="0" u="none" strike="noStrike" dirty="0">
                <a:solidFill>
                  <a:srgbClr val="101828"/>
                </a:solidFill>
                <a:effectLst/>
                <a:latin typeface="var(--font-family)"/>
              </a:rPr>
              <a:t> - as with anything, practice makes perfect. If you already have a firm grasp of two languages, learning a third is made much easier. </a:t>
            </a:r>
          </a:p>
        </p:txBody>
      </p:sp>
    </p:spTree>
    <p:extLst>
      <p:ext uri="{BB962C8B-B14F-4D97-AF65-F5344CB8AC3E}">
        <p14:creationId xmlns:p14="http://schemas.microsoft.com/office/powerpoint/2010/main" val="33855969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E41A01-4291-52F6-2421-64A28DB90865}"/>
              </a:ext>
            </a:extLst>
          </p:cNvPr>
          <p:cNvSpPr txBox="1"/>
          <p:nvPr/>
        </p:nvSpPr>
        <p:spPr>
          <a:xfrm>
            <a:off x="72174" y="332656"/>
            <a:ext cx="9073008" cy="3970318"/>
          </a:xfrm>
          <a:prstGeom prst="rect">
            <a:avLst/>
          </a:prstGeom>
          <a:noFill/>
        </p:spPr>
        <p:txBody>
          <a:bodyPr wrap="square">
            <a:spAutoFit/>
          </a:bodyPr>
          <a:lstStyle/>
          <a:p>
            <a:pPr algn="just" rtl="0" fontAlgn="base">
              <a:buFont typeface="Arial" panose="020B0604020202020204" pitchFamily="34" charset="0"/>
              <a:buChar char="•"/>
            </a:pPr>
            <a:r>
              <a:rPr lang="en-US" sz="2800" b="1" i="0" u="none" strike="noStrike" dirty="0">
                <a:solidFill>
                  <a:srgbClr val="101828"/>
                </a:solidFill>
                <a:effectLst/>
                <a:latin typeface="var(--font-family)"/>
              </a:rPr>
              <a:t>creative expression</a:t>
            </a:r>
            <a:r>
              <a:rPr lang="en-US" sz="2800" b="0" i="0" u="none" strike="noStrike" dirty="0">
                <a:solidFill>
                  <a:srgbClr val="101828"/>
                </a:solidFill>
                <a:effectLst/>
                <a:latin typeface="var(--font-family)"/>
              </a:rPr>
              <a:t> - bilingual people have the unique ability to mix the best parts of the languages they speak. With a bit of creative code-switching, bilingual people are able to pack more punch into their discourse by adding impactful words in different languages. Sometimes idiomatic language and other kinds of phrases in one language do not translate well into others. Being bilingual enables the speaker to still use these evocative words and phrases without having to dilute their meaning by translating.</a:t>
            </a:r>
          </a:p>
        </p:txBody>
      </p:sp>
    </p:spTree>
    <p:extLst>
      <p:ext uri="{BB962C8B-B14F-4D97-AF65-F5344CB8AC3E}">
        <p14:creationId xmlns:p14="http://schemas.microsoft.com/office/powerpoint/2010/main" val="1604292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CE07FC-3560-3084-1DA4-57BEB8B603C4}"/>
              </a:ext>
            </a:extLst>
          </p:cNvPr>
          <p:cNvSpPr txBox="1"/>
          <p:nvPr/>
        </p:nvSpPr>
        <p:spPr>
          <a:xfrm>
            <a:off x="539552" y="1196752"/>
            <a:ext cx="7848872" cy="4062651"/>
          </a:xfrm>
          <a:prstGeom prst="rect">
            <a:avLst/>
          </a:prstGeom>
          <a:noFill/>
        </p:spPr>
        <p:txBody>
          <a:bodyPr wrap="square">
            <a:spAutoFit/>
          </a:bodyPr>
          <a:lstStyle/>
          <a:p>
            <a:pPr algn="just" rtl="0">
              <a:spcBef>
                <a:spcPts val="4800"/>
              </a:spcBef>
              <a:spcAft>
                <a:spcPts val="3600"/>
              </a:spcAft>
            </a:pPr>
            <a:r>
              <a:rPr lang="en-US" sz="3200" b="1" i="0" u="none" strike="noStrike" dirty="0">
                <a:solidFill>
                  <a:srgbClr val="101828"/>
                </a:solidFill>
                <a:effectLst/>
                <a:latin typeface="var(--font-family)"/>
              </a:rPr>
              <a:t>Common bilingualism features</a:t>
            </a:r>
            <a:endParaRPr lang="en-US" b="1" dirty="0">
              <a:effectLst/>
            </a:endParaRPr>
          </a:p>
          <a:p>
            <a:pPr algn="just" rtl="0" fontAlgn="base">
              <a:buFont typeface="Arial" panose="020B0604020202020204" pitchFamily="34" charset="0"/>
              <a:buChar char="•"/>
            </a:pPr>
            <a:r>
              <a:rPr lang="en-US" sz="2800" b="0" i="0" u="none" strike="noStrike" dirty="0">
                <a:solidFill>
                  <a:srgbClr val="101828"/>
                </a:solidFill>
                <a:effectLst/>
                <a:latin typeface="var(--font-family)"/>
              </a:rPr>
              <a:t>Bilingual people most commonly </a:t>
            </a:r>
            <a:r>
              <a:rPr lang="en-US" sz="2800" b="1" i="0" u="none" strike="noStrike" dirty="0">
                <a:solidFill>
                  <a:srgbClr val="101828"/>
                </a:solidFill>
                <a:effectLst/>
                <a:latin typeface="var(--font-family)"/>
              </a:rPr>
              <a:t>belong to two different cultures </a:t>
            </a:r>
            <a:r>
              <a:rPr lang="en-US" sz="2800" b="0" i="0" u="none" strike="noStrike" dirty="0">
                <a:solidFill>
                  <a:srgbClr val="101828"/>
                </a:solidFill>
                <a:effectLst/>
                <a:latin typeface="var(--font-family)"/>
              </a:rPr>
              <a:t>or have roots in two different nationalities.</a:t>
            </a:r>
          </a:p>
          <a:p>
            <a:pPr algn="just" rtl="0" fontAlgn="base">
              <a:buFont typeface="Arial" panose="020B0604020202020204" pitchFamily="34" charset="0"/>
              <a:buChar char="•"/>
            </a:pPr>
            <a:r>
              <a:rPr lang="en-US" sz="2800" b="0" i="0" u="none" strike="noStrike" dirty="0">
                <a:solidFill>
                  <a:srgbClr val="101828"/>
                </a:solidFill>
                <a:effectLst/>
                <a:latin typeface="var(--font-family)"/>
              </a:rPr>
              <a:t>Bilingual people may </a:t>
            </a:r>
            <a:r>
              <a:rPr lang="en-US" sz="2800" b="1" i="0" u="none" strike="noStrike" dirty="0">
                <a:solidFill>
                  <a:srgbClr val="101828"/>
                </a:solidFill>
                <a:effectLst/>
                <a:latin typeface="var(--font-family)"/>
              </a:rPr>
              <a:t>use their different languages in different </a:t>
            </a:r>
            <a:r>
              <a:rPr lang="en-US" sz="2800" b="1" i="0" u="sng" strike="noStrike" dirty="0">
                <a:solidFill>
                  <a:srgbClr val="0000FF"/>
                </a:solidFill>
                <a:effectLst/>
                <a:latin typeface="var(--font-family)"/>
                <a:hlinkClick r:id="rId2"/>
              </a:rPr>
              <a:t>aspects</a:t>
            </a:r>
            <a:r>
              <a:rPr lang="en-US" sz="2800" b="1" i="0" u="none" strike="noStrike" dirty="0">
                <a:solidFill>
                  <a:srgbClr val="101828"/>
                </a:solidFill>
                <a:effectLst/>
                <a:latin typeface="var(--font-family)"/>
              </a:rPr>
              <a:t> of their lives</a:t>
            </a:r>
            <a:r>
              <a:rPr lang="en-US" sz="2800" b="0" i="0" u="none" strike="noStrike" dirty="0">
                <a:solidFill>
                  <a:srgbClr val="101828"/>
                </a:solidFill>
                <a:effectLst/>
                <a:latin typeface="var(--font-family)"/>
              </a:rPr>
              <a:t> (for example, an individual might speak English at school or work but Spanish at home).</a:t>
            </a:r>
          </a:p>
        </p:txBody>
      </p:sp>
    </p:spTree>
    <p:extLst>
      <p:ext uri="{BB962C8B-B14F-4D97-AF65-F5344CB8AC3E}">
        <p14:creationId xmlns:p14="http://schemas.microsoft.com/office/powerpoint/2010/main" val="39513821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14D306-C66A-6F36-C569-325B1E1C6C44}"/>
              </a:ext>
            </a:extLst>
          </p:cNvPr>
          <p:cNvSpPr txBox="1"/>
          <p:nvPr/>
        </p:nvSpPr>
        <p:spPr>
          <a:xfrm>
            <a:off x="323528" y="476672"/>
            <a:ext cx="8064896" cy="3539430"/>
          </a:xfrm>
          <a:prstGeom prst="rect">
            <a:avLst/>
          </a:prstGeom>
          <a:noFill/>
        </p:spPr>
        <p:txBody>
          <a:bodyPr wrap="square">
            <a:spAutoFit/>
          </a:bodyPr>
          <a:lstStyle/>
          <a:p>
            <a:pPr algn="just" rtl="0" fontAlgn="base">
              <a:buFont typeface="Arial" panose="020B0604020202020204" pitchFamily="34" charset="0"/>
              <a:buChar char="•"/>
            </a:pPr>
            <a:r>
              <a:rPr lang="en-US" sz="2800" b="0" i="0" u="none" strike="noStrike" dirty="0">
                <a:solidFill>
                  <a:srgbClr val="101828"/>
                </a:solidFill>
                <a:effectLst/>
                <a:latin typeface="var(--font-family)"/>
              </a:rPr>
              <a:t>Bilingualism </a:t>
            </a:r>
            <a:r>
              <a:rPr lang="en-US" sz="2800" b="1" i="0" u="none" strike="noStrike" dirty="0">
                <a:solidFill>
                  <a:srgbClr val="101828"/>
                </a:solidFill>
                <a:effectLst/>
                <a:latin typeface="var(--font-family)"/>
              </a:rPr>
              <a:t>does not always mean the speaker speaks both languages to the same proficiency</a:t>
            </a:r>
            <a:r>
              <a:rPr lang="en-US" sz="2800" b="0" i="0" u="none" strike="noStrike" dirty="0">
                <a:solidFill>
                  <a:srgbClr val="101828"/>
                </a:solidFill>
                <a:effectLst/>
                <a:latin typeface="var(--font-family)"/>
              </a:rPr>
              <a:t>. This is often assumed but is not always the case. </a:t>
            </a:r>
          </a:p>
          <a:p>
            <a:r>
              <a:rPr lang="en-US" sz="2800" b="0" i="0" u="none" strike="noStrike" dirty="0">
                <a:solidFill>
                  <a:srgbClr val="101828"/>
                </a:solidFill>
                <a:effectLst/>
                <a:latin typeface="var(--font-family)"/>
              </a:rPr>
              <a:t>Being bilingual </a:t>
            </a:r>
            <a:r>
              <a:rPr lang="en-US" sz="2800" b="1" i="0" u="none" strike="noStrike" dirty="0">
                <a:solidFill>
                  <a:srgbClr val="101828"/>
                </a:solidFill>
                <a:effectLst/>
                <a:latin typeface="var(--font-family)"/>
              </a:rPr>
              <a:t>doesn't automatically mean the speaker will be able to translate between languages instantaneously</a:t>
            </a:r>
            <a:r>
              <a:rPr lang="en-US" sz="2800" b="0" i="0" u="none" strike="noStrike" dirty="0">
                <a:solidFill>
                  <a:srgbClr val="101828"/>
                </a:solidFill>
                <a:effectLst/>
                <a:latin typeface="var(--font-family)"/>
              </a:rPr>
              <a:t>; sometimes some extra thought will be required to translate things, especially if the speaker has varying proficiencies of each language. </a:t>
            </a:r>
            <a:endParaRPr lang="th-TH" dirty="0"/>
          </a:p>
        </p:txBody>
      </p:sp>
    </p:spTree>
    <p:extLst>
      <p:ext uri="{BB962C8B-B14F-4D97-AF65-F5344CB8AC3E}">
        <p14:creationId xmlns:p14="http://schemas.microsoft.com/office/powerpoint/2010/main" val="551032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32B274D-687B-0BCC-BEE5-6B7020C12FD4}"/>
              </a:ext>
            </a:extLst>
          </p:cNvPr>
          <p:cNvSpPr txBox="1"/>
          <p:nvPr/>
        </p:nvSpPr>
        <p:spPr>
          <a:xfrm>
            <a:off x="2195736" y="188640"/>
            <a:ext cx="3834383" cy="1446550"/>
          </a:xfrm>
          <a:prstGeom prst="rect">
            <a:avLst/>
          </a:prstGeom>
          <a:noFill/>
        </p:spPr>
        <p:txBody>
          <a:bodyPr wrap="none" rtlCol="0">
            <a:spAutoFit/>
          </a:bodyPr>
          <a:lstStyle/>
          <a:p>
            <a:r>
              <a:rPr lang="en-US" sz="8800" b="1" dirty="0">
                <a:highlight>
                  <a:srgbClr val="FFFF00"/>
                </a:highlight>
              </a:rPr>
              <a:t>Review </a:t>
            </a:r>
            <a:endParaRPr lang="th-TH" sz="8800" b="1" dirty="0">
              <a:highlight>
                <a:srgbClr val="FFFF00"/>
              </a:highlight>
            </a:endParaRPr>
          </a:p>
        </p:txBody>
      </p:sp>
      <p:sp>
        <p:nvSpPr>
          <p:cNvPr id="3" name="TextBox 2">
            <a:extLst>
              <a:ext uri="{FF2B5EF4-FFF2-40B4-BE49-F238E27FC236}">
                <a16:creationId xmlns:a16="http://schemas.microsoft.com/office/drawing/2014/main" id="{7138F544-2AB9-EA6C-76F4-020B65BC3E8F}"/>
              </a:ext>
            </a:extLst>
          </p:cNvPr>
          <p:cNvSpPr txBox="1"/>
          <p:nvPr/>
        </p:nvSpPr>
        <p:spPr>
          <a:xfrm>
            <a:off x="107505" y="1716556"/>
            <a:ext cx="9036495" cy="1569660"/>
          </a:xfrm>
          <a:prstGeom prst="rect">
            <a:avLst/>
          </a:prstGeom>
          <a:noFill/>
        </p:spPr>
        <p:txBody>
          <a:bodyPr wrap="square" rtlCol="0">
            <a:spAutoFit/>
          </a:bodyPr>
          <a:lstStyle/>
          <a:p>
            <a:r>
              <a:rPr lang="en-US" sz="3200" dirty="0">
                <a:solidFill>
                  <a:srgbClr val="0070C0"/>
                </a:solidFill>
              </a:rPr>
              <a:t>How many types of bilingual education programs </a:t>
            </a:r>
          </a:p>
          <a:p>
            <a:r>
              <a:rPr lang="en-US" sz="3200" dirty="0">
                <a:solidFill>
                  <a:srgbClr val="0070C0"/>
                </a:solidFill>
              </a:rPr>
              <a:t>are there?</a:t>
            </a:r>
          </a:p>
          <a:p>
            <a:r>
              <a:rPr lang="en-US" sz="3200" dirty="0">
                <a:solidFill>
                  <a:srgbClr val="0070C0"/>
                </a:solidFill>
              </a:rPr>
              <a:t>What are the most common program………?</a:t>
            </a:r>
            <a:endParaRPr lang="th-TH" sz="3200" dirty="0">
              <a:solidFill>
                <a:srgbClr val="0070C0"/>
              </a:solidFill>
            </a:endParaRPr>
          </a:p>
        </p:txBody>
      </p:sp>
      <p:sp>
        <p:nvSpPr>
          <p:cNvPr id="4" name="TextBox 3">
            <a:extLst>
              <a:ext uri="{FF2B5EF4-FFF2-40B4-BE49-F238E27FC236}">
                <a16:creationId xmlns:a16="http://schemas.microsoft.com/office/drawing/2014/main" id="{042910DC-9979-E32D-DAFB-48C7B1CCD2B6}"/>
              </a:ext>
            </a:extLst>
          </p:cNvPr>
          <p:cNvSpPr txBox="1"/>
          <p:nvPr/>
        </p:nvSpPr>
        <p:spPr>
          <a:xfrm flipH="1">
            <a:off x="279922" y="3429000"/>
            <a:ext cx="8584156" cy="2677656"/>
          </a:xfrm>
          <a:prstGeom prst="rect">
            <a:avLst/>
          </a:prstGeom>
          <a:noFill/>
        </p:spPr>
        <p:txBody>
          <a:bodyPr wrap="square" rtlCol="0">
            <a:spAutoFit/>
          </a:bodyPr>
          <a:lstStyle/>
          <a:p>
            <a:pPr marL="457200" indent="-457200">
              <a:buFont typeface="Arial" panose="020B0604020202020204" pitchFamily="34" charset="0"/>
              <a:buChar char="•"/>
            </a:pPr>
            <a:r>
              <a:rPr lang="en-US" dirty="0"/>
              <a:t>Transitional Bilingual Education program</a:t>
            </a:r>
          </a:p>
          <a:p>
            <a:pPr marL="457200" indent="-457200">
              <a:buFont typeface="Arial" panose="020B0604020202020204" pitchFamily="34" charset="0"/>
              <a:buChar char="•"/>
            </a:pPr>
            <a:r>
              <a:rPr lang="en-US" dirty="0"/>
              <a:t>Maintenance, developmental, or late exit bilingual education</a:t>
            </a:r>
          </a:p>
          <a:p>
            <a:pPr marL="457200" indent="-457200">
              <a:buFont typeface="Arial" panose="020B0604020202020204" pitchFamily="34" charset="0"/>
              <a:buChar char="•"/>
            </a:pPr>
            <a:r>
              <a:rPr lang="en-US" dirty="0"/>
              <a:t>Dual language or two-way immersion </a:t>
            </a:r>
          </a:p>
          <a:p>
            <a:pPr marL="457200" indent="-457200">
              <a:buFont typeface="Arial" panose="020B0604020202020204" pitchFamily="34" charset="0"/>
              <a:buChar char="•"/>
            </a:pPr>
            <a:r>
              <a:rPr lang="en-US" dirty="0"/>
              <a:t>English Immersion Program</a:t>
            </a:r>
          </a:p>
          <a:p>
            <a:pPr marL="457200" indent="-457200">
              <a:buFont typeface="Arial" panose="020B0604020202020204" pitchFamily="34" charset="0"/>
              <a:buChar char="•"/>
            </a:pPr>
            <a:r>
              <a:rPr lang="en-US" dirty="0"/>
              <a:t>ESL pullout program/submersion/ sink-an- swim</a:t>
            </a:r>
            <a:endParaRPr lang="th-TH" dirty="0"/>
          </a:p>
        </p:txBody>
      </p:sp>
    </p:spTree>
    <p:extLst>
      <p:ext uri="{BB962C8B-B14F-4D97-AF65-F5344CB8AC3E}">
        <p14:creationId xmlns:p14="http://schemas.microsoft.com/office/powerpoint/2010/main" val="322136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 calcmode="lin" valueType="num">
                                      <p:cBhvr additive="base">
                                        <p:cTn id="3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 calcmode="lin" valueType="num">
                                      <p:cBhvr additive="base">
                                        <p:cTn id="3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 calcmode="lin" valueType="num">
                                      <p:cBhvr additive="base">
                                        <p:cTn id="4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anim calcmode="lin" valueType="num">
                                      <p:cBhvr additive="base">
                                        <p:cTn id="4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8F30002-A845-5E7A-460B-D5797B37E274}"/>
              </a:ext>
            </a:extLst>
          </p:cNvPr>
          <p:cNvSpPr txBox="1"/>
          <p:nvPr/>
        </p:nvSpPr>
        <p:spPr>
          <a:xfrm>
            <a:off x="215516" y="332656"/>
            <a:ext cx="8712968" cy="4401205"/>
          </a:xfrm>
          <a:prstGeom prst="rect">
            <a:avLst/>
          </a:prstGeom>
          <a:noFill/>
        </p:spPr>
        <p:txBody>
          <a:bodyPr wrap="square">
            <a:spAutoFit/>
          </a:bodyPr>
          <a:lstStyle/>
          <a:p>
            <a:pPr algn="just" rtl="0" fontAlgn="base">
              <a:buFont typeface="Arial" panose="020B0604020202020204" pitchFamily="34" charset="0"/>
              <a:buChar char="•"/>
            </a:pPr>
            <a:r>
              <a:rPr lang="en-US" sz="2800" b="0" i="0" u="none" strike="noStrike" dirty="0">
                <a:solidFill>
                  <a:srgbClr val="101828"/>
                </a:solidFill>
                <a:effectLst/>
                <a:latin typeface="var(--font-family)"/>
              </a:rPr>
              <a:t>Bilingual people who speak the same languages as each other will </a:t>
            </a:r>
            <a:r>
              <a:rPr lang="en-US" sz="2800" b="1" i="0" u="none" strike="noStrike" dirty="0">
                <a:solidFill>
                  <a:srgbClr val="101828"/>
                </a:solidFill>
                <a:effectLst/>
                <a:latin typeface="var(--font-family)"/>
              </a:rPr>
              <a:t>often mix languages and code-switch in conversation</a:t>
            </a:r>
            <a:r>
              <a:rPr lang="en-US" sz="2800" b="0" i="0" u="none" strike="noStrike" dirty="0">
                <a:solidFill>
                  <a:srgbClr val="101828"/>
                </a:solidFill>
                <a:effectLst/>
                <a:latin typeface="var(--font-family)"/>
              </a:rPr>
              <a:t>.</a:t>
            </a:r>
          </a:p>
          <a:p>
            <a:pPr algn="just" rtl="0" fontAlgn="base">
              <a:buFont typeface="Arial" panose="020B0604020202020204" pitchFamily="34" charset="0"/>
              <a:buChar char="•"/>
            </a:pPr>
            <a:r>
              <a:rPr lang="en-US" sz="2800" b="0" i="0" u="none" strike="noStrike" dirty="0">
                <a:solidFill>
                  <a:srgbClr val="101828"/>
                </a:solidFill>
                <a:effectLst/>
                <a:latin typeface="var(--font-family)"/>
              </a:rPr>
              <a:t>It is common for bilingual people to sometimes </a:t>
            </a:r>
            <a:r>
              <a:rPr lang="en-US" sz="2800" b="1" i="0" u="none" strike="noStrike" dirty="0">
                <a:solidFill>
                  <a:srgbClr val="101828"/>
                </a:solidFill>
                <a:effectLst/>
                <a:latin typeface="var(--font-family)"/>
              </a:rPr>
              <a:t>struggle to find a word in one language</a:t>
            </a:r>
            <a:r>
              <a:rPr lang="en-US" sz="2800" b="0" i="0" u="none" strike="noStrike" dirty="0">
                <a:solidFill>
                  <a:srgbClr val="101828"/>
                </a:solidFill>
                <a:effectLst/>
                <a:latin typeface="var(--font-family)"/>
              </a:rPr>
              <a:t>, so they might explain what they mean in another way.</a:t>
            </a:r>
          </a:p>
          <a:p>
            <a:pPr algn="just" rtl="0"/>
            <a:br>
              <a:rPr lang="en-US" b="0" dirty="0">
                <a:effectLst/>
              </a:rPr>
            </a:br>
            <a:endParaRPr lang="en-US" b="0" dirty="0">
              <a:effectLst/>
            </a:endParaRPr>
          </a:p>
          <a:p>
            <a:br>
              <a:rPr lang="en-US" dirty="0"/>
            </a:br>
            <a:endParaRPr lang="th-TH" dirty="0"/>
          </a:p>
        </p:txBody>
      </p:sp>
    </p:spTree>
    <p:extLst>
      <p:ext uri="{BB962C8B-B14F-4D97-AF65-F5344CB8AC3E}">
        <p14:creationId xmlns:p14="http://schemas.microsoft.com/office/powerpoint/2010/main" val="13505382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405808-72B3-BA81-254D-875E3877CFD9}"/>
              </a:ext>
            </a:extLst>
          </p:cNvPr>
          <p:cNvSpPr txBox="1"/>
          <p:nvPr/>
        </p:nvSpPr>
        <p:spPr>
          <a:xfrm>
            <a:off x="215516" y="620688"/>
            <a:ext cx="8712968" cy="4401205"/>
          </a:xfrm>
          <a:prstGeom prst="rect">
            <a:avLst/>
          </a:prstGeom>
          <a:noFill/>
        </p:spPr>
        <p:txBody>
          <a:bodyPr wrap="square">
            <a:spAutoFit/>
          </a:bodyPr>
          <a:lstStyle/>
          <a:p>
            <a:pPr marR="228600" algn="just" rtl="0" fontAlgn="base">
              <a:buFont typeface="Arial" panose="020B0604020202020204" pitchFamily="34" charset="0"/>
              <a:buChar char="•"/>
            </a:pPr>
            <a:r>
              <a:rPr lang="en-US" sz="2800" b="0" i="0" u="none" strike="noStrike" dirty="0">
                <a:solidFill>
                  <a:srgbClr val="101828"/>
                </a:solidFill>
                <a:effectLst/>
                <a:latin typeface="var(--font-family)"/>
              </a:rPr>
              <a:t>There are many benefits to being bilingual including: wider communicative ability, competitive edge in education and business, added privacy when conversing with someone, more creative expression, increased cultural awareness, and ease of learning a third language. </a:t>
            </a:r>
          </a:p>
          <a:p>
            <a:pPr marR="228600" algn="just" rtl="0" fontAlgn="base">
              <a:spcAft>
                <a:spcPts val="1400"/>
              </a:spcAft>
              <a:buFont typeface="Arial" panose="020B0604020202020204" pitchFamily="34" charset="0"/>
              <a:buChar char="•"/>
            </a:pPr>
            <a:r>
              <a:rPr lang="en-US" sz="2800" b="0" i="0" u="none" strike="noStrike" dirty="0">
                <a:solidFill>
                  <a:srgbClr val="101828"/>
                </a:solidFill>
                <a:effectLst/>
                <a:latin typeface="var(--font-family)"/>
              </a:rPr>
              <a:t>Common features of bilingualism include: belonging to two different cultures, code-switching, having differing levels of proficiency in each language, and using different languages in different </a:t>
            </a:r>
            <a:r>
              <a:rPr lang="en-US" sz="2800" b="0" i="0" u="sng" strike="noStrike" dirty="0">
                <a:solidFill>
                  <a:srgbClr val="0000FF"/>
                </a:solidFill>
                <a:effectLst/>
                <a:latin typeface="var(--font-family)"/>
                <a:hlinkClick r:id="rId2"/>
              </a:rPr>
              <a:t>aspects</a:t>
            </a:r>
            <a:r>
              <a:rPr lang="en-US" sz="2800" b="0" i="0" u="none" strike="noStrike" dirty="0">
                <a:solidFill>
                  <a:srgbClr val="101828"/>
                </a:solidFill>
                <a:effectLst/>
                <a:latin typeface="var(--font-family)"/>
              </a:rPr>
              <a:t> of life. </a:t>
            </a:r>
          </a:p>
        </p:txBody>
      </p:sp>
    </p:spTree>
    <p:extLst>
      <p:ext uri="{BB962C8B-B14F-4D97-AF65-F5344CB8AC3E}">
        <p14:creationId xmlns:p14="http://schemas.microsoft.com/office/powerpoint/2010/main" val="25907358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8D9ECC3-9374-75F3-F4E1-E6B9761A865C}"/>
              </a:ext>
            </a:extLst>
          </p:cNvPr>
          <p:cNvSpPr txBox="1"/>
          <p:nvPr/>
        </p:nvSpPr>
        <p:spPr>
          <a:xfrm>
            <a:off x="251520" y="410225"/>
            <a:ext cx="8640960" cy="6037550"/>
          </a:xfrm>
          <a:prstGeom prst="rect">
            <a:avLst/>
          </a:prstGeom>
          <a:noFill/>
        </p:spPr>
        <p:txBody>
          <a:bodyPr wrap="square">
            <a:spAutoFit/>
          </a:bodyPr>
          <a:lstStyle/>
          <a:p>
            <a:pPr algn="just" rtl="0">
              <a:spcBef>
                <a:spcPts val="1500"/>
              </a:spcBef>
              <a:spcAft>
                <a:spcPts val="750"/>
              </a:spcAft>
            </a:pPr>
            <a:r>
              <a:rPr lang="en-US" sz="3200" b="1" i="0" u="none" strike="noStrike" dirty="0">
                <a:solidFill>
                  <a:srgbClr val="101828"/>
                </a:solidFill>
                <a:effectLst/>
                <a:latin typeface="var(--font-family)"/>
              </a:rPr>
              <a:t>Bilingualism - Key Takeaways</a:t>
            </a:r>
            <a:endParaRPr lang="en-US" b="1" dirty="0">
              <a:effectLst/>
            </a:endParaRPr>
          </a:p>
          <a:p>
            <a:pPr marR="228600" algn="just" rtl="0" fontAlgn="base">
              <a:spcBef>
                <a:spcPts val="1400"/>
              </a:spcBef>
              <a:buFont typeface="Arial" panose="020B0604020202020204" pitchFamily="34" charset="0"/>
              <a:buChar char="•"/>
            </a:pPr>
            <a:r>
              <a:rPr lang="en-US" sz="2800" b="0" i="0" u="none" strike="noStrike" dirty="0">
                <a:solidFill>
                  <a:srgbClr val="101828"/>
                </a:solidFill>
                <a:effectLst/>
                <a:latin typeface="var(--font-family)"/>
              </a:rPr>
              <a:t>Bilingualism is the ability to speak two (or more) languages. </a:t>
            </a:r>
          </a:p>
          <a:p>
            <a:pPr marR="228600" algn="just" rtl="0" fontAlgn="base">
              <a:buFont typeface="Arial" panose="020B0604020202020204" pitchFamily="34" charset="0"/>
              <a:buChar char="•"/>
            </a:pPr>
            <a:r>
              <a:rPr lang="en-US" sz="2800" b="0" i="0" u="none" strike="noStrike" dirty="0">
                <a:solidFill>
                  <a:srgbClr val="101828"/>
                </a:solidFill>
                <a:effectLst/>
                <a:latin typeface="var(--font-family)"/>
              </a:rPr>
              <a:t>People become bilingual for many reasons including: being born to parents who speak different languages, learning a second language for education or business, moving to a new country, or wanting to integrate.</a:t>
            </a:r>
          </a:p>
          <a:p>
            <a:pPr marR="228600" algn="just" rtl="0" fontAlgn="base">
              <a:buFont typeface="Arial" panose="020B0604020202020204" pitchFamily="34" charset="0"/>
              <a:buChar char="•"/>
            </a:pPr>
            <a:r>
              <a:rPr lang="en-US" sz="2800" b="0" i="0" u="none" strike="noStrike" dirty="0">
                <a:solidFill>
                  <a:srgbClr val="101828"/>
                </a:solidFill>
                <a:effectLst/>
                <a:latin typeface="var(--font-family)"/>
              </a:rPr>
              <a:t>A lingua franca is a common language adopted by people who speak different languages to each other. English is a very prolific lingua franca and is an official language in many countries all over the world.</a:t>
            </a:r>
          </a:p>
          <a:p>
            <a:br>
              <a:rPr lang="en-US" b="0" dirty="0">
                <a:effectLst/>
              </a:rPr>
            </a:br>
            <a:endParaRPr lang="th-TH" dirty="0"/>
          </a:p>
        </p:txBody>
      </p:sp>
    </p:spTree>
    <p:extLst>
      <p:ext uri="{BB962C8B-B14F-4D97-AF65-F5344CB8AC3E}">
        <p14:creationId xmlns:p14="http://schemas.microsoft.com/office/powerpoint/2010/main" val="3739615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506A2C-18ED-5406-8007-92EDD5974F6B}"/>
              </a:ext>
            </a:extLst>
          </p:cNvPr>
          <p:cNvSpPr txBox="1"/>
          <p:nvPr/>
        </p:nvSpPr>
        <p:spPr>
          <a:xfrm>
            <a:off x="683568" y="548680"/>
            <a:ext cx="6264696" cy="707886"/>
          </a:xfrm>
          <a:prstGeom prst="rect">
            <a:avLst/>
          </a:prstGeom>
          <a:noFill/>
        </p:spPr>
        <p:txBody>
          <a:bodyPr wrap="square">
            <a:spAutoFit/>
          </a:bodyPr>
          <a:lstStyle/>
          <a:p>
            <a:r>
              <a:rPr lang="en-US" sz="4000" dirty="0">
                <a:solidFill>
                  <a:srgbClr val="0070C0"/>
                </a:solidFill>
                <a:highlight>
                  <a:srgbClr val="00FF00"/>
                </a:highlight>
              </a:rPr>
              <a:t>Bilingualism Meaning</a:t>
            </a:r>
          </a:p>
        </p:txBody>
      </p:sp>
      <p:sp>
        <p:nvSpPr>
          <p:cNvPr id="5" name="TextBox 4">
            <a:extLst>
              <a:ext uri="{FF2B5EF4-FFF2-40B4-BE49-F238E27FC236}">
                <a16:creationId xmlns:a16="http://schemas.microsoft.com/office/drawing/2014/main" id="{2B65F797-1999-74FE-04E9-8F44E36EFA7B}"/>
              </a:ext>
            </a:extLst>
          </p:cNvPr>
          <p:cNvSpPr txBox="1"/>
          <p:nvPr/>
        </p:nvSpPr>
        <p:spPr>
          <a:xfrm>
            <a:off x="215516" y="1700808"/>
            <a:ext cx="8712968" cy="4401205"/>
          </a:xfrm>
          <a:prstGeom prst="rect">
            <a:avLst/>
          </a:prstGeom>
          <a:noFill/>
        </p:spPr>
        <p:txBody>
          <a:bodyPr wrap="square">
            <a:spAutoFit/>
          </a:bodyPr>
          <a:lstStyle/>
          <a:p>
            <a:pPr marL="457200" indent="-457200">
              <a:buFont typeface="Arial" panose="020B0604020202020204" pitchFamily="34" charset="0"/>
              <a:buChar char="•"/>
            </a:pPr>
            <a:r>
              <a:rPr lang="en-US" dirty="0">
                <a:solidFill>
                  <a:srgbClr val="7030A0"/>
                </a:solidFill>
              </a:rPr>
              <a:t>Bilingualism is an easy word to understand if you break it down into its constituent parts:</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solidFill>
                  <a:srgbClr val="FF0000"/>
                </a:solidFill>
              </a:rPr>
              <a:t>Bi - </a:t>
            </a:r>
            <a:r>
              <a:rPr lang="en-US" b="1" u="sng" dirty="0">
                <a:solidFill>
                  <a:srgbClr val="FF0000"/>
                </a:solidFill>
              </a:rPr>
              <a:t>refers to two</a:t>
            </a:r>
          </a:p>
          <a:p>
            <a:pPr marL="457200" indent="-457200">
              <a:buFont typeface="Arial" panose="020B0604020202020204" pitchFamily="34" charset="0"/>
              <a:buChar char="•"/>
            </a:pPr>
            <a:r>
              <a:rPr lang="en-US" dirty="0" err="1">
                <a:solidFill>
                  <a:srgbClr val="FF0000"/>
                </a:solidFill>
              </a:rPr>
              <a:t>Lingualism</a:t>
            </a:r>
            <a:r>
              <a:rPr lang="en-US" dirty="0">
                <a:solidFill>
                  <a:srgbClr val="FF0000"/>
                </a:solidFill>
              </a:rPr>
              <a:t> - </a:t>
            </a:r>
            <a:r>
              <a:rPr lang="en-US" b="1" u="sng" dirty="0">
                <a:solidFill>
                  <a:srgbClr val="FF0000"/>
                </a:solidFill>
              </a:rPr>
              <a:t>refers to languages</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solidFill>
                  <a:schemeClr val="tx2"/>
                </a:solidFill>
              </a:rPr>
              <a:t>Put them together and you end up with:</a:t>
            </a:r>
          </a:p>
          <a:p>
            <a:pPr marL="457200" indent="-457200">
              <a:buFont typeface="Arial" panose="020B0604020202020204" pitchFamily="34" charset="0"/>
              <a:buChar char="•"/>
            </a:pPr>
            <a:r>
              <a:rPr lang="en-US" dirty="0">
                <a:solidFill>
                  <a:schemeClr val="tx2"/>
                </a:solidFill>
              </a:rPr>
              <a:t>Bilingualism - </a:t>
            </a:r>
            <a:r>
              <a:rPr lang="en-US" b="1" u="sng" dirty="0">
                <a:solidFill>
                  <a:schemeClr val="tx2"/>
                </a:solidFill>
              </a:rPr>
              <a:t>the ability to use or speak two languages</a:t>
            </a:r>
          </a:p>
        </p:txBody>
      </p:sp>
    </p:spTree>
    <p:extLst>
      <p:ext uri="{BB962C8B-B14F-4D97-AF65-F5344CB8AC3E}">
        <p14:creationId xmlns:p14="http://schemas.microsoft.com/office/powerpoint/2010/main" val="2967601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 calcmode="lin" valueType="num">
                                      <p:cBhvr additive="base">
                                        <p:cTn id="1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anim calcmode="lin" valueType="num">
                                      <p:cBhvr additive="base">
                                        <p:cTn id="23"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 calcmode="lin" valueType="num">
                                      <p:cBhvr additive="base">
                                        <p:cTn id="27"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B8E3CC8-837C-60CC-1153-022B716E6684}"/>
              </a:ext>
            </a:extLst>
          </p:cNvPr>
          <p:cNvSpPr txBox="1"/>
          <p:nvPr/>
        </p:nvSpPr>
        <p:spPr>
          <a:xfrm>
            <a:off x="251520" y="-8275"/>
            <a:ext cx="8784976" cy="6555641"/>
          </a:xfrm>
          <a:prstGeom prst="rect">
            <a:avLst/>
          </a:prstGeom>
          <a:noFill/>
        </p:spPr>
        <p:txBody>
          <a:bodyPr wrap="square">
            <a:spAutoFit/>
          </a:bodyPr>
          <a:lstStyle/>
          <a:p>
            <a:pPr algn="just" rtl="0"/>
            <a:r>
              <a:rPr lang="en-US" sz="2800" b="1" i="0" u="none" strike="noStrike" dirty="0">
                <a:solidFill>
                  <a:srgbClr val="101828"/>
                </a:solidFill>
                <a:effectLst/>
                <a:highlight>
                  <a:srgbClr val="00FFFF"/>
                </a:highlight>
                <a:latin typeface="var(--font-family)"/>
              </a:rPr>
              <a:t>Bilingualism </a:t>
            </a:r>
            <a:r>
              <a:rPr lang="en-US" sz="2800" b="0" i="0" u="none" strike="noStrike" dirty="0">
                <a:solidFill>
                  <a:srgbClr val="101828"/>
                </a:solidFill>
                <a:effectLst/>
                <a:highlight>
                  <a:srgbClr val="00FFFF"/>
                </a:highlight>
                <a:latin typeface="var(--font-family)"/>
              </a:rPr>
              <a:t>refers to the coexistence of two language systems in a person or community's communication. </a:t>
            </a:r>
            <a:endParaRPr lang="en-US" b="0" dirty="0">
              <a:effectLst/>
              <a:highlight>
                <a:srgbClr val="00FFFF"/>
              </a:highlight>
            </a:endParaRPr>
          </a:p>
          <a:p>
            <a:pPr algn="just" rtl="0"/>
            <a:endParaRPr lang="en-US" b="0" dirty="0">
              <a:effectLst/>
              <a:highlight>
                <a:srgbClr val="00FFFF"/>
              </a:highlight>
            </a:endParaRPr>
          </a:p>
          <a:p>
            <a:pPr algn="just" rtl="0"/>
            <a:r>
              <a:rPr lang="en-US" sz="2800" b="1" i="0" u="none" strike="noStrike" dirty="0">
                <a:solidFill>
                  <a:srgbClr val="101828"/>
                </a:solidFill>
                <a:effectLst/>
                <a:highlight>
                  <a:srgbClr val="00FFFF"/>
                </a:highlight>
                <a:latin typeface="var(--font-family)"/>
              </a:rPr>
              <a:t>Monolingualism</a:t>
            </a:r>
            <a:r>
              <a:rPr lang="en-US" sz="2800" b="0" i="0" u="none" strike="noStrike" dirty="0">
                <a:solidFill>
                  <a:srgbClr val="101828"/>
                </a:solidFill>
                <a:effectLst/>
                <a:highlight>
                  <a:srgbClr val="00FFFF"/>
                </a:highlight>
                <a:latin typeface="var(--font-family)"/>
              </a:rPr>
              <a:t> refers to the ability to speak only one language.</a:t>
            </a:r>
            <a:endParaRPr lang="en-US" b="0" dirty="0">
              <a:effectLst/>
              <a:highlight>
                <a:srgbClr val="00FFFF"/>
              </a:highlight>
            </a:endParaRPr>
          </a:p>
          <a:p>
            <a:pPr algn="just" rtl="0"/>
            <a:br>
              <a:rPr lang="en-US" b="0" dirty="0">
                <a:effectLst/>
                <a:highlight>
                  <a:srgbClr val="00FFFF"/>
                </a:highlight>
              </a:rPr>
            </a:br>
            <a:endParaRPr lang="en-US" b="0" dirty="0">
              <a:effectLst/>
              <a:highlight>
                <a:srgbClr val="00FFFF"/>
              </a:highlight>
            </a:endParaRPr>
          </a:p>
          <a:p>
            <a:pPr algn="just" rtl="0" fontAlgn="base">
              <a:buFont typeface="Arial" panose="020B0604020202020204" pitchFamily="34" charset="0"/>
              <a:buChar char="•"/>
            </a:pPr>
            <a:r>
              <a:rPr lang="en-US" sz="2800" b="0" i="0" u="none" strike="noStrike" dirty="0">
                <a:solidFill>
                  <a:srgbClr val="101828"/>
                </a:solidFill>
                <a:effectLst/>
                <a:highlight>
                  <a:srgbClr val="00FFFF"/>
                </a:highlight>
                <a:latin typeface="var(--font-family)"/>
              </a:rPr>
              <a:t>Bilingualism falls under the wider label of </a:t>
            </a:r>
            <a:r>
              <a:rPr lang="en-US" sz="2800" b="1" i="0" u="none" strike="noStrike" dirty="0">
                <a:solidFill>
                  <a:srgbClr val="101828"/>
                </a:solidFill>
                <a:effectLst/>
                <a:highlight>
                  <a:srgbClr val="00FFFF"/>
                </a:highlight>
                <a:latin typeface="var(--font-family)"/>
              </a:rPr>
              <a:t>'Multilingualism'</a:t>
            </a:r>
            <a:r>
              <a:rPr lang="en-US" sz="2800" b="0" i="0" u="none" strike="noStrike" dirty="0">
                <a:solidFill>
                  <a:srgbClr val="101828"/>
                </a:solidFill>
                <a:effectLst/>
                <a:highlight>
                  <a:srgbClr val="00FFFF"/>
                </a:highlight>
                <a:latin typeface="var(--font-family)"/>
              </a:rPr>
              <a:t>, which is the use of </a:t>
            </a:r>
            <a:r>
              <a:rPr lang="en-US" sz="2800" b="1" i="0" u="none" strike="noStrike" dirty="0">
                <a:solidFill>
                  <a:srgbClr val="101828"/>
                </a:solidFill>
                <a:effectLst/>
                <a:highlight>
                  <a:srgbClr val="00FFFF"/>
                </a:highlight>
                <a:latin typeface="var(--font-family)"/>
              </a:rPr>
              <a:t>more than one language</a:t>
            </a:r>
            <a:r>
              <a:rPr lang="en-US" sz="2800" b="0" i="0" u="none" strike="noStrike" dirty="0">
                <a:solidFill>
                  <a:srgbClr val="101828"/>
                </a:solidFill>
                <a:effectLst/>
                <a:highlight>
                  <a:srgbClr val="00FFFF"/>
                </a:highlight>
                <a:latin typeface="var(--font-family)"/>
              </a:rPr>
              <a:t>. For that reason, someone who is bilingual could also be referred to as being multilingual.</a:t>
            </a:r>
          </a:p>
          <a:p>
            <a:pPr algn="just" rtl="0" fontAlgn="base">
              <a:buFont typeface="Arial" panose="020B0604020202020204" pitchFamily="34" charset="0"/>
              <a:buChar char="•"/>
            </a:pPr>
            <a:r>
              <a:rPr lang="en-US" sz="2800" b="0" i="0" u="none" strike="noStrike" dirty="0">
                <a:solidFill>
                  <a:srgbClr val="101828"/>
                </a:solidFill>
                <a:effectLst/>
                <a:highlight>
                  <a:srgbClr val="00FFFF"/>
                </a:highlight>
                <a:latin typeface="var(--font-family)"/>
              </a:rPr>
              <a:t>Bilingualism is a term that can also be used to refer to the use of </a:t>
            </a:r>
            <a:r>
              <a:rPr lang="en-US" sz="2800" b="1" i="0" u="none" strike="noStrike" dirty="0">
                <a:solidFill>
                  <a:srgbClr val="101828"/>
                </a:solidFill>
                <a:effectLst/>
                <a:highlight>
                  <a:srgbClr val="00FFFF"/>
                </a:highlight>
                <a:latin typeface="var(--font-family)"/>
              </a:rPr>
              <a:t>more than two languages</a:t>
            </a:r>
            <a:r>
              <a:rPr lang="en-US" sz="2800" b="0" i="0" u="none" strike="noStrike" dirty="0">
                <a:solidFill>
                  <a:srgbClr val="101828"/>
                </a:solidFill>
                <a:effectLst/>
                <a:highlight>
                  <a:srgbClr val="00FFFF"/>
                </a:highlight>
                <a:latin typeface="var(--font-family)"/>
              </a:rPr>
              <a:t> (for example 3, 4, or more languages), however, it primarily refers to </a:t>
            </a:r>
            <a:r>
              <a:rPr lang="en-US" sz="2800" b="1" i="0" u="none" strike="noStrike" dirty="0">
                <a:solidFill>
                  <a:srgbClr val="101828"/>
                </a:solidFill>
                <a:effectLst/>
                <a:highlight>
                  <a:srgbClr val="00FFFF"/>
                </a:highlight>
                <a:latin typeface="var(--font-family)"/>
              </a:rPr>
              <a:t>two </a:t>
            </a:r>
            <a:r>
              <a:rPr lang="en-US" sz="2800" b="0" i="0" u="none" strike="noStrike" dirty="0">
                <a:solidFill>
                  <a:srgbClr val="101828"/>
                </a:solidFill>
                <a:effectLst/>
                <a:highlight>
                  <a:srgbClr val="00FFFF"/>
                </a:highlight>
                <a:latin typeface="var(--font-family)"/>
              </a:rPr>
              <a:t>languages (as the name implies).</a:t>
            </a:r>
          </a:p>
        </p:txBody>
      </p:sp>
    </p:spTree>
    <p:extLst>
      <p:ext uri="{BB962C8B-B14F-4D97-AF65-F5344CB8AC3E}">
        <p14:creationId xmlns:p14="http://schemas.microsoft.com/office/powerpoint/2010/main" val="2364174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16AB83-DCEF-FCE5-0E34-4C35F660722B}"/>
              </a:ext>
            </a:extLst>
          </p:cNvPr>
          <p:cNvSpPr txBox="1"/>
          <p:nvPr/>
        </p:nvSpPr>
        <p:spPr>
          <a:xfrm>
            <a:off x="107504" y="332656"/>
            <a:ext cx="8640960" cy="6617196"/>
          </a:xfrm>
          <a:prstGeom prst="rect">
            <a:avLst/>
          </a:prstGeom>
          <a:noFill/>
        </p:spPr>
        <p:txBody>
          <a:bodyPr wrap="square">
            <a:spAutoFit/>
          </a:bodyPr>
          <a:lstStyle/>
          <a:p>
            <a:pPr algn="just" rtl="0">
              <a:spcBef>
                <a:spcPts val="4800"/>
              </a:spcBef>
            </a:pPr>
            <a:r>
              <a:rPr lang="en-US" sz="3200" b="1" i="0" u="none" strike="noStrike" dirty="0">
                <a:solidFill>
                  <a:srgbClr val="101828"/>
                </a:solidFill>
                <a:effectLst/>
                <a:latin typeface="var(--font-family)"/>
              </a:rPr>
              <a:t>Types of bilingualism</a:t>
            </a:r>
            <a:endParaRPr lang="en-US" b="1" dirty="0">
              <a:effectLst/>
            </a:endParaRPr>
          </a:p>
          <a:p>
            <a:pPr algn="just" rtl="0"/>
            <a:endParaRPr lang="en-US" b="0" dirty="0">
              <a:effectLst/>
            </a:endParaRPr>
          </a:p>
          <a:p>
            <a:pPr algn="just" rtl="0"/>
            <a:r>
              <a:rPr lang="en-US" dirty="0">
                <a:solidFill>
                  <a:srgbClr val="101828"/>
                </a:solidFill>
                <a:latin typeface="var(--font-family)"/>
              </a:rPr>
              <a:t>T</a:t>
            </a:r>
            <a:r>
              <a:rPr lang="en-US" sz="2800" b="0" i="0" u="none" strike="noStrike" dirty="0">
                <a:solidFill>
                  <a:srgbClr val="101828"/>
                </a:solidFill>
                <a:effectLst/>
                <a:latin typeface="var(--font-family)"/>
              </a:rPr>
              <a:t>here are different definitions to refer to one bilingual person versus a bilingual community:</a:t>
            </a:r>
            <a:endParaRPr lang="en-US" b="0" dirty="0">
              <a:effectLst/>
            </a:endParaRPr>
          </a:p>
          <a:p>
            <a:pPr algn="just" rtl="0"/>
            <a:endParaRPr lang="en-US" b="0" dirty="0">
              <a:effectLst/>
            </a:endParaRPr>
          </a:p>
          <a:p>
            <a:pPr algn="just" rtl="0" fontAlgn="base">
              <a:buFont typeface="Arial" panose="020B0604020202020204" pitchFamily="34" charset="0"/>
              <a:buChar char="•"/>
            </a:pPr>
            <a:r>
              <a:rPr lang="en-US" sz="2800" b="1" i="0" u="none" strike="noStrike" dirty="0">
                <a:solidFill>
                  <a:srgbClr val="101828"/>
                </a:solidFill>
                <a:effectLst/>
                <a:latin typeface="var(--font-family)"/>
              </a:rPr>
              <a:t>Individual Bilingualism</a:t>
            </a:r>
            <a:r>
              <a:rPr lang="en-US" sz="2800" b="0" i="0" u="none" strike="noStrike" dirty="0">
                <a:solidFill>
                  <a:srgbClr val="101828"/>
                </a:solidFill>
                <a:effectLst/>
                <a:latin typeface="var(--font-family)"/>
              </a:rPr>
              <a:t> - refers to </a:t>
            </a:r>
            <a:r>
              <a:rPr lang="en-US" sz="2800" b="1" i="0" u="none" strike="noStrike" dirty="0">
                <a:solidFill>
                  <a:srgbClr val="101828"/>
                </a:solidFill>
                <a:effectLst/>
                <a:latin typeface="var(--font-family)"/>
              </a:rPr>
              <a:t>one individual </a:t>
            </a:r>
            <a:r>
              <a:rPr lang="en-US" sz="2800" b="0" i="0" u="none" strike="noStrike" dirty="0">
                <a:solidFill>
                  <a:srgbClr val="101828"/>
                </a:solidFill>
                <a:effectLst/>
                <a:latin typeface="var(--font-family)"/>
              </a:rPr>
              <a:t>being able to use two languages proficiently.</a:t>
            </a:r>
          </a:p>
          <a:p>
            <a:pPr algn="just" rtl="0" fontAlgn="base">
              <a:buFont typeface="Arial" panose="020B0604020202020204" pitchFamily="34" charset="0"/>
              <a:buChar char="•"/>
            </a:pPr>
            <a:endParaRPr lang="en-US" dirty="0">
              <a:solidFill>
                <a:srgbClr val="101828"/>
              </a:solidFill>
              <a:latin typeface="var(--font-family)"/>
            </a:endParaRPr>
          </a:p>
          <a:p>
            <a:pPr algn="just" rtl="0" fontAlgn="base"/>
            <a:endParaRPr lang="en-US" sz="2800" b="0" i="0" u="none" strike="noStrike" dirty="0">
              <a:solidFill>
                <a:srgbClr val="101828"/>
              </a:solidFill>
              <a:effectLst/>
              <a:latin typeface="var(--font-family)"/>
            </a:endParaRPr>
          </a:p>
          <a:p>
            <a:pPr algn="just" rtl="0" fontAlgn="base">
              <a:buFont typeface="Arial" panose="020B0604020202020204" pitchFamily="34" charset="0"/>
              <a:buChar char="•"/>
            </a:pPr>
            <a:r>
              <a:rPr lang="en-US" sz="2800" b="1" i="0" u="none" strike="noStrike" dirty="0">
                <a:solidFill>
                  <a:srgbClr val="101828"/>
                </a:solidFill>
                <a:effectLst/>
                <a:latin typeface="var(--font-family)"/>
              </a:rPr>
              <a:t>Societal Bilingualism</a:t>
            </a:r>
            <a:r>
              <a:rPr lang="en-US" sz="2800" b="0" i="0" u="none" strike="noStrike" dirty="0">
                <a:solidFill>
                  <a:srgbClr val="101828"/>
                </a:solidFill>
                <a:effectLst/>
                <a:latin typeface="var(--font-family)"/>
              </a:rPr>
              <a:t> - refers to a </a:t>
            </a:r>
            <a:r>
              <a:rPr lang="en-US" sz="2800" b="1" i="0" u="none" strike="noStrike" dirty="0">
                <a:solidFill>
                  <a:srgbClr val="101828"/>
                </a:solidFill>
                <a:effectLst/>
                <a:latin typeface="var(--font-family)"/>
              </a:rPr>
              <a:t>whole community or country </a:t>
            </a:r>
            <a:r>
              <a:rPr lang="en-US" sz="2800" b="0" i="0" u="none" strike="noStrike" dirty="0">
                <a:solidFill>
                  <a:srgbClr val="101828"/>
                </a:solidFill>
                <a:effectLst/>
                <a:latin typeface="var(--font-family)"/>
              </a:rPr>
              <a:t>being able to use two languages proficiently.</a:t>
            </a:r>
          </a:p>
          <a:p>
            <a:pPr algn="just" rtl="0"/>
            <a:br>
              <a:rPr lang="en-US" b="0" dirty="0">
                <a:effectLst/>
              </a:rPr>
            </a:br>
            <a:endParaRPr lang="en-US" b="0" dirty="0">
              <a:effectLst/>
            </a:endParaRPr>
          </a:p>
          <a:p>
            <a:br>
              <a:rPr lang="en-US" dirty="0"/>
            </a:br>
            <a:endParaRPr lang="th-TH" dirty="0"/>
          </a:p>
        </p:txBody>
      </p:sp>
      <p:pic>
        <p:nvPicPr>
          <p:cNvPr id="4" name="Picture 3">
            <a:extLst>
              <a:ext uri="{FF2B5EF4-FFF2-40B4-BE49-F238E27FC236}">
                <a16:creationId xmlns:a16="http://schemas.microsoft.com/office/drawing/2014/main" id="{6C9503AA-CAB2-B43C-B723-0964D6FE7643}"/>
              </a:ext>
            </a:extLst>
          </p:cNvPr>
          <p:cNvPicPr>
            <a:picLocks noChangeAspect="1"/>
          </p:cNvPicPr>
          <p:nvPr/>
        </p:nvPicPr>
        <p:blipFill>
          <a:blip r:embed="rId2"/>
          <a:stretch>
            <a:fillRect/>
          </a:stretch>
        </p:blipFill>
        <p:spPr>
          <a:xfrm>
            <a:off x="7479704" y="5228049"/>
            <a:ext cx="1268760" cy="1268760"/>
          </a:xfrm>
          <a:prstGeom prst="rect">
            <a:avLst/>
          </a:prstGeom>
        </p:spPr>
      </p:pic>
    </p:spTree>
    <p:extLst>
      <p:ext uri="{BB962C8B-B14F-4D97-AF65-F5344CB8AC3E}">
        <p14:creationId xmlns:p14="http://schemas.microsoft.com/office/powerpoint/2010/main" val="340317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5434E8B-3679-A139-0EFF-520B8C8D23FA}"/>
              </a:ext>
            </a:extLst>
          </p:cNvPr>
          <p:cNvPicPr>
            <a:picLocks noChangeAspect="1"/>
          </p:cNvPicPr>
          <p:nvPr/>
        </p:nvPicPr>
        <p:blipFill>
          <a:blip r:embed="rId2"/>
          <a:stretch>
            <a:fillRect/>
          </a:stretch>
        </p:blipFill>
        <p:spPr>
          <a:xfrm>
            <a:off x="971600" y="152636"/>
            <a:ext cx="7200800" cy="6552728"/>
          </a:xfrm>
          <a:prstGeom prst="rect">
            <a:avLst/>
          </a:prstGeom>
        </p:spPr>
      </p:pic>
    </p:spTree>
    <p:extLst>
      <p:ext uri="{BB962C8B-B14F-4D97-AF65-F5344CB8AC3E}">
        <p14:creationId xmlns:p14="http://schemas.microsoft.com/office/powerpoint/2010/main" val="3782518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96AD78-3122-174A-7C5C-F367F7295DD3}"/>
              </a:ext>
            </a:extLst>
          </p:cNvPr>
          <p:cNvSpPr txBox="1"/>
          <p:nvPr/>
        </p:nvSpPr>
        <p:spPr>
          <a:xfrm>
            <a:off x="125760" y="404664"/>
            <a:ext cx="9018240" cy="6617196"/>
          </a:xfrm>
          <a:prstGeom prst="rect">
            <a:avLst/>
          </a:prstGeom>
          <a:noFill/>
        </p:spPr>
        <p:txBody>
          <a:bodyPr wrap="square">
            <a:spAutoFit/>
          </a:bodyPr>
          <a:lstStyle/>
          <a:p>
            <a:pPr algn="just"/>
            <a:r>
              <a:rPr lang="en-US" sz="3200" dirty="0">
                <a:highlight>
                  <a:srgbClr val="FF00FF"/>
                </a:highlight>
              </a:rPr>
              <a:t>In terms of how people develop bilingualism, there are three key types of bilingualism:</a:t>
            </a:r>
          </a:p>
          <a:p>
            <a:pPr algn="just"/>
            <a:endParaRPr lang="en-US" sz="3200" dirty="0">
              <a:highlight>
                <a:srgbClr val="FF00FF"/>
              </a:highlight>
            </a:endParaRPr>
          </a:p>
          <a:p>
            <a:pPr algn="just"/>
            <a:endParaRPr lang="en-US" sz="3200" dirty="0">
              <a:highlight>
                <a:srgbClr val="FF00FF"/>
              </a:highlight>
            </a:endParaRPr>
          </a:p>
          <a:p>
            <a:pPr algn="just"/>
            <a:r>
              <a:rPr lang="en-US" sz="4000" b="1" u="sng" dirty="0">
                <a:highlight>
                  <a:srgbClr val="FF00FF"/>
                </a:highlight>
              </a:rPr>
              <a:t>Compound Bilingualism </a:t>
            </a:r>
            <a:r>
              <a:rPr lang="en-US" sz="3200" dirty="0">
                <a:highlight>
                  <a:srgbClr val="FF00FF"/>
                </a:highlight>
              </a:rPr>
              <a:t>- when an individual develops an understanding of and proficiency in two languages simultaneously in a single context. For example, a child that has been brought up learning and speaking two different languages from infancy will have acquired these two languages simultaneously. They would therefore use both languages for everyday interaction with their parents.</a:t>
            </a:r>
          </a:p>
        </p:txBody>
      </p:sp>
    </p:spTree>
    <p:extLst>
      <p:ext uri="{BB962C8B-B14F-4D97-AF65-F5344CB8AC3E}">
        <p14:creationId xmlns:p14="http://schemas.microsoft.com/office/powerpoint/2010/main" val="1667595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A7170C-67B0-AE8D-B1DE-643A2BE4A668}"/>
              </a:ext>
            </a:extLst>
          </p:cNvPr>
          <p:cNvSpPr txBox="1"/>
          <p:nvPr/>
        </p:nvSpPr>
        <p:spPr>
          <a:xfrm>
            <a:off x="539552" y="764704"/>
            <a:ext cx="8424936" cy="5139869"/>
          </a:xfrm>
          <a:prstGeom prst="rect">
            <a:avLst/>
          </a:prstGeom>
          <a:noFill/>
        </p:spPr>
        <p:txBody>
          <a:bodyPr wrap="square">
            <a:spAutoFit/>
          </a:bodyPr>
          <a:lstStyle/>
          <a:p>
            <a:r>
              <a:rPr lang="en-US" sz="4000" b="1" u="sng" dirty="0">
                <a:highlight>
                  <a:srgbClr val="00FFFF"/>
                </a:highlight>
              </a:rPr>
              <a:t>Coordinate Bilingualism - </a:t>
            </a:r>
            <a:r>
              <a:rPr lang="en-US" sz="3200" dirty="0">
                <a:highlight>
                  <a:srgbClr val="00FFFF"/>
                </a:highlight>
              </a:rPr>
              <a:t>when an individual learns two different languages in particularly different contexts, often by different means. For example, if an English speaking child begins learning French at a young age in school and goes on to become quite proficient in it, this child would be considered a coordinate bilingual, as they have learned English from their parents, and French through lessons at school (two distinctly different contexts).</a:t>
            </a:r>
          </a:p>
        </p:txBody>
      </p:sp>
    </p:spTree>
    <p:extLst>
      <p:ext uri="{BB962C8B-B14F-4D97-AF65-F5344CB8AC3E}">
        <p14:creationId xmlns:p14="http://schemas.microsoft.com/office/powerpoint/2010/main" val="3448002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TotalTime>
  <Words>2209</Words>
  <Application>Microsoft Office PowerPoint</Application>
  <PresentationFormat>On-screen Show (4:3)</PresentationFormat>
  <Paragraphs>117</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Inter</vt:lpstr>
      <vt:lpstr>var(--font-family)</vt:lpstr>
      <vt:lpstr>Office Theme</vt:lpstr>
      <vt:lpstr>23/12/2024 (3rd Week) </vt:lpstr>
      <vt:lpstr>Outline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23/12/2024 (3rd Week)</dc:title>
  <dc:creator>abi</dc:creator>
  <cp:lastModifiedBy>Windows</cp:lastModifiedBy>
  <cp:revision>5</cp:revision>
  <dcterms:created xsi:type="dcterms:W3CDTF">2024-12-20T02:35:50Z</dcterms:created>
  <dcterms:modified xsi:type="dcterms:W3CDTF">2024-12-22T17:56:13Z</dcterms:modified>
</cp:coreProperties>
</file>