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302" r:id="rId6"/>
    <p:sldId id="303" r:id="rId7"/>
    <p:sldId id="304" r:id="rId8"/>
    <p:sldId id="305" r:id="rId9"/>
    <p:sldId id="318" r:id="rId10"/>
    <p:sldId id="308" r:id="rId11"/>
    <p:sldId id="315" r:id="rId12"/>
    <p:sldId id="316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2" autoAdjust="0"/>
    <p:restoredTop sz="97064" autoAdjust="0"/>
  </p:normalViewPr>
  <p:slideViewPr>
    <p:cSldViewPr>
      <p:cViewPr varScale="1">
        <p:scale>
          <a:sx n="71" d="100"/>
          <a:sy n="71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3D02A4-0279-45BD-AA8E-6A7F1C54E42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248268-B455-437D-B8FE-08BBF82B0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87F80-4D1A-4E8A-94DC-92A3AD82D3D8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D07093-05DD-41FE-B22F-C510909C084E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35955A-0198-4A43-BB03-D04B928E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7614-CEB2-4EF5-9F5F-8F5FF1C0FF35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9F15-BFEC-4E23-B3C4-F00AC6E7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2AD0-1ABA-48B9-A5F0-6B5CA0C84B5B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036F-CFDE-4436-A5E4-AFE359A6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7FB7-4DB2-4DB5-9693-1BD079FFBF09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A1F8-3B87-42CF-A0C8-C11F460CE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D511-564D-4687-9EC4-A2BFC19A2299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186F-F04A-43AC-9607-81A6D5B5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927B-F272-415F-8ECF-2C1A6418637A}" type="datetime3">
              <a:rPr lang="en-US" smtClean="0"/>
              <a:t>31 May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4282-8EA5-432E-A153-79E82D2D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2127-930D-4312-87A7-A1D0C8D1D55A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E0C72-3D0E-4BF7-827A-D8F7C037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3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E1AC-C58C-4802-8880-9668F117C41A}" type="datetime3">
              <a:rPr lang="en-US" smtClean="0"/>
              <a:t>31 May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4528-6E41-455F-B215-2741B8573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4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35D4-5EB0-4503-95D6-90B283009E25}" type="datetime3">
              <a:rPr lang="en-US" smtClean="0"/>
              <a:t>31 May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08B0-4275-4C0D-81BC-DE2B57FB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39A7-5CCC-4302-9D63-D107A56687AC}" type="datetime3">
              <a:rPr lang="en-US" smtClean="0"/>
              <a:t>31 May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2D8D-5D3D-4166-854F-C515CD6EC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99EF-02F1-42E9-B693-9FB0805AD87A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BCFD-24E0-43D7-AFF1-B3C7A9E8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E9FF-B0C2-40CA-84A0-B02B84EDD879}" type="datetime3">
              <a:rPr lang="en-US" smtClean="0"/>
              <a:t>31 May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2FA5-C8F2-4C61-82E7-74BDA6B2B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320208BA-47A6-4B02-B73E-734447BCC800}" type="datetime3">
              <a:rPr lang="en-US" smtClean="0"/>
              <a:t>31 May 2019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Assoc. Prof. Dr.Krisada Sungkhamanee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168CEA9-5FBF-4C95-9362-147C4D0DC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u.ac.th/app/front/home/news_detail.php?id=7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610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BUSINESS FINANCE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900" smtClean="0"/>
              <a:t>www.themegallery.com</a:t>
            </a: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F73D22-2AB1-4E9B-8DF7-E0B2D98EE710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D09AC-E0F5-44BB-ABD1-E6933C4694C7}" type="datetime3">
              <a:rPr lang="en-US" smtClean="0"/>
              <a:t>31 May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867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Working Capital Basis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>
                <a:latin typeface="Angsana New" pitchFamily="18" charset="-34"/>
                <a:cs typeface="Angsana New" pitchFamily="18" charset="-34"/>
              </a:rPr>
            </a:br>
            <a:endParaRPr lang="en-US" sz="3600" dirty="0"/>
          </a:p>
        </p:txBody>
      </p:sp>
      <p:pic>
        <p:nvPicPr>
          <p:cNvPr id="11267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9D930B-43C4-4729-BD38-4A73A4E9357E}" type="slidenum">
              <a:rPr lang="en-US" smtClean="0">
                <a:solidFill>
                  <a:srgbClr val="002060"/>
                </a:solidFill>
              </a:rPr>
              <a:pPr eaLnBrk="1" hangingPunct="1"/>
              <a:t>10</a:t>
            </a:fld>
            <a:endParaRPr lang="en-US" smtClean="0">
              <a:solidFill>
                <a:srgbClr val="002060"/>
              </a:solidFill>
            </a:endParaRPr>
          </a:p>
        </p:txBody>
      </p:sp>
      <p:graphicFrame>
        <p:nvGraphicFramePr>
          <p:cNvPr id="24699" name="Group 1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832777"/>
              </p:ext>
            </p:extLst>
          </p:nvPr>
        </p:nvGraphicFramePr>
        <p:xfrm>
          <a:off x="0" y="1027386"/>
          <a:ext cx="8991600" cy="4810352"/>
        </p:xfrm>
        <a:graphic>
          <a:graphicData uri="http://schemas.openxmlformats.org/drawingml/2006/table">
            <a:tbl>
              <a:tblPr/>
              <a:tblGrid>
                <a:gridCol w="234950"/>
                <a:gridCol w="4108450"/>
                <a:gridCol w="3775075"/>
                <a:gridCol w="293688"/>
                <a:gridCol w="285750"/>
                <a:gridCol w="293687"/>
              </a:tblGrid>
              <a:tr h="924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Funds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Funds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</a:tr>
              <a:tr h="140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 Current Asset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Increase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 Current Asset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158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Liability Increase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 Current Liability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Liability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 Current Liability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012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Equity Increase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Equity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A11EEC-B2F0-4FAA-86FD-7695D03ECA9A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867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Sources and Uses of Cash</a:t>
            </a:r>
            <a:endParaRPr lang="en-US" sz="3600" dirty="0"/>
          </a:p>
        </p:txBody>
      </p:sp>
      <p:pic>
        <p:nvPicPr>
          <p:cNvPr id="13315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4DFE03-9700-465C-BAD2-3B3100931B59}" type="slidenum">
              <a:rPr lang="en-US" smtClean="0">
                <a:solidFill>
                  <a:srgbClr val="002060"/>
                </a:solidFill>
              </a:rPr>
              <a:pPr eaLnBrk="1" hangingPunct="1"/>
              <a:t>11</a:t>
            </a:fld>
            <a:endParaRPr lang="en-US" smtClean="0">
              <a:solidFill>
                <a:srgbClr val="002060"/>
              </a:solidFill>
            </a:endParaRPr>
          </a:p>
        </p:txBody>
      </p:sp>
      <p:graphicFrame>
        <p:nvGraphicFramePr>
          <p:cNvPr id="26705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724377"/>
              </p:ext>
            </p:extLst>
          </p:nvPr>
        </p:nvGraphicFramePr>
        <p:xfrm>
          <a:off x="609600" y="638675"/>
          <a:ext cx="7238999" cy="5577457"/>
        </p:xfrm>
        <a:graphic>
          <a:graphicData uri="http://schemas.openxmlformats.org/drawingml/2006/table">
            <a:tbl>
              <a:tblPr/>
              <a:tblGrid>
                <a:gridCol w="2370947"/>
                <a:gridCol w="2124853"/>
                <a:gridCol w="2116748"/>
                <a:gridCol w="208817"/>
                <a:gridCol w="208817"/>
                <a:gridCol w="208817"/>
              </a:tblGrid>
              <a:tr h="1029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Sources of Cash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Uses of Cash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</a:tr>
              <a:tr h="478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 Profit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8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 Loss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344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 in Asset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  cash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871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 in Liability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7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 in Equity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8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Dividend Paid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4267200" y="3276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553200" y="32766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267200" y="4267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544003" y="42291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4267200" y="503971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570278" y="5008179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B3A89-E842-4715-9BEA-187EA819F173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Benefit of Cash Flow Statement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63837" y="1321254"/>
            <a:ext cx="5130803" cy="657225"/>
            <a:chOff x="1344" y="1104"/>
            <a:chExt cx="3232" cy="414"/>
          </a:xfrm>
        </p:grpSpPr>
        <p:sp>
          <p:nvSpPr>
            <p:cNvPr id="14373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74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22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 for Expansion the Firm </a:t>
              </a:r>
              <a:r>
                <a:rPr lang="th-TH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375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77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78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74636" y="2133600"/>
            <a:ext cx="5376867" cy="660400"/>
            <a:chOff x="1351" y="1584"/>
            <a:chExt cx="3387" cy="416"/>
          </a:xfrm>
        </p:grpSpPr>
        <p:sp>
          <p:nvSpPr>
            <p:cNvPr id="14367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8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309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 for Pay Liability or New Investment ?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369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71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72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761768" y="3048000"/>
            <a:ext cx="6516693" cy="660400"/>
            <a:chOff x="1344" y="2064"/>
            <a:chExt cx="4105" cy="416"/>
          </a:xfrm>
        </p:grpSpPr>
        <p:sp>
          <p:nvSpPr>
            <p:cNvPr id="14361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2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38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Evaluation the Firm Performance / Plan to Investment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363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65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6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1434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A27377-A38E-46D8-8883-CB19ED89F6BD}" type="slidenum">
              <a:rPr lang="en-US" smtClean="0">
                <a:solidFill>
                  <a:srgbClr val="002060"/>
                </a:solidFill>
              </a:rPr>
              <a:pPr eaLnBrk="1" hangingPunct="1"/>
              <a:t>12</a:t>
            </a:fld>
            <a:endParaRPr lang="en-US" smtClean="0">
              <a:solidFill>
                <a:srgbClr val="002060"/>
              </a:solidFill>
            </a:endParaRPr>
          </a:p>
        </p:txBody>
      </p: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1010440" y="3962400"/>
            <a:ext cx="7778757" cy="660400"/>
            <a:chOff x="1357" y="2544"/>
            <a:chExt cx="4900" cy="416"/>
          </a:xfrm>
        </p:grpSpPr>
        <p:sp>
          <p:nvSpPr>
            <p:cNvPr id="14355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56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46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th-TH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Information for Manager/ Investor/ Bank/ Whom it may Concern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357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4" name="Oval 156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9" name="Oval 157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0" name="Text Box 158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1676400" y="4953000"/>
            <a:ext cx="5110165" cy="660400"/>
            <a:chOff x="1365" y="3024"/>
            <a:chExt cx="3219" cy="416"/>
          </a:xfrm>
        </p:grpSpPr>
        <p:sp>
          <p:nvSpPr>
            <p:cNvPr id="14349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50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18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For Financial Forecasting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351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52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53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54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3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49047-C24F-45AD-AE4C-5BF489A7E6BA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 eaLnBrk="1" hangingPunct="1"/>
            <a:r>
              <a:rPr lang="en-US" sz="1900" smtClean="0"/>
              <a:t>www.themegallery.com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C1B9BD-F398-47A5-A43C-010CE4A87322}" type="slidenum">
              <a:rPr lang="en-US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33821-1F0A-4A8B-8F74-C932113643E7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5965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Chapter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 Fund Flow and Cash Flow Statement</a:t>
            </a:r>
            <a:endParaRPr lang="en-US" sz="40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D07EEA-E1B2-442C-BFEF-EA4E78B759AC}" type="slidenum">
              <a:rPr lang="en-US" smtClean="0">
                <a:solidFill>
                  <a:srgbClr val="002060"/>
                </a:solidFill>
              </a:rPr>
              <a:pPr eaLnBrk="1" hangingPunct="1"/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06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0"/>
            <a:ext cx="107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Financial Statement</a:t>
            </a:r>
            <a:endParaRPr lang="th-TH" sz="4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sz="4000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endParaRPr lang="en-US" sz="4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gray">
          <a:xfrm>
            <a:off x="6629400" y="2330816"/>
            <a:ext cx="2284035" cy="16938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gray">
          <a:xfrm>
            <a:off x="1138128" y="2190160"/>
            <a:ext cx="2133600" cy="19050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gray">
          <a:xfrm>
            <a:off x="3733800" y="2140316"/>
            <a:ext cx="2057400" cy="1884363"/>
          </a:xfrm>
          <a:prstGeom prst="ellipse">
            <a:avLst/>
          </a:prstGeom>
          <a:gradFill rotWithShape="1">
            <a:gsLst>
              <a:gs pos="0">
                <a:srgbClr val="692AA2"/>
              </a:gs>
              <a:gs pos="100000">
                <a:srgbClr val="3D185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gray">
          <a:xfrm>
            <a:off x="2178050" y="4191000"/>
            <a:ext cx="2089150" cy="19050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gray">
          <a:xfrm>
            <a:off x="4991100" y="4277518"/>
            <a:ext cx="2130425" cy="17319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white">
          <a:xfrm>
            <a:off x="1600200" y="2667000"/>
            <a:ext cx="149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Balance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Sheet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1" name="Text Box 10"/>
          <p:cNvSpPr txBox="1">
            <a:spLocks noChangeArrowheads="1"/>
          </p:cNvSpPr>
          <p:nvPr/>
        </p:nvSpPr>
        <p:spPr bwMode="white">
          <a:xfrm>
            <a:off x="5257800" y="4789556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Cash Flow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2" name="Text Box 10"/>
          <p:cNvSpPr txBox="1">
            <a:spLocks noChangeArrowheads="1"/>
          </p:cNvSpPr>
          <p:nvPr/>
        </p:nvSpPr>
        <p:spPr bwMode="white">
          <a:xfrm>
            <a:off x="3865459" y="2728555"/>
            <a:ext cx="179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Profit &amp; Loss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3" name="Text Box 10"/>
          <p:cNvSpPr txBox="1">
            <a:spLocks noChangeArrowheads="1"/>
          </p:cNvSpPr>
          <p:nvPr/>
        </p:nvSpPr>
        <p:spPr bwMode="white">
          <a:xfrm>
            <a:off x="7061201" y="2728555"/>
            <a:ext cx="154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Notes to Financial Statement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4" name="Text Box 10"/>
          <p:cNvSpPr txBox="1">
            <a:spLocks noChangeArrowheads="1"/>
          </p:cNvSpPr>
          <p:nvPr/>
        </p:nvSpPr>
        <p:spPr bwMode="white">
          <a:xfrm>
            <a:off x="2204928" y="4851111"/>
            <a:ext cx="2218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Sources and Uses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of Funds Statement</a:t>
            </a:r>
            <a:endParaRPr lang="th-TH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0CF5E-C127-42C6-A42A-D072FA75069E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Balance Sheet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D31E04-701C-4FCA-8AFD-B812A9B7C4EC}" type="slidenum">
              <a:rPr lang="en-US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28600" y="1828800"/>
            <a:ext cx="2170113" cy="4035425"/>
            <a:chOff x="720" y="1296"/>
            <a:chExt cx="1367" cy="2542"/>
          </a:xfrm>
        </p:grpSpPr>
        <p:sp>
          <p:nvSpPr>
            <p:cNvPr id="5161" name="AutoShape 4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62" name="AutoShape 4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63" name="AutoShape 5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64" name="AutoShape 5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65" name="AutoShape 5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66" name="AutoShape 5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167" name="Group 5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170" name="Oval 5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5171" name="Oval 5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172" name="Oval 5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173" name="Oval 5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174" name="Oval 5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5168" name="Text Box 60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2060"/>
                  </a:solidFill>
                </a:rPr>
                <a:t>1</a:t>
              </a: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69" name="Text Box 61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Asset</a:t>
              </a:r>
              <a:endParaRPr lang="th-TH" sz="20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000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Current Asset</a:t>
              </a:r>
              <a:r>
                <a:rPr lang="th-TH" sz="2000" dirty="0" smtClean="0">
                  <a:solidFill>
                    <a:srgbClr val="002060"/>
                  </a:solidFill>
                  <a:latin typeface="Verdana" pitchFamily="34" charset="0"/>
                </a:rPr>
                <a:t>    </a:t>
              </a:r>
              <a:endParaRPr lang="en-US" sz="2000" dirty="0" smtClean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 Fix Asset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3521076" y="1831975"/>
            <a:ext cx="2895601" cy="4035425"/>
            <a:chOff x="2170" y="1296"/>
            <a:chExt cx="1824" cy="2542"/>
          </a:xfrm>
        </p:grpSpPr>
        <p:sp>
          <p:nvSpPr>
            <p:cNvPr id="5148" name="AutoShape 63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49" name="AutoShape 64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0" name="AutoShape 65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1" name="AutoShape 66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2" name="Oval 67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5153" name="Oval 68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5154" name="Oval 69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5155" name="Oval 70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5156" name="Oval 71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5157" name="Text Box 72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2060"/>
                  </a:solidFill>
                </a:rPr>
                <a:t>2</a:t>
              </a: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58" name="Text Box 73"/>
            <p:cNvSpPr txBox="1">
              <a:spLocks noChangeArrowheads="1"/>
            </p:cNvSpPr>
            <p:nvPr/>
          </p:nvSpPr>
          <p:spPr bwMode="gray">
            <a:xfrm>
              <a:off x="2170" y="1776"/>
              <a:ext cx="182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Liability</a:t>
              </a:r>
              <a:endParaRPr lang="th-TH" sz="20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000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Current Liability</a:t>
              </a:r>
              <a:r>
                <a:rPr lang="th-TH" sz="2000" dirty="0" smtClean="0">
                  <a:solidFill>
                    <a:srgbClr val="002060"/>
                  </a:solidFill>
                  <a:latin typeface="Verdana" pitchFamily="34" charset="0"/>
                </a:rPr>
                <a:t>     </a:t>
              </a:r>
            </a:p>
            <a:p>
              <a:pPr eaLnBrk="1" hangingPunct="1"/>
              <a:r>
                <a:rPr lang="th-TH" sz="2000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Long </a:t>
              </a:r>
              <a:r>
                <a:rPr lang="en-US" sz="2000" dirty="0">
                  <a:solidFill>
                    <a:srgbClr val="002060"/>
                  </a:solidFill>
                  <a:latin typeface="Verdana" pitchFamily="34" charset="0"/>
                </a:rPr>
                <a:t>term Liability</a:t>
              </a:r>
              <a:endParaRPr lang="th-TH" sz="20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000" dirty="0">
                  <a:solidFill>
                    <a:srgbClr val="002060"/>
                  </a:solidFill>
                  <a:latin typeface="Verdana" pitchFamily="34" charset="0"/>
                </a:rPr>
                <a:t>  </a:t>
              </a:r>
              <a:r>
                <a:rPr lang="en-US" sz="2000" dirty="0">
                  <a:solidFill>
                    <a:srgbClr val="002060"/>
                  </a:solidFill>
                  <a:latin typeface="Verdana" pitchFamily="34" charset="0"/>
                </a:rPr>
                <a:t>Other Liability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5159" name="AutoShape 74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60" name="AutoShape 75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6854032" y="1858637"/>
            <a:ext cx="2503488" cy="4035425"/>
            <a:chOff x="3591" y="1296"/>
            <a:chExt cx="1577" cy="2542"/>
          </a:xfrm>
        </p:grpSpPr>
        <p:sp>
          <p:nvSpPr>
            <p:cNvPr id="5134" name="AutoShape 77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5" name="AutoShape 78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6" name="AutoShape 79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7" name="AutoShape 80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138" name="Group 81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143" name="Oval 8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5144" name="Oval 8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145" name="Oval 8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146" name="Oval 8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5147" name="Oval 8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5139" name="Text Box 87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2060"/>
                  </a:solidFill>
                </a:rPr>
                <a:t>3</a:t>
              </a: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40" name="Text Box 88"/>
            <p:cNvSpPr txBox="1">
              <a:spLocks noChangeArrowheads="1"/>
            </p:cNvSpPr>
            <p:nvPr/>
          </p:nvSpPr>
          <p:spPr bwMode="gray">
            <a:xfrm>
              <a:off x="3591" y="1773"/>
              <a:ext cx="157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  Equity</a:t>
              </a:r>
              <a:endParaRPr lang="th-TH" sz="20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000" dirty="0">
                  <a:solidFill>
                    <a:srgbClr val="002060"/>
                  </a:solidFill>
                  <a:latin typeface="Verdana" pitchFamily="34" charset="0"/>
                </a:rPr>
                <a:t>  </a:t>
              </a:r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Common Stock</a:t>
              </a:r>
              <a:endParaRPr lang="th-TH" sz="20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000" dirty="0">
                  <a:solidFill>
                    <a:srgbClr val="002060"/>
                  </a:solidFill>
                  <a:latin typeface="Verdana" pitchFamily="34" charset="0"/>
                </a:rPr>
                <a:t>  </a:t>
              </a:r>
              <a:r>
                <a:rPr lang="en-US" sz="2000" dirty="0" smtClean="0">
                  <a:solidFill>
                    <a:srgbClr val="002060"/>
                  </a:solidFill>
                  <a:latin typeface="Verdana" pitchFamily="34" charset="0"/>
                </a:rPr>
                <a:t>Retain Earning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5141" name="AutoShape 89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42" name="AutoShape 90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2" name="Cross 81"/>
          <p:cNvSpPr/>
          <p:nvPr/>
        </p:nvSpPr>
        <p:spPr>
          <a:xfrm>
            <a:off x="6224450" y="2878138"/>
            <a:ext cx="685800" cy="838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590800" y="2971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590800" y="33528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393CF1-8ADD-4BD0-956B-9FBBA5454BD7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03353F-2A82-426A-BC7A-DF0136050D86}" type="slidenum">
              <a:rPr lang="en-US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614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 noGrp="1"/>
          </p:cNvGrpSpPr>
          <p:nvPr/>
        </p:nvGrpSpPr>
        <p:grpSpPr bwMode="auto">
          <a:xfrm>
            <a:off x="2209800" y="1295400"/>
            <a:ext cx="4800600" cy="1905000"/>
            <a:chOff x="1920" y="912"/>
            <a:chExt cx="1889" cy="1009"/>
          </a:xfrm>
        </p:grpSpPr>
        <p:grpSp>
          <p:nvGrpSpPr>
            <p:cNvPr id="6173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7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7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74" name="Text Box 19"/>
            <p:cNvSpPr txBox="1">
              <a:spLocks noChangeArrowheads="1"/>
            </p:cNvSpPr>
            <p:nvPr/>
          </p:nvSpPr>
          <p:spPr bwMode="auto">
            <a:xfrm>
              <a:off x="2174" y="1099"/>
              <a:ext cx="1558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Inventory</a:t>
              </a:r>
              <a:r>
                <a:rPr lang="th-TH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en-US" sz="4000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:  FIFO </a:t>
              </a:r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, LIFO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Weighted Average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28600" y="3810000"/>
            <a:ext cx="3810000" cy="2209800"/>
            <a:chOff x="1920" y="912"/>
            <a:chExt cx="1889" cy="1009"/>
          </a:xfrm>
        </p:grpSpPr>
        <p:grpSp>
          <p:nvGrpSpPr>
            <p:cNvPr id="6164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66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0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69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65" name="Text Box 19"/>
            <p:cNvSpPr txBox="1">
              <a:spLocks noChangeArrowheads="1"/>
            </p:cNvSpPr>
            <p:nvPr/>
          </p:nvSpPr>
          <p:spPr bwMode="auto">
            <a:xfrm>
              <a:off x="2426" y="1121"/>
              <a:ext cx="101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Depreciation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257800" y="3810000"/>
            <a:ext cx="3505200" cy="2286000"/>
            <a:chOff x="1920" y="912"/>
            <a:chExt cx="1889" cy="1009"/>
          </a:xfrm>
        </p:grpSpPr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157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6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49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6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56" name="Text Box 19"/>
            <p:cNvSpPr txBox="1">
              <a:spLocks noChangeArrowheads="1"/>
            </p:cNvSpPr>
            <p:nvPr/>
          </p:nvSpPr>
          <p:spPr bwMode="auto">
            <a:xfrm>
              <a:off x="2290" y="1114"/>
              <a:ext cx="10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Time Period</a:t>
              </a:r>
              <a:endPara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791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Balance Sheet 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continue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2D8E92-BB1B-4E3B-9CEA-C3AF3D0E14F4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Income Statement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7171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3756D0-DA59-4CC7-9017-0CC6D0C980F8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28600" y="1828800"/>
            <a:ext cx="3048001" cy="4035425"/>
            <a:chOff x="720" y="1296"/>
            <a:chExt cx="1920" cy="2542"/>
          </a:xfrm>
        </p:grpSpPr>
        <p:sp>
          <p:nvSpPr>
            <p:cNvPr id="7209" name="AutoShape 4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10" name="AutoShape 4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11" name="AutoShape 5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12" name="AutoShape 5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13" name="AutoShape 5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14" name="AutoShape 5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215" name="Group 5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218" name="Oval 5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219" name="Oval 5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220" name="Oval 5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221" name="Oval 5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222" name="Oval 5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216" name="Text Box 60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2060"/>
                  </a:solidFill>
                </a:rPr>
                <a:t>1</a:t>
              </a: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217" name="Text Box 61"/>
            <p:cNvSpPr txBox="1">
              <a:spLocks noChangeArrowheads="1"/>
            </p:cNvSpPr>
            <p:nvPr/>
          </p:nvSpPr>
          <p:spPr bwMode="gray">
            <a:xfrm>
              <a:off x="768" y="1776"/>
              <a:ext cx="187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</a:rPr>
                <a:t>Revenues</a:t>
              </a:r>
              <a:endParaRPr lang="th-TH" sz="24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400" dirty="0">
                  <a:solidFill>
                    <a:srgbClr val="002060"/>
                  </a:solidFill>
                  <a:latin typeface="Verdana" pitchFamily="34" charset="0"/>
                </a:rPr>
                <a:t>  </a:t>
              </a:r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</a:rPr>
                <a:t>Sale</a:t>
              </a:r>
              <a:endParaRPr lang="th-TH" sz="24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400" dirty="0">
                  <a:solidFill>
                    <a:srgbClr val="002060"/>
                  </a:solidFill>
                  <a:latin typeface="Verdana" pitchFamily="34" charset="0"/>
                </a:rPr>
                <a:t>  </a:t>
              </a:r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</a:rPr>
                <a:t>Other Revenue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7196" name="AutoShape 63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97" name="AutoShape 64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98" name="AutoShape 65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99" name="AutoShape 66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00" name="Oval 67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201" name="Oval 68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7202" name="Oval 69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7203" name="Oval 70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7204" name="Oval 71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7205" name="Text Box 72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2060"/>
                  </a:solidFill>
                </a:rPr>
                <a:t>2</a:t>
              </a: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206" name="Text Box 73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</a:rPr>
                <a:t>Expenses</a:t>
              </a:r>
              <a:endParaRPr lang="th-TH" sz="24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</a:rPr>
                <a:t>Cost of Goods Sold</a:t>
              </a:r>
              <a:endParaRPr lang="th-TH" sz="24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400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</a:rPr>
                <a:t>Selling &amp; Admin </a:t>
              </a:r>
              <a:r>
                <a:rPr lang="en-US" sz="2400" dirty="0" err="1" smtClean="0">
                  <a:solidFill>
                    <a:srgbClr val="002060"/>
                  </a:solidFill>
                  <a:latin typeface="Verdana" pitchFamily="34" charset="0"/>
                </a:rPr>
                <a:t>Exp</a:t>
              </a:r>
              <a:endParaRPr lang="th-TH" sz="24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2400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</a:rPr>
                <a:t>Other </a:t>
              </a:r>
              <a:r>
                <a:rPr lang="en-US" sz="2400" dirty="0" err="1" smtClean="0">
                  <a:solidFill>
                    <a:srgbClr val="002060"/>
                  </a:solidFill>
                  <a:latin typeface="Verdana" pitchFamily="34" charset="0"/>
                </a:rPr>
                <a:t>Exp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7207" name="AutoShape 74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08" name="AutoShape 75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705600" y="1828800"/>
            <a:ext cx="2170113" cy="4035425"/>
            <a:chOff x="3692" y="1296"/>
            <a:chExt cx="1367" cy="2542"/>
          </a:xfrm>
        </p:grpSpPr>
        <p:sp>
          <p:nvSpPr>
            <p:cNvPr id="7182" name="AutoShape 77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3" name="AutoShape 78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4" name="AutoShape 79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5" name="AutoShape 80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86" name="Group 81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191" name="Oval 8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192" name="Oval 8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193" name="Oval 8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194" name="Oval 8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195" name="Oval 8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187" name="Text Box 87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2060"/>
                  </a:solidFill>
                </a:rPr>
                <a:t>3</a:t>
              </a: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188" name="Text Box 88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dirty="0" smtClean="0">
                  <a:solidFill>
                    <a:srgbClr val="002060"/>
                  </a:solidFill>
                  <a:latin typeface="Verdana" pitchFamily="34" charset="0"/>
                </a:rPr>
                <a:t>Profit</a:t>
              </a:r>
              <a:r>
                <a:rPr lang="th-TH" sz="3200" dirty="0" smtClean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Verdana" pitchFamily="34" charset="0"/>
                </a:rPr>
                <a:t>/ </a:t>
              </a:r>
              <a:r>
                <a:rPr lang="en-US" sz="3200" dirty="0" smtClean="0">
                  <a:solidFill>
                    <a:srgbClr val="002060"/>
                  </a:solidFill>
                  <a:latin typeface="Verdana" pitchFamily="34" charset="0"/>
                </a:rPr>
                <a:t>Loss</a:t>
              </a:r>
              <a:endParaRPr lang="th-TH" sz="3200" dirty="0">
                <a:solidFill>
                  <a:srgbClr val="002060"/>
                </a:solidFill>
                <a:latin typeface="Verdana" pitchFamily="34" charset="0"/>
              </a:endParaRPr>
            </a:p>
            <a:p>
              <a:pPr eaLnBrk="1" hangingPunct="1"/>
              <a:r>
                <a:rPr lang="th-TH" sz="3200" dirty="0">
                  <a:solidFill>
                    <a:srgbClr val="002060"/>
                  </a:solidFill>
                  <a:latin typeface="Verdana" pitchFamily="34" charset="0"/>
                </a:rPr>
                <a:t>         </a:t>
              </a:r>
            </a:p>
          </p:txBody>
        </p:sp>
        <p:sp>
          <p:nvSpPr>
            <p:cNvPr id="7189" name="AutoShape 89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90" name="AutoShape 90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2864224" y="3190875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867400" y="2895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867400" y="3276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267DF-EF7C-463C-B6DD-727E32133DD9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638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กำไรทางบัญชีเปรียบเทียบกับกระแสเงินสด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133600" y="1066800"/>
            <a:ext cx="5130800" cy="657225"/>
            <a:chOff x="1344" y="1104"/>
            <a:chExt cx="3232" cy="414"/>
          </a:xfrm>
        </p:grpSpPr>
        <p:sp>
          <p:nvSpPr>
            <p:cNvPr id="8227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28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Accounting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Profit</a:t>
              </a:r>
            </a:p>
          </p:txBody>
        </p:sp>
        <p:sp>
          <p:nvSpPr>
            <p:cNvPr id="8229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1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32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2133600" y="1752600"/>
            <a:ext cx="5119688" cy="660400"/>
            <a:chOff x="1351" y="1584"/>
            <a:chExt cx="3225" cy="416"/>
          </a:xfrm>
        </p:grpSpPr>
        <p:sp>
          <p:nvSpPr>
            <p:cNvPr id="8221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22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9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Flows</a:t>
              </a:r>
            </a:p>
          </p:txBody>
        </p:sp>
        <p:sp>
          <p:nvSpPr>
            <p:cNvPr id="8223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5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26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2209800" y="2438400"/>
            <a:ext cx="5130800" cy="660400"/>
            <a:chOff x="1344" y="2064"/>
            <a:chExt cx="3232" cy="416"/>
          </a:xfrm>
        </p:grpSpPr>
        <p:sp>
          <p:nvSpPr>
            <p:cNvPr id="8215" name="AutoShape 112"/>
            <p:cNvSpPr>
              <a:spLocks noChangeArrowheads="1"/>
            </p:cNvSpPr>
            <p:nvPr/>
          </p:nvSpPr>
          <p:spPr bwMode="gray">
            <a:xfrm>
              <a:off x="1536" y="206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6" name="Text Box 145"/>
            <p:cNvSpPr txBox="1">
              <a:spLocks noChangeArrowheads="1"/>
            </p:cNvSpPr>
            <p:nvPr/>
          </p:nvSpPr>
          <p:spPr bwMode="auto">
            <a:xfrm>
              <a:off x="1639" y="2112"/>
              <a:ext cx="120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Net </a:t>
              </a:r>
              <a:r>
                <a:rPr lang="en-US" sz="3200" dirty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 Flows</a:t>
              </a:r>
            </a:p>
          </p:txBody>
        </p:sp>
        <p:sp>
          <p:nvSpPr>
            <p:cNvPr id="8217" name="Oval 151"/>
            <p:cNvSpPr>
              <a:spLocks noChangeArrowheads="1"/>
            </p:cNvSpPr>
            <p:nvPr/>
          </p:nvSpPr>
          <p:spPr bwMode="gray">
            <a:xfrm flipH="1">
              <a:off x="1366" y="2343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gray">
            <a:xfrm flipH="1">
              <a:off x="1344" y="2099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9" name="Oval 153"/>
            <p:cNvSpPr>
              <a:spLocks noChangeArrowheads="1"/>
            </p:cNvSpPr>
            <p:nvPr/>
          </p:nvSpPr>
          <p:spPr bwMode="gray">
            <a:xfrm flipH="1">
              <a:off x="1433" y="2121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C6E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20" name="Text Box 154"/>
            <p:cNvSpPr txBox="1">
              <a:spLocks noChangeArrowheads="1"/>
            </p:cNvSpPr>
            <p:nvPr/>
          </p:nvSpPr>
          <p:spPr bwMode="auto">
            <a:xfrm>
              <a:off x="1392" y="21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457200" y="3124198"/>
            <a:ext cx="8305804" cy="660400"/>
            <a:chOff x="1379" y="2544"/>
            <a:chExt cx="5232" cy="416"/>
          </a:xfrm>
        </p:grpSpPr>
        <p:sp>
          <p:nvSpPr>
            <p:cNvPr id="8212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213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49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Net Cash Flow = Net Profit </a:t>
              </a:r>
              <a:r>
                <a:rPr lang="th-TH" sz="3200" dirty="0" smtClean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– </a:t>
              </a:r>
              <a:r>
                <a:rPr lang="en-US" sz="3200" dirty="0" smtClean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Non Cash Revenue</a:t>
              </a:r>
              <a:r>
                <a:rPr lang="en-US" sz="32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3200" dirty="0" smtClean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+ </a:t>
              </a:r>
              <a:r>
                <a:rPr lang="en-US" sz="3200" dirty="0" smtClean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Non Cash Charge</a:t>
              </a:r>
              <a:endParaRPr lang="en-US" sz="32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14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819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D4E482-CD80-489A-8C83-A3C6797427C2}" type="slidenum">
              <a:rPr lang="en-US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smtClean="0">
              <a:solidFill>
                <a:srgbClr val="002060"/>
              </a:solidFill>
            </a:endParaRPr>
          </a:p>
        </p:txBody>
      </p:sp>
      <p:grpSp>
        <p:nvGrpSpPr>
          <p:cNvPr id="6" name="Group 174"/>
          <p:cNvGrpSpPr>
            <a:grpSpLocks/>
          </p:cNvGrpSpPr>
          <p:nvPr/>
        </p:nvGrpSpPr>
        <p:grpSpPr bwMode="auto">
          <a:xfrm>
            <a:off x="457200" y="4190998"/>
            <a:ext cx="8339141" cy="660400"/>
            <a:chOff x="1379" y="2544"/>
            <a:chExt cx="5253" cy="416"/>
          </a:xfrm>
        </p:grpSpPr>
        <p:sp>
          <p:nvSpPr>
            <p:cNvPr id="8209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6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499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Operating Cash Flow= </a:t>
              </a:r>
              <a:r>
                <a:rPr lang="th-TH" sz="3200" dirty="0" smtClean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(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Operating Profit</a:t>
              </a:r>
              <a:r>
                <a:rPr lang="th-TH" sz="3200" dirty="0" smtClean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)(</a:t>
              </a: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1</a:t>
              </a:r>
              <a:r>
                <a:rPr lang="th-TH" sz="3200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– 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Tax Rate</a:t>
              </a:r>
              <a:r>
                <a:rPr lang="th-TH" sz="3200" dirty="0" smtClean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) </a:t>
              </a:r>
              <a:r>
                <a:rPr lang="th-TH" sz="3200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+ 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Depreciation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11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7" name="Group 174"/>
          <p:cNvGrpSpPr>
            <a:grpSpLocks/>
          </p:cNvGrpSpPr>
          <p:nvPr/>
        </p:nvGrpSpPr>
        <p:grpSpPr bwMode="auto">
          <a:xfrm>
            <a:off x="-228600" y="5334000"/>
            <a:ext cx="7508876" cy="1154113"/>
            <a:chOff x="1379" y="2544"/>
            <a:chExt cx="4730" cy="727"/>
          </a:xfrm>
        </p:grpSpPr>
        <p:sp>
          <p:nvSpPr>
            <p:cNvPr id="8206" name="AutoShape 113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" name="Text Box 146"/>
            <p:cNvSpPr txBox="1">
              <a:spLocks noChangeArrowheads="1"/>
            </p:cNvSpPr>
            <p:nvPr/>
          </p:nvSpPr>
          <p:spPr bwMode="auto">
            <a:xfrm>
              <a:off x="1639" y="2592"/>
              <a:ext cx="4470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Net </a:t>
              </a:r>
              <a:r>
                <a:rPr lang="en-US" sz="3200" dirty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Cash Flow = Operating Cash </a:t>
              </a:r>
              <a:r>
                <a:rPr lang="en-US" sz="32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Flow </a:t>
              </a:r>
              <a:r>
                <a:rPr lang="th-TH" sz="32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– </a:t>
              </a:r>
              <a:r>
                <a:rPr lang="en-US" sz="32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Interest </a:t>
              </a:r>
              <a:r>
                <a:rPr lang="th-TH" sz="32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(</a:t>
              </a:r>
              <a:r>
                <a:rPr lang="en-US" sz="3200" dirty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1– Tax </a:t>
              </a:r>
              <a:r>
                <a:rPr lang="en-US" sz="32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Rate</a:t>
              </a:r>
              <a:r>
                <a:rPr lang="th-TH" sz="32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) </a:t>
              </a:r>
              <a:endParaRPr lang="th-TH" sz="3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eaLnBrk="0" hangingPunct="0">
                <a:defRPr/>
              </a:pPr>
              <a:r>
                <a:rPr lang="th-TH" sz="3200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                                                      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208" name="Oval 155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1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E1E1E1-FBCE-4A3F-ABB1-39875A4A6E32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476" y="228600"/>
            <a:ext cx="5638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Fund Flow Statement</a:t>
            </a:r>
            <a:endParaRPr lang="en-US" sz="4000" dirty="0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1752600" y="2438400"/>
            <a:ext cx="5130802" cy="657225"/>
            <a:chOff x="1344" y="1104"/>
            <a:chExt cx="3232" cy="414"/>
          </a:xfrm>
        </p:grpSpPr>
        <p:sp>
          <p:nvSpPr>
            <p:cNvPr id="9239" name="AutoShape 114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0" name="Text Box 115"/>
            <p:cNvSpPr txBox="1">
              <a:spLocks noChangeArrowheads="1"/>
            </p:cNvSpPr>
            <p:nvPr/>
          </p:nvSpPr>
          <p:spPr bwMode="auto">
            <a:xfrm>
              <a:off x="1639" y="1150"/>
              <a:ext cx="175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Investments and Claims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41" name="Oval 11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43" name="Oval 120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4" name="Text Box 14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905000" y="3886200"/>
            <a:ext cx="5119689" cy="660400"/>
            <a:chOff x="1351" y="1584"/>
            <a:chExt cx="3225" cy="416"/>
          </a:xfrm>
        </p:grpSpPr>
        <p:sp>
          <p:nvSpPr>
            <p:cNvPr id="9233" name="AutoShape 111"/>
            <p:cNvSpPr>
              <a:spLocks noChangeArrowheads="1"/>
            </p:cNvSpPr>
            <p:nvPr/>
          </p:nvSpPr>
          <p:spPr bwMode="gray"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4" name="Text Box 144"/>
            <p:cNvSpPr txBox="1">
              <a:spLocks noChangeArrowheads="1"/>
            </p:cNvSpPr>
            <p:nvPr/>
          </p:nvSpPr>
          <p:spPr bwMode="auto">
            <a:xfrm>
              <a:off x="1639" y="1632"/>
              <a:ext cx="12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Working Capital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35" name="Oval 147"/>
            <p:cNvSpPr>
              <a:spLocks noChangeArrowheads="1"/>
            </p:cNvSpPr>
            <p:nvPr/>
          </p:nvSpPr>
          <p:spPr bwMode="gray"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37" name="Oval 149"/>
            <p:cNvSpPr>
              <a:spLocks noChangeArrowheads="1"/>
            </p:cNvSpPr>
            <p:nvPr/>
          </p:nvSpPr>
          <p:spPr bwMode="gray"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8" name="Text Box 150"/>
            <p:cNvSpPr txBox="1">
              <a:spLocks noChangeArrowheads="1"/>
            </p:cNvSpPr>
            <p:nvPr/>
          </p:nvSpPr>
          <p:spPr bwMode="auto">
            <a:xfrm>
              <a:off x="1388" y="1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176"/>
          <p:cNvGrpSpPr>
            <a:grpSpLocks/>
          </p:cNvGrpSpPr>
          <p:nvPr/>
        </p:nvGrpSpPr>
        <p:grpSpPr bwMode="auto">
          <a:xfrm>
            <a:off x="2133600" y="5334000"/>
            <a:ext cx="5110163" cy="660400"/>
            <a:chOff x="1365" y="3024"/>
            <a:chExt cx="3219" cy="416"/>
          </a:xfrm>
        </p:grpSpPr>
        <p:sp>
          <p:nvSpPr>
            <p:cNvPr id="9227" name="AutoShape 164"/>
            <p:cNvSpPr>
              <a:spLocks noChangeArrowheads="1"/>
            </p:cNvSpPr>
            <p:nvPr/>
          </p:nvSpPr>
          <p:spPr bwMode="gray">
            <a:xfrm>
              <a:off x="1544" y="302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8" name="Text Box 165"/>
            <p:cNvSpPr txBox="1">
              <a:spLocks noChangeArrowheads="1"/>
            </p:cNvSpPr>
            <p:nvPr/>
          </p:nvSpPr>
          <p:spPr bwMode="auto">
            <a:xfrm>
              <a:off x="1647" y="3072"/>
              <a:ext cx="4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Cash</a:t>
              </a:r>
              <a:endParaRPr lang="en-US" sz="32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229" name="Oval 166"/>
            <p:cNvSpPr>
              <a:spLocks noChangeArrowheads="1"/>
            </p:cNvSpPr>
            <p:nvPr/>
          </p:nvSpPr>
          <p:spPr bwMode="gray">
            <a:xfrm flipH="1">
              <a:off x="1387" y="329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0" name="Oval 167"/>
            <p:cNvSpPr>
              <a:spLocks noChangeArrowheads="1"/>
            </p:cNvSpPr>
            <p:nvPr/>
          </p:nvSpPr>
          <p:spPr bwMode="gray">
            <a:xfrm flipH="1">
              <a:off x="1365" y="3051"/>
              <a:ext cx="266" cy="266"/>
            </a:xfrm>
            <a:prstGeom prst="ellipse">
              <a:avLst/>
            </a:prstGeom>
            <a:gradFill rotWithShape="1">
              <a:gsLst>
                <a:gs pos="0">
                  <a:srgbClr val="692AA2"/>
                </a:gs>
                <a:gs pos="100000">
                  <a:srgbClr val="3C185D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1" name="Oval 168"/>
            <p:cNvSpPr>
              <a:spLocks noChangeArrowheads="1"/>
            </p:cNvSpPr>
            <p:nvPr/>
          </p:nvSpPr>
          <p:spPr bwMode="gray">
            <a:xfrm flipH="1">
              <a:off x="1440" y="307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1319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2" name="Text Box 169"/>
            <p:cNvSpPr txBox="1">
              <a:spLocks noChangeArrowheads="1"/>
            </p:cNvSpPr>
            <p:nvPr/>
          </p:nvSpPr>
          <p:spPr bwMode="auto">
            <a:xfrm>
              <a:off x="1398" y="30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922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845F01-ED61-4EB7-868F-F1FB0289AD0E}" type="slidenum">
              <a:rPr lang="en-US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2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C75016-A711-44D7-8024-F984B7E355DE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  <p:sp>
        <p:nvSpPr>
          <p:cNvPr id="31" name="Text Box 115"/>
          <p:cNvSpPr txBox="1">
            <a:spLocks noChangeArrowheads="1"/>
          </p:cNvSpPr>
          <p:nvPr/>
        </p:nvSpPr>
        <p:spPr bwMode="auto">
          <a:xfrm>
            <a:off x="1257300" y="1219200"/>
            <a:ext cx="15504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Funds</a:t>
            </a:r>
            <a:endParaRPr lang="en-US" sz="66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8568" y="115887"/>
            <a:ext cx="5867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Investments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and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Claims Basis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>
                <a:latin typeface="Angsana New" pitchFamily="18" charset="-34"/>
                <a:cs typeface="Angsana New" pitchFamily="18" charset="-34"/>
              </a:rPr>
            </a:br>
            <a:endParaRPr lang="en-US" sz="2800" dirty="0"/>
          </a:p>
        </p:txBody>
      </p:sp>
      <p:pic>
        <p:nvPicPr>
          <p:cNvPr id="10243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DB31F2-C23D-48CE-95C5-0D1CEFC5B1F6}" type="slidenum">
              <a:rPr lang="en-US" smtClean="0">
                <a:solidFill>
                  <a:srgbClr val="002060"/>
                </a:solidFill>
              </a:rPr>
              <a:pPr eaLnBrk="1" hangingPunct="1"/>
              <a:t>8</a:t>
            </a:fld>
            <a:endParaRPr lang="en-US" smtClean="0">
              <a:solidFill>
                <a:srgbClr val="002060"/>
              </a:solidFill>
            </a:endParaRPr>
          </a:p>
        </p:txBody>
      </p:sp>
      <p:graphicFrame>
        <p:nvGraphicFramePr>
          <p:cNvPr id="23628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733962"/>
              </p:ext>
            </p:extLst>
          </p:nvPr>
        </p:nvGraphicFramePr>
        <p:xfrm>
          <a:off x="228600" y="1219201"/>
          <a:ext cx="8483600" cy="5071626"/>
        </p:xfrm>
        <a:graphic>
          <a:graphicData uri="http://schemas.openxmlformats.org/drawingml/2006/table">
            <a:tbl>
              <a:tblPr/>
              <a:tblGrid>
                <a:gridCol w="208274"/>
                <a:gridCol w="4006700"/>
                <a:gridCol w="3582853"/>
                <a:gridCol w="228591"/>
                <a:gridCol w="228591"/>
                <a:gridCol w="228591"/>
              </a:tblGrid>
              <a:tr h="1071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Funds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Funds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</a:tr>
              <a:tr h="82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Decrease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Increase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418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Liability Increase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Liability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183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Equity Increase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Equity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1605D-436A-4D08-8008-05A784BB018A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867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Cash Basis</a:t>
            </a:r>
            <a:endParaRPr lang="en-US" sz="3600" dirty="0"/>
          </a:p>
        </p:txBody>
      </p:sp>
      <p:pic>
        <p:nvPicPr>
          <p:cNvPr id="12291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lide Number Placeholder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2B1A7B-BC6D-4C45-BB91-8C3464ECAE23}" type="slidenum">
              <a:rPr lang="en-US" smtClean="0">
                <a:solidFill>
                  <a:srgbClr val="002060"/>
                </a:solidFill>
              </a:rPr>
              <a:pPr eaLnBrk="1" hangingPunct="1"/>
              <a:t>9</a:t>
            </a:fld>
            <a:endParaRPr lang="en-US" smtClean="0">
              <a:solidFill>
                <a:srgbClr val="002060"/>
              </a:solidFill>
            </a:endParaRPr>
          </a:p>
        </p:txBody>
      </p:sp>
      <p:graphicFrame>
        <p:nvGraphicFramePr>
          <p:cNvPr id="25698" name="Group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367671"/>
              </p:ext>
            </p:extLst>
          </p:nvPr>
        </p:nvGraphicFramePr>
        <p:xfrm>
          <a:off x="228600" y="1143000"/>
          <a:ext cx="8915400" cy="4713288"/>
        </p:xfrm>
        <a:graphic>
          <a:graphicData uri="http://schemas.openxmlformats.org/drawingml/2006/table">
            <a:tbl>
              <a:tblPr/>
              <a:tblGrid>
                <a:gridCol w="252413"/>
                <a:gridCol w="4162425"/>
                <a:gridCol w="3775075"/>
                <a:gridCol w="244475"/>
                <a:gridCol w="238125"/>
                <a:gridCol w="242887"/>
              </a:tblGrid>
              <a:tr h="774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การได้มาของเงินทุน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การใช้ไปของเงินทุน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</a:tr>
              <a:tr h="1786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 Cash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Asset Increase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 Cash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9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Liability Increase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Liability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2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BAA23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Equity Increase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Equity Decrease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9" name="Date Placeholder 39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788062-59E5-45B7-93C5-24CCF267C02F}" type="datetime3">
              <a:rPr lang="en-US" smtClean="0">
                <a:solidFill>
                  <a:srgbClr val="002060"/>
                </a:solidFill>
              </a:rPr>
              <a:t>31 May 2019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5562600" cy="76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313193"/>
                </a:solidFill>
              </a:rPr>
              <a:t>Assoc. Prof. </a:t>
            </a:r>
            <a:r>
              <a:rPr lang="en-US" sz="2000" dirty="0" err="1" smtClean="0">
                <a:solidFill>
                  <a:srgbClr val="313193"/>
                </a:solidFill>
              </a:rPr>
              <a:t>Dr.Krisada</a:t>
            </a:r>
            <a:r>
              <a:rPr lang="en-US" sz="2000" dirty="0" smtClean="0">
                <a:solidFill>
                  <a:srgbClr val="313193"/>
                </a:solidFill>
              </a:rPr>
              <a:t> </a:t>
            </a:r>
            <a:r>
              <a:rPr lang="en-US" sz="2000" dirty="0" err="1" smtClean="0">
                <a:solidFill>
                  <a:srgbClr val="313193"/>
                </a:solidFill>
              </a:rPr>
              <a:t>Sungkhamanee</a:t>
            </a:r>
            <a:endParaRPr lang="en-US" sz="2000" dirty="0">
              <a:solidFill>
                <a:srgbClr val="313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515</TotalTime>
  <Words>446</Words>
  <Application>Microsoft Office PowerPoint</Application>
  <PresentationFormat>นำเสนอทางหน้าจอ (4:3)</PresentationFormat>
  <Paragraphs>172</Paragraphs>
  <Slides>13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5" baseType="lpstr">
      <vt:lpstr>powerpoint-templates-04</vt:lpstr>
      <vt:lpstr>Image</vt:lpstr>
      <vt:lpstr>BUSINESS FINANCE</vt:lpstr>
      <vt:lpstr>Chapter 2 Fund Flow and Cash Flow Statement</vt:lpstr>
      <vt:lpstr>Balance Sheet</vt:lpstr>
      <vt:lpstr>Balance Sheet  (continue)</vt:lpstr>
      <vt:lpstr>Income Statement</vt:lpstr>
      <vt:lpstr>กำไรทางบัญชีเปรียบเทียบกับกระแสเงินสด</vt:lpstr>
      <vt:lpstr>Fund Flow Statement</vt:lpstr>
      <vt:lpstr> Investments and Claims Basis </vt:lpstr>
      <vt:lpstr>Cash Basis</vt:lpstr>
      <vt:lpstr> Working Capital Basis </vt:lpstr>
      <vt:lpstr>Sources and Uses of Cash</vt:lpstr>
      <vt:lpstr>Benefit of Cash Flow Statement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53</cp:revision>
  <dcterms:created xsi:type="dcterms:W3CDTF">2009-09-08T08:46:51Z</dcterms:created>
  <dcterms:modified xsi:type="dcterms:W3CDTF">2019-05-31T05:57:11Z</dcterms:modified>
</cp:coreProperties>
</file>