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2" d="100"/>
          <a:sy n="82" d="100"/>
        </p:scale>
        <p:origin x="72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E1635BE-9162-8483-596F-CC3184AB2C24}"/>
              </a:ext>
            </a:extLst>
          </p:cNvPr>
          <p:cNvSpPr>
            <a:spLocks noGrp="1"/>
          </p:cNvSpPr>
          <p:nvPr>
            <p:ph type="ctrTitle"/>
          </p:nvPr>
        </p:nvSpPr>
        <p:spPr>
          <a:xfrm>
            <a:off x="1524000" y="1122363"/>
            <a:ext cx="9144000" cy="2387600"/>
          </a:xfrm>
        </p:spPr>
        <p:txBody>
          <a:bodyPr anchor="b"/>
          <a:lstStyle>
            <a:lvl1pPr algn="ctr">
              <a:defRPr sz="6000"/>
            </a:lvl1pPr>
          </a:lstStyle>
          <a:p>
            <a:r>
              <a:rPr lang="th-TH"/>
              <a:t>คลิกเพื่อแก้ไขสไตล์ชื่อเรื่องต้นแบบ</a:t>
            </a:r>
          </a:p>
        </p:txBody>
      </p:sp>
      <p:sp>
        <p:nvSpPr>
          <p:cNvPr id="3" name="ชื่อเรื่องรอง 2">
            <a:extLst>
              <a:ext uri="{FF2B5EF4-FFF2-40B4-BE49-F238E27FC236}">
                <a16:creationId xmlns:a16="http://schemas.microsoft.com/office/drawing/2014/main" id="{40D5CFE5-28F2-1F75-B714-C5CFB082D9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p>
        </p:txBody>
      </p:sp>
      <p:sp>
        <p:nvSpPr>
          <p:cNvPr id="4" name="ตัวแทนวันที่ 3">
            <a:extLst>
              <a:ext uri="{FF2B5EF4-FFF2-40B4-BE49-F238E27FC236}">
                <a16:creationId xmlns:a16="http://schemas.microsoft.com/office/drawing/2014/main" id="{BC5DC86C-2FA9-A0B7-A35D-5FACF7D991F3}"/>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49E94595-ADCA-91FB-8B9D-A31BEDBC4C0F}"/>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AF379938-B79E-558D-2196-CC1B6E3343A9}"/>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1373277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0EEE098-3C5B-FF7E-9BFE-95AB52BF9384}"/>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CB350B94-6891-D34C-B81E-1F0A629AE4EB}"/>
              </a:ext>
            </a:extLst>
          </p:cNvPr>
          <p:cNvSpPr>
            <a:spLocks noGrp="1"/>
          </p:cNvSpPr>
          <p:nvPr>
            <p:ph type="body" orient="vert" idx="1"/>
          </p:nvPr>
        </p:nvSpPr>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248CD1D5-B4FE-86CE-E6FC-218D670F0A84}"/>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929D51AC-D42C-1852-82E6-4172026FD3CD}"/>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7AAC3AB2-CAE5-1CF1-8533-02007DE2598C}"/>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418848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a:extLst>
              <a:ext uri="{FF2B5EF4-FFF2-40B4-BE49-F238E27FC236}">
                <a16:creationId xmlns:a16="http://schemas.microsoft.com/office/drawing/2014/main" id="{B7DB7B64-2B57-5167-3AAD-0F60E5271CDC}"/>
              </a:ext>
            </a:extLst>
          </p:cNvPr>
          <p:cNvSpPr>
            <a:spLocks noGrp="1"/>
          </p:cNvSpPr>
          <p:nvPr>
            <p:ph type="title" orient="vert"/>
          </p:nvPr>
        </p:nvSpPr>
        <p:spPr>
          <a:xfrm>
            <a:off x="8724900" y="365125"/>
            <a:ext cx="2628900" cy="5811838"/>
          </a:xfrm>
        </p:spPr>
        <p:txBody>
          <a:bodyPr vert="eaVert"/>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0F04DEFD-A7C7-1F4A-50AE-92BD63474EF4}"/>
              </a:ext>
            </a:extLst>
          </p:cNvPr>
          <p:cNvSpPr>
            <a:spLocks noGrp="1"/>
          </p:cNvSpPr>
          <p:nvPr>
            <p:ph type="body" orient="vert" idx="1"/>
          </p:nvPr>
        </p:nvSpPr>
        <p:spPr>
          <a:xfrm>
            <a:off x="838200" y="365125"/>
            <a:ext cx="7734300" cy="5811838"/>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3445D99B-D6C6-CC9D-1C53-9D389C4214DE}"/>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79122DC9-EAEC-1D37-4B90-11125E7CD713}"/>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B136D70E-0D79-0008-A52C-769550E78121}"/>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415570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CDA1F67-94D0-8F1B-CE8A-B1F3F70CDA45}"/>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CDE47D70-8588-C32C-A67C-F2B0DA7B5E2F}"/>
              </a:ext>
            </a:extLst>
          </p:cNvPr>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65FFB6E8-8C56-0918-6AA1-743346F5C5FE}"/>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82A7E882-7B2E-F378-ADC8-18AB5C86775D}"/>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ED31B47A-E1B2-7B3A-83D4-484576962C90}"/>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3265495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9DB0E05-2D36-2134-3640-11409CD9D3F9}"/>
              </a:ext>
            </a:extLst>
          </p:cNvPr>
          <p:cNvSpPr>
            <a:spLocks noGrp="1"/>
          </p:cNvSpPr>
          <p:nvPr>
            <p:ph type="title"/>
          </p:nvPr>
        </p:nvSpPr>
        <p:spPr>
          <a:xfrm>
            <a:off x="831850" y="1709738"/>
            <a:ext cx="10515600" cy="2852737"/>
          </a:xfrm>
        </p:spPr>
        <p:txBody>
          <a:bodyPr anchor="b"/>
          <a:lstStyle>
            <a:lvl1pPr>
              <a:defRPr sz="6000"/>
            </a:lvl1p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C10DD2E9-45D8-CD49-A3C4-CDA5828153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คลิกเพื่อแก้ไขสไตล์ของข้อความต้นแบบ</a:t>
            </a:r>
          </a:p>
        </p:txBody>
      </p:sp>
      <p:sp>
        <p:nvSpPr>
          <p:cNvPr id="4" name="ตัวแทนวันที่ 3">
            <a:extLst>
              <a:ext uri="{FF2B5EF4-FFF2-40B4-BE49-F238E27FC236}">
                <a16:creationId xmlns:a16="http://schemas.microsoft.com/office/drawing/2014/main" id="{FD0831D4-F817-8CDF-3CEA-932AB7074810}"/>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7DB8750B-FD27-AB91-C042-11D34338145F}"/>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80CAA49C-35FC-638F-7792-E4E2A42C2175}"/>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3997658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AB4F3CB-78CC-96B7-C040-7E828B381668}"/>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736846C9-B2C4-17EA-5FED-226251D4B2C9}"/>
              </a:ext>
            </a:extLst>
          </p:cNvPr>
          <p:cNvSpPr>
            <a:spLocks noGrp="1"/>
          </p:cNvSpPr>
          <p:nvPr>
            <p:ph sz="half" idx="1"/>
          </p:nvPr>
        </p:nvSpPr>
        <p:spPr>
          <a:xfrm>
            <a:off x="838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เนื้อหา 3">
            <a:extLst>
              <a:ext uri="{FF2B5EF4-FFF2-40B4-BE49-F238E27FC236}">
                <a16:creationId xmlns:a16="http://schemas.microsoft.com/office/drawing/2014/main" id="{5EC9C447-27E8-6187-1FA9-A3277517909F}"/>
              </a:ext>
            </a:extLst>
          </p:cNvPr>
          <p:cNvSpPr>
            <a:spLocks noGrp="1"/>
          </p:cNvSpPr>
          <p:nvPr>
            <p:ph sz="half" idx="2"/>
          </p:nvPr>
        </p:nvSpPr>
        <p:spPr>
          <a:xfrm>
            <a:off x="6172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วันที่ 4">
            <a:extLst>
              <a:ext uri="{FF2B5EF4-FFF2-40B4-BE49-F238E27FC236}">
                <a16:creationId xmlns:a16="http://schemas.microsoft.com/office/drawing/2014/main" id="{70738C93-AB33-7B39-37F5-C27E26C042FE}"/>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B738D1AF-4636-B97F-E9CC-DBF079D06574}"/>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DADD03BB-1B24-9439-2C52-8F14CE5CCE7A}"/>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1671205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22E8589F-F7DD-717D-BBBF-75208A3FB938}"/>
              </a:ext>
            </a:extLst>
          </p:cNvPr>
          <p:cNvSpPr>
            <a:spLocks noGrp="1"/>
          </p:cNvSpPr>
          <p:nvPr>
            <p:ph type="title"/>
          </p:nvPr>
        </p:nvSpPr>
        <p:spPr>
          <a:xfrm>
            <a:off x="839788" y="365125"/>
            <a:ext cx="10515600" cy="1325563"/>
          </a:xfrm>
        </p:spPr>
        <p:txBody>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C0D847F5-6C5E-030B-8617-2B4E48FC3C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ตัวแทนเนื้อหา 3">
            <a:extLst>
              <a:ext uri="{FF2B5EF4-FFF2-40B4-BE49-F238E27FC236}">
                <a16:creationId xmlns:a16="http://schemas.microsoft.com/office/drawing/2014/main" id="{F494ACC7-A1B9-CCCA-1622-34D56B5F1A81}"/>
              </a:ext>
            </a:extLst>
          </p:cNvPr>
          <p:cNvSpPr>
            <a:spLocks noGrp="1"/>
          </p:cNvSpPr>
          <p:nvPr>
            <p:ph sz="half" idx="2"/>
          </p:nvPr>
        </p:nvSpPr>
        <p:spPr>
          <a:xfrm>
            <a:off x="839788" y="2505075"/>
            <a:ext cx="5157787"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ข้อความ 4">
            <a:extLst>
              <a:ext uri="{FF2B5EF4-FFF2-40B4-BE49-F238E27FC236}">
                <a16:creationId xmlns:a16="http://schemas.microsoft.com/office/drawing/2014/main" id="{6146B852-9910-DD3F-02F1-A489417E8F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ตัวแทนเนื้อหา 5">
            <a:extLst>
              <a:ext uri="{FF2B5EF4-FFF2-40B4-BE49-F238E27FC236}">
                <a16:creationId xmlns:a16="http://schemas.microsoft.com/office/drawing/2014/main" id="{17B49D0B-FC8A-F9A0-E116-E4A9D78BAD20}"/>
              </a:ext>
            </a:extLst>
          </p:cNvPr>
          <p:cNvSpPr>
            <a:spLocks noGrp="1"/>
          </p:cNvSpPr>
          <p:nvPr>
            <p:ph sz="quarter" idx="4"/>
          </p:nvPr>
        </p:nvSpPr>
        <p:spPr>
          <a:xfrm>
            <a:off x="6172200" y="2505075"/>
            <a:ext cx="5183188"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แทนวันที่ 6">
            <a:extLst>
              <a:ext uri="{FF2B5EF4-FFF2-40B4-BE49-F238E27FC236}">
                <a16:creationId xmlns:a16="http://schemas.microsoft.com/office/drawing/2014/main" id="{862D7BBB-6AD1-69BB-2A13-62D4EAD571C6}"/>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8" name="ตัวแทนท้ายกระดาษ 7">
            <a:extLst>
              <a:ext uri="{FF2B5EF4-FFF2-40B4-BE49-F238E27FC236}">
                <a16:creationId xmlns:a16="http://schemas.microsoft.com/office/drawing/2014/main" id="{EA91993F-DA20-4577-3EEB-C1FDB673A742}"/>
              </a:ext>
            </a:extLst>
          </p:cNvPr>
          <p:cNvSpPr>
            <a:spLocks noGrp="1"/>
          </p:cNvSpPr>
          <p:nvPr>
            <p:ph type="ftr" sz="quarter" idx="11"/>
          </p:nvPr>
        </p:nvSpPr>
        <p:spPr/>
        <p:txBody>
          <a:bodyPr/>
          <a:lstStyle/>
          <a:p>
            <a:endParaRPr lang="th-TH"/>
          </a:p>
        </p:txBody>
      </p:sp>
      <p:sp>
        <p:nvSpPr>
          <p:cNvPr id="9" name="ตัวแทนหมายเลขสไลด์ 8">
            <a:extLst>
              <a:ext uri="{FF2B5EF4-FFF2-40B4-BE49-F238E27FC236}">
                <a16:creationId xmlns:a16="http://schemas.microsoft.com/office/drawing/2014/main" id="{7972A4D5-F301-E0EF-212F-7CC6E33B0B70}"/>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1681290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035F596B-5FF0-AD20-8771-05F8ACC86CDB}"/>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วันที่ 2">
            <a:extLst>
              <a:ext uri="{FF2B5EF4-FFF2-40B4-BE49-F238E27FC236}">
                <a16:creationId xmlns:a16="http://schemas.microsoft.com/office/drawing/2014/main" id="{3267B3DF-A66D-9E58-B5B0-7B1964F99900}"/>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4" name="ตัวแทนท้ายกระดาษ 3">
            <a:extLst>
              <a:ext uri="{FF2B5EF4-FFF2-40B4-BE49-F238E27FC236}">
                <a16:creationId xmlns:a16="http://schemas.microsoft.com/office/drawing/2014/main" id="{331815F0-0ADA-F1B5-0651-9F743A6BD022}"/>
              </a:ext>
            </a:extLst>
          </p:cNvPr>
          <p:cNvSpPr>
            <a:spLocks noGrp="1"/>
          </p:cNvSpPr>
          <p:nvPr>
            <p:ph type="ftr" sz="quarter" idx="11"/>
          </p:nvPr>
        </p:nvSpPr>
        <p:spPr/>
        <p:txBody>
          <a:bodyPr/>
          <a:lstStyle/>
          <a:p>
            <a:endParaRPr lang="th-TH"/>
          </a:p>
        </p:txBody>
      </p:sp>
      <p:sp>
        <p:nvSpPr>
          <p:cNvPr id="5" name="ตัวแทนหมายเลขสไลด์ 4">
            <a:extLst>
              <a:ext uri="{FF2B5EF4-FFF2-40B4-BE49-F238E27FC236}">
                <a16:creationId xmlns:a16="http://schemas.microsoft.com/office/drawing/2014/main" id="{EB806ABB-3787-D95B-5F47-B518775C6E25}"/>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547360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แทนวันที่ 1">
            <a:extLst>
              <a:ext uri="{FF2B5EF4-FFF2-40B4-BE49-F238E27FC236}">
                <a16:creationId xmlns:a16="http://schemas.microsoft.com/office/drawing/2014/main" id="{AD5C9E02-B235-44EA-A416-FF182F691763}"/>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3" name="ตัวแทนท้ายกระดาษ 2">
            <a:extLst>
              <a:ext uri="{FF2B5EF4-FFF2-40B4-BE49-F238E27FC236}">
                <a16:creationId xmlns:a16="http://schemas.microsoft.com/office/drawing/2014/main" id="{C7F5AF5F-D3D8-884D-48FF-0DE6C5A47706}"/>
              </a:ext>
            </a:extLst>
          </p:cNvPr>
          <p:cNvSpPr>
            <a:spLocks noGrp="1"/>
          </p:cNvSpPr>
          <p:nvPr>
            <p:ph type="ftr" sz="quarter" idx="11"/>
          </p:nvPr>
        </p:nvSpPr>
        <p:spPr/>
        <p:txBody>
          <a:bodyPr/>
          <a:lstStyle/>
          <a:p>
            <a:endParaRPr lang="th-TH"/>
          </a:p>
        </p:txBody>
      </p:sp>
      <p:sp>
        <p:nvSpPr>
          <p:cNvPr id="4" name="ตัวแทนหมายเลขสไลด์ 3">
            <a:extLst>
              <a:ext uri="{FF2B5EF4-FFF2-40B4-BE49-F238E27FC236}">
                <a16:creationId xmlns:a16="http://schemas.microsoft.com/office/drawing/2014/main" id="{619E5E03-F00B-780C-03D9-56B8A06E1875}"/>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3279726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6BD2C2D-B3D3-03E7-5CCD-A43F7CB2360A}"/>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514A290E-B68D-08F3-B211-9D323E1DA1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ข้อความ 3">
            <a:extLst>
              <a:ext uri="{FF2B5EF4-FFF2-40B4-BE49-F238E27FC236}">
                <a16:creationId xmlns:a16="http://schemas.microsoft.com/office/drawing/2014/main" id="{8FA8F753-19AA-4AC4-5413-0A2F8E39B6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30BE3C49-99FB-DFF0-D156-42B937FBCDB7}"/>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93A46BEB-06E4-E7C4-C2D9-7E123E835733}"/>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3B9154B6-72BF-8F01-2D66-8FDD7AF49DB5}"/>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29915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D1EA022F-2901-6849-DDC3-C115D59814D3}"/>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รูปภาพ 2">
            <a:extLst>
              <a:ext uri="{FF2B5EF4-FFF2-40B4-BE49-F238E27FC236}">
                <a16:creationId xmlns:a16="http://schemas.microsoft.com/office/drawing/2014/main" id="{3D4BE31B-A68E-BD45-9B85-C4600E9F8B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แทนข้อความ 3">
            <a:extLst>
              <a:ext uri="{FF2B5EF4-FFF2-40B4-BE49-F238E27FC236}">
                <a16:creationId xmlns:a16="http://schemas.microsoft.com/office/drawing/2014/main" id="{C3F1C819-D062-ACE2-14D7-90A10E63FC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EDB93B01-6435-B339-AB40-501EDD5778D8}"/>
              </a:ext>
            </a:extLst>
          </p:cNvPr>
          <p:cNvSpPr>
            <a:spLocks noGrp="1"/>
          </p:cNvSpPr>
          <p:nvPr>
            <p:ph type="dt" sz="half" idx="10"/>
          </p:nvPr>
        </p:nvSpPr>
        <p:spPr/>
        <p:txBody>
          <a:bodyPr/>
          <a:lstStyle/>
          <a:p>
            <a:fld id="{48C1390E-D696-4A26-A63F-6E863B3D22E6}"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C774E026-F19B-592D-586D-0131F7551181}"/>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A6D9F231-28A7-79F1-AD54-023AC98B6550}"/>
              </a:ext>
            </a:extLst>
          </p:cNvPr>
          <p:cNvSpPr>
            <a:spLocks noGrp="1"/>
          </p:cNvSpPr>
          <p:nvPr>
            <p:ph type="sldNum" sz="quarter" idx="12"/>
          </p:nvPr>
        </p:nvSpPr>
        <p:spPr/>
        <p:txBody>
          <a:bodyPr/>
          <a:lstStyle/>
          <a:p>
            <a:fld id="{84777A75-65C3-4500-9AAB-E19B7628F07E}" type="slidenum">
              <a:rPr lang="th-TH" smtClean="0"/>
              <a:t>‹#›</a:t>
            </a:fld>
            <a:endParaRPr lang="th-TH"/>
          </a:p>
        </p:txBody>
      </p:sp>
    </p:spTree>
    <p:extLst>
      <p:ext uri="{BB962C8B-B14F-4D97-AF65-F5344CB8AC3E}">
        <p14:creationId xmlns:p14="http://schemas.microsoft.com/office/powerpoint/2010/main" val="3908864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ชื่อเรื่อง 1">
            <a:extLst>
              <a:ext uri="{FF2B5EF4-FFF2-40B4-BE49-F238E27FC236}">
                <a16:creationId xmlns:a16="http://schemas.microsoft.com/office/drawing/2014/main" id="{2670161C-5A79-413B-2E98-428C000598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0026A1DB-5C78-351A-33DC-08A466EFF7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44C508E4-ED93-17DD-EB87-9345274822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C1390E-D696-4A26-A63F-6E863B3D22E6}"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A32EA9C5-D0AE-8BB1-D1F8-2E7E1D0A42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ตัวแทนหมายเลขสไลด์ 5">
            <a:extLst>
              <a:ext uri="{FF2B5EF4-FFF2-40B4-BE49-F238E27FC236}">
                <a16:creationId xmlns:a16="http://schemas.microsoft.com/office/drawing/2014/main" id="{D9040055-EB2A-3615-A1F0-683D5A5435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777A75-65C3-4500-9AAB-E19B7628F07E}" type="slidenum">
              <a:rPr lang="th-TH" smtClean="0"/>
              <a:t>‹#›</a:t>
            </a:fld>
            <a:endParaRPr lang="th-TH"/>
          </a:p>
        </p:txBody>
      </p:sp>
    </p:spTree>
    <p:extLst>
      <p:ext uri="{BB962C8B-B14F-4D97-AF65-F5344CB8AC3E}">
        <p14:creationId xmlns:p14="http://schemas.microsoft.com/office/powerpoint/2010/main" val="54182795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3508349-21A0-673E-3B1F-8FA72D31C5F6}"/>
              </a:ext>
            </a:extLst>
          </p:cNvPr>
          <p:cNvSpPr>
            <a:spLocks noGrp="1"/>
          </p:cNvSpPr>
          <p:nvPr>
            <p:ph type="ctrTitle"/>
          </p:nvPr>
        </p:nvSpPr>
        <p:spPr>
          <a:xfrm>
            <a:off x="865240" y="1097266"/>
            <a:ext cx="11179276" cy="2541431"/>
          </a:xfrm>
        </p:spPr>
        <p:txBody>
          <a:bodyPr>
            <a:normAutofit/>
          </a:bodyPr>
          <a:lstStyle/>
          <a:p>
            <a:r>
              <a:rPr lang="en-US" dirty="0"/>
              <a:t>Funds Analysis, Cash-Flow</a:t>
            </a:r>
            <a:br>
              <a:rPr lang="en-US" dirty="0"/>
            </a:br>
            <a:r>
              <a:rPr lang="en-US" dirty="0"/>
              <a:t>Analysis, and Financial Plan</a:t>
            </a:r>
            <a:endParaRPr lang="th-TH" dirty="0"/>
          </a:p>
        </p:txBody>
      </p:sp>
      <p:sp>
        <p:nvSpPr>
          <p:cNvPr id="3" name="ชื่อเรื่องรอง 2">
            <a:extLst>
              <a:ext uri="{FF2B5EF4-FFF2-40B4-BE49-F238E27FC236}">
                <a16:creationId xmlns:a16="http://schemas.microsoft.com/office/drawing/2014/main" id="{00692B00-5852-FB86-C490-74B5855151CB}"/>
              </a:ext>
            </a:extLst>
          </p:cNvPr>
          <p:cNvSpPr>
            <a:spLocks noGrp="1"/>
          </p:cNvSpPr>
          <p:nvPr>
            <p:ph type="subTitle" idx="1"/>
          </p:nvPr>
        </p:nvSpPr>
        <p:spPr>
          <a:xfrm>
            <a:off x="1602824" y="666556"/>
            <a:ext cx="8825658" cy="861420"/>
          </a:xfrm>
        </p:spPr>
        <p:txBody>
          <a:bodyPr>
            <a:noAutofit/>
          </a:bodyPr>
          <a:lstStyle/>
          <a:p>
            <a:r>
              <a:rPr lang="en-US" sz="6600" dirty="0"/>
              <a:t>Lesson 8 </a:t>
            </a:r>
            <a:endParaRPr lang="th-TH" sz="6600" dirty="0"/>
          </a:p>
        </p:txBody>
      </p:sp>
    </p:spTree>
    <p:extLst>
      <p:ext uri="{BB962C8B-B14F-4D97-AF65-F5344CB8AC3E}">
        <p14:creationId xmlns:p14="http://schemas.microsoft.com/office/powerpoint/2010/main" val="24678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2BE3C67-8C84-8015-25A6-6E148E82720B}"/>
              </a:ext>
            </a:extLst>
          </p:cNvPr>
          <p:cNvSpPr>
            <a:spLocks noGrp="1"/>
          </p:cNvSpPr>
          <p:nvPr>
            <p:ph type="title"/>
          </p:nvPr>
        </p:nvSpPr>
        <p:spPr/>
        <p:txBody>
          <a:bodyPr/>
          <a:lstStyle/>
          <a:p>
            <a:r>
              <a:rPr lang="en-US" dirty="0"/>
              <a:t>Analyzing the Statement of Cash Flows</a:t>
            </a:r>
            <a:endParaRPr lang="th-TH" dirty="0"/>
          </a:p>
        </p:txBody>
      </p:sp>
      <p:sp>
        <p:nvSpPr>
          <p:cNvPr id="3" name="ตัวแทนเนื้อหา 2">
            <a:extLst>
              <a:ext uri="{FF2B5EF4-FFF2-40B4-BE49-F238E27FC236}">
                <a16:creationId xmlns:a16="http://schemas.microsoft.com/office/drawing/2014/main" id="{F9271A33-E458-110B-5244-DF97F2FC2E09}"/>
              </a:ext>
            </a:extLst>
          </p:cNvPr>
          <p:cNvSpPr>
            <a:spLocks noGrp="1"/>
          </p:cNvSpPr>
          <p:nvPr>
            <p:ph idx="1"/>
          </p:nvPr>
        </p:nvSpPr>
        <p:spPr>
          <a:xfrm>
            <a:off x="196646" y="1976284"/>
            <a:ext cx="11798708" cy="4652963"/>
          </a:xfrm>
        </p:spPr>
        <p:txBody>
          <a:bodyPr>
            <a:normAutofit/>
          </a:bodyPr>
          <a:lstStyle/>
          <a:p>
            <a:r>
              <a:rPr lang="en-US" dirty="0"/>
              <a:t>Implications of Cash Flow Statement Analysis. A major benefit of the statement of cash flows (especially under the direct method) is that the user gets a reasonably detailed picture of a company’s operating, investing, and financing transactions involving cash. This three part breakdown of cash flow aids the user in assessing the company’s current and potential future strengths and weaknesses. Strong internal generation of operating cash, over </a:t>
            </a:r>
            <a:r>
              <a:rPr lang="en-US" dirty="0" err="1"/>
              <a:t>time,would</a:t>
            </a:r>
            <a:r>
              <a:rPr lang="en-US" dirty="0"/>
              <a:t> be considered a positive sign. Poor operating cash flow should prompt the analyst to check for unhealthy growth in receivables and/or inventory</a:t>
            </a:r>
            <a:endParaRPr lang="th-TH" dirty="0"/>
          </a:p>
        </p:txBody>
      </p:sp>
    </p:spTree>
    <p:extLst>
      <p:ext uri="{BB962C8B-B14F-4D97-AF65-F5344CB8AC3E}">
        <p14:creationId xmlns:p14="http://schemas.microsoft.com/office/powerpoint/2010/main" val="1639390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B8C5A76-5ABB-E2B1-D38B-D4B68AFF5ED4}"/>
              </a:ext>
            </a:extLst>
          </p:cNvPr>
          <p:cNvSpPr>
            <a:spLocks noGrp="1"/>
          </p:cNvSpPr>
          <p:nvPr>
            <p:ph type="title"/>
          </p:nvPr>
        </p:nvSpPr>
        <p:spPr/>
        <p:txBody>
          <a:bodyPr/>
          <a:lstStyle/>
          <a:p>
            <a:r>
              <a:rPr lang="en-US" dirty="0"/>
              <a:t>Question</a:t>
            </a:r>
            <a:endParaRPr lang="th-TH" dirty="0"/>
          </a:p>
        </p:txBody>
      </p:sp>
      <p:sp>
        <p:nvSpPr>
          <p:cNvPr id="3" name="ตัวแทนเนื้อหา 2">
            <a:extLst>
              <a:ext uri="{FF2B5EF4-FFF2-40B4-BE49-F238E27FC236}">
                <a16:creationId xmlns:a16="http://schemas.microsoft.com/office/drawing/2014/main" id="{B65EDAF8-A8E8-7BB9-27BC-5F7FD325A209}"/>
              </a:ext>
            </a:extLst>
          </p:cNvPr>
          <p:cNvSpPr>
            <a:spLocks noGrp="1"/>
          </p:cNvSpPr>
          <p:nvPr>
            <p:ph idx="1"/>
          </p:nvPr>
        </p:nvSpPr>
        <p:spPr/>
        <p:txBody>
          <a:bodyPr/>
          <a:lstStyle/>
          <a:p>
            <a:r>
              <a:rPr lang="en-US" dirty="0"/>
              <a:t>The signs (positive or negative) of a firm’s net cash provided (used) by </a:t>
            </a:r>
            <a:r>
              <a:rPr lang="en-US" dirty="0" err="1"/>
              <a:t>operating,investing</a:t>
            </a:r>
            <a:r>
              <a:rPr lang="en-US" dirty="0"/>
              <a:t>, and financing activities form a particular cash-flow pattern. What type of pattern(s) should we “generally” expect to find</a:t>
            </a:r>
            <a:endParaRPr lang="th-TH" dirty="0"/>
          </a:p>
        </p:txBody>
      </p:sp>
    </p:spTree>
    <p:extLst>
      <p:ext uri="{BB962C8B-B14F-4D97-AF65-F5344CB8AC3E}">
        <p14:creationId xmlns:p14="http://schemas.microsoft.com/office/powerpoint/2010/main" val="3880245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0CF19391-D20F-B9FE-47C0-D50DE27497F2}"/>
              </a:ext>
            </a:extLst>
          </p:cNvPr>
          <p:cNvSpPr>
            <a:spLocks noGrp="1"/>
          </p:cNvSpPr>
          <p:nvPr>
            <p:ph type="title"/>
          </p:nvPr>
        </p:nvSpPr>
        <p:spPr/>
        <p:txBody>
          <a:bodyPr/>
          <a:lstStyle/>
          <a:p>
            <a:r>
              <a:rPr lang="en-US" dirty="0"/>
              <a:t>Answer</a:t>
            </a:r>
            <a:endParaRPr lang="th-TH" dirty="0"/>
          </a:p>
        </p:txBody>
      </p:sp>
      <p:sp>
        <p:nvSpPr>
          <p:cNvPr id="3" name="ตัวแทนเนื้อหา 2">
            <a:extLst>
              <a:ext uri="{FF2B5EF4-FFF2-40B4-BE49-F238E27FC236}">
                <a16:creationId xmlns:a16="http://schemas.microsoft.com/office/drawing/2014/main" id="{7A25FE56-1EE4-3F86-DF70-DAD692E40BC5}"/>
              </a:ext>
            </a:extLst>
          </p:cNvPr>
          <p:cNvSpPr>
            <a:spLocks noGrp="1"/>
          </p:cNvSpPr>
          <p:nvPr>
            <p:ph idx="1"/>
          </p:nvPr>
        </p:nvSpPr>
        <p:spPr/>
        <p:txBody>
          <a:bodyPr/>
          <a:lstStyle/>
          <a:p>
            <a:pPr marL="0" indent="0">
              <a:buNone/>
            </a:pPr>
            <a:r>
              <a:rPr lang="en-US" dirty="0"/>
              <a:t>For a healthy, growing firm “generally” expect:</a:t>
            </a:r>
          </a:p>
          <a:p>
            <a:r>
              <a:rPr lang="en-US" dirty="0"/>
              <a:t>Positive cash flow from operating activities;</a:t>
            </a:r>
          </a:p>
          <a:p>
            <a:r>
              <a:rPr lang="en-US" dirty="0"/>
              <a:t> Negative cash flow from investing activities;</a:t>
            </a:r>
          </a:p>
          <a:p>
            <a:r>
              <a:rPr lang="en-US" dirty="0"/>
              <a:t> Positive or negative cash flow from financing activities (which may move back and</a:t>
            </a:r>
          </a:p>
          <a:p>
            <a:r>
              <a:rPr lang="en-US" dirty="0"/>
              <a:t>forth over time)</a:t>
            </a:r>
            <a:endParaRPr lang="th-TH" dirty="0"/>
          </a:p>
        </p:txBody>
      </p:sp>
    </p:spTree>
    <p:extLst>
      <p:ext uri="{BB962C8B-B14F-4D97-AF65-F5344CB8AC3E}">
        <p14:creationId xmlns:p14="http://schemas.microsoft.com/office/powerpoint/2010/main" val="400169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49505D2-3F0B-5FA2-69EE-132D7BE65576}"/>
              </a:ext>
            </a:extLst>
          </p:cNvPr>
          <p:cNvSpPr>
            <a:spLocks noGrp="1"/>
          </p:cNvSpPr>
          <p:nvPr>
            <p:ph type="title"/>
          </p:nvPr>
        </p:nvSpPr>
        <p:spPr/>
        <p:txBody>
          <a:bodyPr/>
          <a:lstStyle/>
          <a:p>
            <a:r>
              <a:rPr lang="en-US" dirty="0"/>
              <a:t>Cash-Flow Forecasting</a:t>
            </a:r>
            <a:endParaRPr lang="th-TH" dirty="0"/>
          </a:p>
        </p:txBody>
      </p:sp>
      <p:sp>
        <p:nvSpPr>
          <p:cNvPr id="3" name="ตัวแทนเนื้อหา 2">
            <a:extLst>
              <a:ext uri="{FF2B5EF4-FFF2-40B4-BE49-F238E27FC236}">
                <a16:creationId xmlns:a16="http://schemas.microsoft.com/office/drawing/2014/main" id="{4E76DA6B-86A3-A683-A30D-8476A945E41F}"/>
              </a:ext>
            </a:extLst>
          </p:cNvPr>
          <p:cNvSpPr>
            <a:spLocks noGrp="1"/>
          </p:cNvSpPr>
          <p:nvPr>
            <p:ph idx="1"/>
          </p:nvPr>
        </p:nvSpPr>
        <p:spPr/>
        <p:txBody>
          <a:bodyPr/>
          <a:lstStyle/>
          <a:p>
            <a:r>
              <a:rPr lang="en-US" dirty="0"/>
              <a:t>Dot-com A company with a strong Internet presence that conducts much or all of its business through its website. The name itself refers to the period (dot) followed by the abbreviation of the commercial domain (.com) at the end of an e-mail or web address; also called dotcom or dot.com</a:t>
            </a:r>
          </a:p>
          <a:p>
            <a:r>
              <a:rPr lang="en-US" dirty="0"/>
              <a:t>Cash budget A forecast of a firm’s future cash flows arising from collections and disbursements, usually on a monthly basis.</a:t>
            </a:r>
            <a:endParaRPr lang="th-TH" dirty="0"/>
          </a:p>
        </p:txBody>
      </p:sp>
    </p:spTree>
    <p:extLst>
      <p:ext uri="{BB962C8B-B14F-4D97-AF65-F5344CB8AC3E}">
        <p14:creationId xmlns:p14="http://schemas.microsoft.com/office/powerpoint/2010/main" val="1902442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BB44F8F-092D-35DC-02D9-6F3CF58A833B}"/>
              </a:ext>
            </a:extLst>
          </p:cNvPr>
          <p:cNvSpPr>
            <a:spLocks noGrp="1"/>
          </p:cNvSpPr>
          <p:nvPr>
            <p:ph type="title"/>
          </p:nvPr>
        </p:nvSpPr>
        <p:spPr/>
        <p:txBody>
          <a:bodyPr/>
          <a:lstStyle/>
          <a:p>
            <a:r>
              <a:rPr lang="en-US" dirty="0"/>
              <a:t>The Sales Forecast</a:t>
            </a:r>
            <a:endParaRPr lang="th-TH" dirty="0"/>
          </a:p>
        </p:txBody>
      </p:sp>
      <p:sp>
        <p:nvSpPr>
          <p:cNvPr id="3" name="ตัวแทนเนื้อหา 2">
            <a:extLst>
              <a:ext uri="{FF2B5EF4-FFF2-40B4-BE49-F238E27FC236}">
                <a16:creationId xmlns:a16="http://schemas.microsoft.com/office/drawing/2014/main" id="{F7DD8145-2E66-5ACD-5408-ECCD587B34DF}"/>
              </a:ext>
            </a:extLst>
          </p:cNvPr>
          <p:cNvSpPr>
            <a:spLocks noGrp="1"/>
          </p:cNvSpPr>
          <p:nvPr>
            <p:ph idx="1"/>
          </p:nvPr>
        </p:nvSpPr>
        <p:spPr>
          <a:xfrm>
            <a:off x="589935" y="1442167"/>
            <a:ext cx="11238271" cy="4351338"/>
          </a:xfrm>
        </p:spPr>
        <p:txBody>
          <a:bodyPr>
            <a:normAutofit lnSpcReduction="10000"/>
          </a:bodyPr>
          <a:lstStyle/>
          <a:p>
            <a:r>
              <a:rPr lang="en-US" dirty="0"/>
              <a:t>The key to the accuracy of most cash budgets is the sales forecast. This forecast can be based on an internal analysis, an external one, or both. With an internal approach, </a:t>
            </a:r>
            <a:r>
              <a:rPr lang="en-US" b="1" dirty="0"/>
              <a:t>sales representatives </a:t>
            </a:r>
            <a:r>
              <a:rPr lang="en-US" dirty="0"/>
              <a:t>are asked to project sales for the forthcoming period. The product sales managers screen these estimates and consolidate them into sales estimates for product lines. The estimates for the various product lines are then combined into an overall sales estimate for the firm. The basic problem with an internal approach is that it can be too myopic. Often, significant trends in the economy and in the industry are overlooked.</a:t>
            </a:r>
          </a:p>
          <a:p>
            <a:r>
              <a:rPr lang="en-US" dirty="0"/>
              <a:t>For this reason, many companies use an external analysis as well. With an external approach, economic analysts make forecasts of the economy and of industry sales for several years to come.</a:t>
            </a:r>
            <a:endParaRPr lang="th-TH" dirty="0"/>
          </a:p>
        </p:txBody>
      </p:sp>
    </p:spTree>
    <p:extLst>
      <p:ext uri="{BB962C8B-B14F-4D97-AF65-F5344CB8AC3E}">
        <p14:creationId xmlns:p14="http://schemas.microsoft.com/office/powerpoint/2010/main" val="3317762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B52E595-3E49-11C4-3B45-67806005127C}"/>
              </a:ext>
            </a:extLst>
          </p:cNvPr>
          <p:cNvSpPr>
            <a:spLocks noGrp="1"/>
          </p:cNvSpPr>
          <p:nvPr>
            <p:ph type="title"/>
          </p:nvPr>
        </p:nvSpPr>
        <p:spPr/>
        <p:txBody>
          <a:bodyPr/>
          <a:lstStyle/>
          <a:p>
            <a:r>
              <a:rPr lang="en-US" dirty="0"/>
              <a:t>Collections and Other Cash Receipts</a:t>
            </a:r>
            <a:endParaRPr lang="th-TH" dirty="0"/>
          </a:p>
        </p:txBody>
      </p:sp>
      <p:sp>
        <p:nvSpPr>
          <p:cNvPr id="3" name="ตัวแทนเนื้อหา 2">
            <a:extLst>
              <a:ext uri="{FF2B5EF4-FFF2-40B4-BE49-F238E27FC236}">
                <a16:creationId xmlns:a16="http://schemas.microsoft.com/office/drawing/2014/main" id="{1BDD2292-D955-804F-5B77-D8F52A018726}"/>
              </a:ext>
            </a:extLst>
          </p:cNvPr>
          <p:cNvSpPr>
            <a:spLocks noGrp="1"/>
          </p:cNvSpPr>
          <p:nvPr>
            <p:ph idx="1"/>
          </p:nvPr>
        </p:nvSpPr>
        <p:spPr/>
        <p:txBody>
          <a:bodyPr/>
          <a:lstStyle/>
          <a:p>
            <a:r>
              <a:rPr lang="en-US" dirty="0"/>
              <a:t>The sales forecast out of the way, the next job is to determine the cash receipts from these sales. For cash sales, cash is received at the time of the sale; for credit sales, the receipts come later. How much later depends on the billing terms, the type of customer, and the credit and collection policies of the firm</a:t>
            </a:r>
            <a:endParaRPr lang="th-TH" dirty="0"/>
          </a:p>
        </p:txBody>
      </p:sp>
    </p:spTree>
    <p:extLst>
      <p:ext uri="{BB962C8B-B14F-4D97-AF65-F5344CB8AC3E}">
        <p14:creationId xmlns:p14="http://schemas.microsoft.com/office/powerpoint/2010/main" val="3544109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CF5903B-38C6-28AE-6000-670A61CCB996}"/>
              </a:ext>
            </a:extLst>
          </p:cNvPr>
          <p:cNvSpPr>
            <a:spLocks noGrp="1"/>
          </p:cNvSpPr>
          <p:nvPr>
            <p:ph type="title"/>
          </p:nvPr>
        </p:nvSpPr>
        <p:spPr/>
        <p:txBody>
          <a:bodyPr/>
          <a:lstStyle/>
          <a:p>
            <a:r>
              <a:rPr lang="en-US" dirty="0"/>
              <a:t>example</a:t>
            </a:r>
            <a:endParaRPr lang="th-TH" dirty="0"/>
          </a:p>
        </p:txBody>
      </p:sp>
      <p:sp>
        <p:nvSpPr>
          <p:cNvPr id="3" name="ตัวแทนเนื้อหา 2">
            <a:extLst>
              <a:ext uri="{FF2B5EF4-FFF2-40B4-BE49-F238E27FC236}">
                <a16:creationId xmlns:a16="http://schemas.microsoft.com/office/drawing/2014/main" id="{4717B190-EFB8-DD4E-1C6A-F464C02A0958}"/>
              </a:ext>
            </a:extLst>
          </p:cNvPr>
          <p:cNvSpPr>
            <a:spLocks noGrp="1"/>
          </p:cNvSpPr>
          <p:nvPr>
            <p:ph idx="1"/>
          </p:nvPr>
        </p:nvSpPr>
        <p:spPr>
          <a:xfrm>
            <a:off x="324465" y="1484672"/>
            <a:ext cx="11415251" cy="4763728"/>
          </a:xfrm>
        </p:spPr>
        <p:txBody>
          <a:bodyPr/>
          <a:lstStyle/>
          <a:p>
            <a:r>
              <a:rPr lang="en-US" dirty="0"/>
              <a:t>. Pacific Jams Company offers terms of “net 30,” meaning that payment is due within 30 days after the invoice date. Also assume that, in the company’s experience, an average of 90 percent of receivables are collected one month from the date of sale and the remaining 10 percent are collected two months from sale date if no bad-debt losses occur. Moreover, on the average, 10 percent of total sales are cash sales.</a:t>
            </a:r>
            <a:endParaRPr lang="th-TH" dirty="0"/>
          </a:p>
        </p:txBody>
      </p:sp>
    </p:spTree>
    <p:extLst>
      <p:ext uri="{BB962C8B-B14F-4D97-AF65-F5344CB8AC3E}">
        <p14:creationId xmlns:p14="http://schemas.microsoft.com/office/powerpoint/2010/main" val="48002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ตัวแทนเนื้อหา 4">
            <a:extLst>
              <a:ext uri="{FF2B5EF4-FFF2-40B4-BE49-F238E27FC236}">
                <a16:creationId xmlns:a16="http://schemas.microsoft.com/office/drawing/2014/main" id="{C601A39B-F11B-8377-9D33-118EF50AA049}"/>
              </a:ext>
            </a:extLst>
          </p:cNvPr>
          <p:cNvPicPr>
            <a:picLocks noGrp="1" noChangeAspect="1"/>
          </p:cNvPicPr>
          <p:nvPr>
            <p:ph idx="1"/>
          </p:nvPr>
        </p:nvPicPr>
        <p:blipFill>
          <a:blip r:embed="rId2"/>
          <a:stretch>
            <a:fillRect/>
          </a:stretch>
        </p:blipFill>
        <p:spPr>
          <a:xfrm>
            <a:off x="865240" y="757085"/>
            <a:ext cx="10491018" cy="5594554"/>
          </a:xfrm>
        </p:spPr>
      </p:pic>
    </p:spTree>
    <p:extLst>
      <p:ext uri="{BB962C8B-B14F-4D97-AF65-F5344CB8AC3E}">
        <p14:creationId xmlns:p14="http://schemas.microsoft.com/office/powerpoint/2010/main" val="3483407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3E9CF7E7-523E-AC9E-C918-90E7FEA7D29A}"/>
              </a:ext>
            </a:extLst>
          </p:cNvPr>
          <p:cNvSpPr>
            <a:spLocks noGrp="1"/>
          </p:cNvSpPr>
          <p:nvPr>
            <p:ph type="title"/>
          </p:nvPr>
        </p:nvSpPr>
        <p:spPr/>
        <p:txBody>
          <a:bodyPr/>
          <a:lstStyle/>
          <a:p>
            <a:r>
              <a:rPr lang="en-US" dirty="0"/>
              <a:t>Net Cash Flow and Cash Balance</a:t>
            </a:r>
            <a:endParaRPr lang="th-TH" dirty="0"/>
          </a:p>
        </p:txBody>
      </p:sp>
      <p:sp>
        <p:nvSpPr>
          <p:cNvPr id="3" name="ตัวแทนเนื้อหา 2">
            <a:extLst>
              <a:ext uri="{FF2B5EF4-FFF2-40B4-BE49-F238E27FC236}">
                <a16:creationId xmlns:a16="http://schemas.microsoft.com/office/drawing/2014/main" id="{E9112648-8F84-3810-869C-12E54A09E7B2}"/>
              </a:ext>
            </a:extLst>
          </p:cNvPr>
          <p:cNvSpPr>
            <a:spLocks noGrp="1"/>
          </p:cNvSpPr>
          <p:nvPr>
            <p:ph idx="1"/>
          </p:nvPr>
        </p:nvSpPr>
        <p:spPr/>
        <p:txBody>
          <a:bodyPr/>
          <a:lstStyle/>
          <a:p>
            <a:r>
              <a:rPr lang="en-US" dirty="0"/>
              <a:t>Once we are satisfied that we have taken all foreseeable cash inflows and outflows into account, we combine the cash receipts and disbursements schedules to obtain the net cash inflow or outflow for each month. </a:t>
            </a:r>
            <a:endParaRPr lang="th-TH" dirty="0"/>
          </a:p>
        </p:txBody>
      </p:sp>
    </p:spTree>
    <p:extLst>
      <p:ext uri="{BB962C8B-B14F-4D97-AF65-F5344CB8AC3E}">
        <p14:creationId xmlns:p14="http://schemas.microsoft.com/office/powerpoint/2010/main" val="4012568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AC679A12-C5CF-BE99-B797-CD6559A36D0D}"/>
              </a:ext>
            </a:extLst>
          </p:cNvPr>
          <p:cNvSpPr>
            <a:spLocks noGrp="1"/>
          </p:cNvSpPr>
          <p:nvPr>
            <p:ph type="title"/>
          </p:nvPr>
        </p:nvSpPr>
        <p:spPr/>
        <p:txBody>
          <a:bodyPr/>
          <a:lstStyle/>
          <a:p>
            <a:r>
              <a:rPr lang="en-US" dirty="0"/>
              <a:t>example</a:t>
            </a:r>
            <a:endParaRPr lang="th-TH" dirty="0"/>
          </a:p>
        </p:txBody>
      </p:sp>
      <p:sp>
        <p:nvSpPr>
          <p:cNvPr id="3" name="ตัวแทนเนื้อหา 2">
            <a:extLst>
              <a:ext uri="{FF2B5EF4-FFF2-40B4-BE49-F238E27FC236}">
                <a16:creationId xmlns:a16="http://schemas.microsoft.com/office/drawing/2014/main" id="{64CE6B25-6F1E-3DC6-8CBA-CDF73290AFB8}"/>
              </a:ext>
            </a:extLst>
          </p:cNvPr>
          <p:cNvSpPr>
            <a:spLocks noGrp="1"/>
          </p:cNvSpPr>
          <p:nvPr>
            <p:ph idx="1"/>
          </p:nvPr>
        </p:nvSpPr>
        <p:spPr>
          <a:xfrm>
            <a:off x="995516" y="1322873"/>
            <a:ext cx="10515600" cy="4351338"/>
          </a:xfrm>
        </p:spPr>
        <p:txBody>
          <a:bodyPr/>
          <a:lstStyle/>
          <a:p>
            <a:r>
              <a:rPr lang="en-US" dirty="0"/>
              <a:t>The cash budget shown there indicates that the firm is expected to have a cash deficit in April and May. These deficits are caused by a decline in collections through March</a:t>
            </a:r>
          </a:p>
          <a:p>
            <a:endParaRPr lang="th-TH" dirty="0"/>
          </a:p>
        </p:txBody>
      </p:sp>
      <p:pic>
        <p:nvPicPr>
          <p:cNvPr id="5" name="รูปภาพ 4">
            <a:extLst>
              <a:ext uri="{FF2B5EF4-FFF2-40B4-BE49-F238E27FC236}">
                <a16:creationId xmlns:a16="http://schemas.microsoft.com/office/drawing/2014/main" id="{CCA79708-AAD4-106A-77C4-4ECDB180759C}"/>
              </a:ext>
            </a:extLst>
          </p:cNvPr>
          <p:cNvPicPr>
            <a:picLocks noChangeAspect="1"/>
          </p:cNvPicPr>
          <p:nvPr/>
        </p:nvPicPr>
        <p:blipFill>
          <a:blip r:embed="rId2"/>
          <a:stretch>
            <a:fillRect/>
          </a:stretch>
        </p:blipFill>
        <p:spPr>
          <a:xfrm>
            <a:off x="481781" y="2648436"/>
            <a:ext cx="10785987" cy="3732699"/>
          </a:xfrm>
          <a:prstGeom prst="rect">
            <a:avLst/>
          </a:prstGeom>
        </p:spPr>
      </p:pic>
    </p:spTree>
    <p:extLst>
      <p:ext uri="{BB962C8B-B14F-4D97-AF65-F5344CB8AC3E}">
        <p14:creationId xmlns:p14="http://schemas.microsoft.com/office/powerpoint/2010/main" val="2671937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47F28FB-8D05-3222-0BD7-FBFB0ADB44FC}"/>
              </a:ext>
            </a:extLst>
          </p:cNvPr>
          <p:cNvSpPr>
            <a:spLocks noGrp="1"/>
          </p:cNvSpPr>
          <p:nvPr>
            <p:ph type="title"/>
          </p:nvPr>
        </p:nvSpPr>
        <p:spPr/>
        <p:txBody>
          <a:bodyPr/>
          <a:lstStyle/>
          <a:p>
            <a:r>
              <a:rPr lang="en-US" dirty="0"/>
              <a:t>Objectives</a:t>
            </a:r>
            <a:endParaRPr lang="th-TH" dirty="0"/>
          </a:p>
        </p:txBody>
      </p:sp>
      <p:sp>
        <p:nvSpPr>
          <p:cNvPr id="3" name="ตัวแทนเนื้อหา 2">
            <a:extLst>
              <a:ext uri="{FF2B5EF4-FFF2-40B4-BE49-F238E27FC236}">
                <a16:creationId xmlns:a16="http://schemas.microsoft.com/office/drawing/2014/main" id="{D44A9EEF-CD0D-8200-3547-95527A185971}"/>
              </a:ext>
            </a:extLst>
          </p:cNvPr>
          <p:cNvSpPr>
            <a:spLocks noGrp="1"/>
          </p:cNvSpPr>
          <p:nvPr>
            <p:ph idx="1"/>
          </p:nvPr>
        </p:nvSpPr>
        <p:spPr>
          <a:xfrm>
            <a:off x="838200" y="1406012"/>
            <a:ext cx="10515600" cy="5220929"/>
          </a:xfrm>
        </p:spPr>
        <p:txBody>
          <a:bodyPr>
            <a:normAutofit fontScale="92500" lnSpcReduction="10000"/>
          </a:bodyPr>
          <a:lstStyle/>
          <a:p>
            <a:r>
              <a:rPr lang="en-US" dirty="0"/>
              <a:t>Explain the difference between the flow of funds (sources and uses of funds) statement and the statement of cash flows – and understand the benefits of using each.</a:t>
            </a:r>
          </a:p>
          <a:p>
            <a:r>
              <a:rPr lang="en-US" dirty="0"/>
              <a:t> Define “funds,” and identify sources and uses  of funds.</a:t>
            </a:r>
          </a:p>
          <a:p>
            <a:r>
              <a:rPr lang="en-US" dirty="0"/>
              <a:t>Create a sources and uses of funds statement, make adjustments, and analyze the final results.</a:t>
            </a:r>
          </a:p>
          <a:p>
            <a:r>
              <a:rPr lang="en-US" dirty="0"/>
              <a:t>Describe the purpose and content of the statement of cash flows as well as implications that can be drawn from it.</a:t>
            </a:r>
          </a:p>
          <a:p>
            <a:r>
              <a:rPr lang="en-US" dirty="0"/>
              <a:t>Prepare a cash budget from forecasts of </a:t>
            </a:r>
            <a:r>
              <a:rPr lang="en-US" dirty="0" err="1"/>
              <a:t>sales,receipts</a:t>
            </a:r>
            <a:r>
              <a:rPr lang="en-US" dirty="0"/>
              <a:t>, and disbursements – and know why such a budget should be flexible.</a:t>
            </a:r>
          </a:p>
          <a:p>
            <a:r>
              <a:rPr lang="en-US" dirty="0"/>
              <a:t> Develop forecasted balance sheets and income statements.</a:t>
            </a:r>
          </a:p>
          <a:p>
            <a:r>
              <a:rPr lang="en-US" dirty="0"/>
              <a:t>Understand the importance of using probabilistic information forecasting financial statements and evaluating a firm’s condition.</a:t>
            </a:r>
            <a:endParaRPr lang="th-TH" dirty="0"/>
          </a:p>
        </p:txBody>
      </p:sp>
    </p:spTree>
    <p:extLst>
      <p:ext uri="{BB962C8B-B14F-4D97-AF65-F5344CB8AC3E}">
        <p14:creationId xmlns:p14="http://schemas.microsoft.com/office/powerpoint/2010/main" val="2610648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4C62AE3-BE91-F883-5B0D-B1A21C9882D4}"/>
              </a:ext>
            </a:extLst>
          </p:cNvPr>
          <p:cNvSpPr>
            <a:spLocks noGrp="1"/>
          </p:cNvSpPr>
          <p:nvPr>
            <p:ph type="title"/>
          </p:nvPr>
        </p:nvSpPr>
        <p:spPr>
          <a:xfrm>
            <a:off x="646111" y="452718"/>
            <a:ext cx="10965786" cy="1400530"/>
          </a:xfrm>
        </p:spPr>
        <p:txBody>
          <a:bodyPr/>
          <a:lstStyle/>
          <a:p>
            <a:r>
              <a:rPr lang="en-US" dirty="0"/>
              <a:t>Deviations from Expected Cash Flows</a:t>
            </a:r>
            <a:endParaRPr lang="th-TH" dirty="0"/>
          </a:p>
        </p:txBody>
      </p:sp>
      <p:sp>
        <p:nvSpPr>
          <p:cNvPr id="3" name="ตัวแทนเนื้อหา 2">
            <a:extLst>
              <a:ext uri="{FF2B5EF4-FFF2-40B4-BE49-F238E27FC236}">
                <a16:creationId xmlns:a16="http://schemas.microsoft.com/office/drawing/2014/main" id="{438E57DD-72FF-9E24-63B6-4F4FE63CAD81}"/>
              </a:ext>
            </a:extLst>
          </p:cNvPr>
          <p:cNvSpPr>
            <a:spLocks noGrp="1"/>
          </p:cNvSpPr>
          <p:nvPr>
            <p:ph idx="1"/>
          </p:nvPr>
        </p:nvSpPr>
        <p:spPr>
          <a:xfrm>
            <a:off x="838200" y="1391725"/>
            <a:ext cx="10515600" cy="4351338"/>
          </a:xfrm>
        </p:spPr>
        <p:txBody>
          <a:bodyPr/>
          <a:lstStyle/>
          <a:p>
            <a:r>
              <a:rPr lang="en-US" dirty="0"/>
              <a:t>The final product might be a series of distributions of end-of-month cash without additional financing</a:t>
            </a:r>
          </a:p>
          <a:p>
            <a:endParaRPr lang="th-TH" dirty="0"/>
          </a:p>
        </p:txBody>
      </p:sp>
      <p:pic>
        <p:nvPicPr>
          <p:cNvPr id="5" name="รูปภาพ 4">
            <a:extLst>
              <a:ext uri="{FF2B5EF4-FFF2-40B4-BE49-F238E27FC236}">
                <a16:creationId xmlns:a16="http://schemas.microsoft.com/office/drawing/2014/main" id="{964990FE-A0B0-8BB8-BB29-DA32B2F48387}"/>
              </a:ext>
            </a:extLst>
          </p:cNvPr>
          <p:cNvPicPr>
            <a:picLocks noChangeAspect="1"/>
          </p:cNvPicPr>
          <p:nvPr/>
        </p:nvPicPr>
        <p:blipFill>
          <a:blip r:embed="rId2"/>
          <a:stretch>
            <a:fillRect/>
          </a:stretch>
        </p:blipFill>
        <p:spPr>
          <a:xfrm>
            <a:off x="838201" y="2427287"/>
            <a:ext cx="9499958" cy="4351338"/>
          </a:xfrm>
          <a:prstGeom prst="rect">
            <a:avLst/>
          </a:prstGeom>
        </p:spPr>
      </p:pic>
    </p:spTree>
    <p:extLst>
      <p:ext uri="{BB962C8B-B14F-4D97-AF65-F5344CB8AC3E}">
        <p14:creationId xmlns:p14="http://schemas.microsoft.com/office/powerpoint/2010/main" val="76775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018D284C-15A3-347B-D8D9-D8F1D3A284DD}"/>
              </a:ext>
            </a:extLst>
          </p:cNvPr>
          <p:cNvSpPr>
            <a:spLocks noGrp="1"/>
          </p:cNvSpPr>
          <p:nvPr>
            <p:ph type="title"/>
          </p:nvPr>
        </p:nvSpPr>
        <p:spPr/>
        <p:txBody>
          <a:bodyPr/>
          <a:lstStyle/>
          <a:p>
            <a:r>
              <a:rPr lang="en-US" dirty="0"/>
              <a:t>Forecasting Financial Statements</a:t>
            </a:r>
            <a:endParaRPr lang="th-TH" dirty="0"/>
          </a:p>
        </p:txBody>
      </p:sp>
      <p:sp>
        <p:nvSpPr>
          <p:cNvPr id="3" name="ตัวแทนเนื้อหา 2">
            <a:extLst>
              <a:ext uri="{FF2B5EF4-FFF2-40B4-BE49-F238E27FC236}">
                <a16:creationId xmlns:a16="http://schemas.microsoft.com/office/drawing/2014/main" id="{61685EC5-9516-4C1E-3C5F-7690F86060B1}"/>
              </a:ext>
            </a:extLst>
          </p:cNvPr>
          <p:cNvSpPr>
            <a:spLocks noGrp="1"/>
          </p:cNvSpPr>
          <p:nvPr>
            <p:ph idx="1"/>
          </p:nvPr>
        </p:nvSpPr>
        <p:spPr/>
        <p:txBody>
          <a:bodyPr/>
          <a:lstStyle/>
          <a:p>
            <a:r>
              <a:rPr lang="en-US" dirty="0"/>
              <a:t>Forecast financial statements is Expected future financial statements based on conditions that management expects to exist and actions it expects to take.</a:t>
            </a:r>
          </a:p>
          <a:p>
            <a:endParaRPr lang="en-US" dirty="0"/>
          </a:p>
          <a:p>
            <a:r>
              <a:rPr lang="en-US" dirty="0"/>
              <a:t>Forecast Income Statement</a:t>
            </a:r>
          </a:p>
          <a:p>
            <a:r>
              <a:rPr lang="en-US" dirty="0"/>
              <a:t> Forecast Balance Sheet</a:t>
            </a:r>
          </a:p>
          <a:p>
            <a:r>
              <a:rPr lang="en-US" dirty="0"/>
              <a:t>Use of Ratios and Implications</a:t>
            </a:r>
            <a:endParaRPr lang="th-TH" dirty="0"/>
          </a:p>
        </p:txBody>
      </p:sp>
    </p:spTree>
    <p:extLst>
      <p:ext uri="{BB962C8B-B14F-4D97-AF65-F5344CB8AC3E}">
        <p14:creationId xmlns:p14="http://schemas.microsoft.com/office/powerpoint/2010/main" val="2657403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6806250-06EE-827D-D2A1-3EE059E4661A}"/>
              </a:ext>
            </a:extLst>
          </p:cNvPr>
          <p:cNvSpPr>
            <a:spLocks noGrp="1"/>
          </p:cNvSpPr>
          <p:nvPr>
            <p:ph type="title"/>
          </p:nvPr>
        </p:nvSpPr>
        <p:spPr/>
        <p:txBody>
          <a:bodyPr/>
          <a:lstStyle/>
          <a:p>
            <a:r>
              <a:rPr lang="en-US" dirty="0"/>
              <a:t>Questions</a:t>
            </a:r>
            <a:endParaRPr lang="th-TH" dirty="0"/>
          </a:p>
        </p:txBody>
      </p:sp>
      <p:sp>
        <p:nvSpPr>
          <p:cNvPr id="3" name="ตัวแทนเนื้อหา 2">
            <a:extLst>
              <a:ext uri="{FF2B5EF4-FFF2-40B4-BE49-F238E27FC236}">
                <a16:creationId xmlns:a16="http://schemas.microsoft.com/office/drawing/2014/main" id="{CD42275B-9CD6-A42E-7C5C-59AB6752124A}"/>
              </a:ext>
            </a:extLst>
          </p:cNvPr>
          <p:cNvSpPr>
            <a:spLocks noGrp="1"/>
          </p:cNvSpPr>
          <p:nvPr>
            <p:ph idx="1"/>
          </p:nvPr>
        </p:nvSpPr>
        <p:spPr>
          <a:xfrm>
            <a:off x="422787" y="1288026"/>
            <a:ext cx="11582400" cy="5397909"/>
          </a:xfrm>
        </p:spPr>
        <p:txBody>
          <a:bodyPr>
            <a:normAutofit lnSpcReduction="10000"/>
          </a:bodyPr>
          <a:lstStyle/>
          <a:p>
            <a:pPr marL="0" indent="0">
              <a:buNone/>
            </a:pPr>
            <a:r>
              <a:rPr lang="en-US" dirty="0"/>
              <a:t>1. Contrast flow of funds (sources and uses) statements with cash budgets as planning tools. </a:t>
            </a:r>
          </a:p>
          <a:p>
            <a:pPr marL="0" indent="0">
              <a:buNone/>
            </a:pPr>
            <a:r>
              <a:rPr lang="en-US" dirty="0"/>
              <a:t>2. What is the purpose of a statement of cash flows?</a:t>
            </a:r>
          </a:p>
          <a:p>
            <a:pPr marL="0" indent="0">
              <a:buNone/>
            </a:pPr>
            <a:r>
              <a:rPr lang="en-US" dirty="0"/>
              <a:t>3. In constructing a cash budget, which variable is most important in order to arrive at accurate projections? Explain.</a:t>
            </a:r>
          </a:p>
          <a:p>
            <a:pPr marL="0" indent="0">
              <a:buNone/>
            </a:pPr>
            <a:r>
              <a:rPr lang="en-US" dirty="0"/>
              <a:t>4. Discuss the benefits that can be derived by the firm from cash budgeting.</a:t>
            </a:r>
          </a:p>
          <a:p>
            <a:pPr marL="0" indent="0">
              <a:buNone/>
            </a:pPr>
            <a:r>
              <a:rPr lang="en-US" dirty="0"/>
              <a:t>5. Explain why a decrease in cash constitutes a source of funds while an increase in cash is a use of funds in the sources and uses of funds statement. </a:t>
            </a:r>
          </a:p>
          <a:p>
            <a:pPr marL="0" indent="0">
              <a:buNone/>
            </a:pPr>
            <a:r>
              <a:rPr lang="en-US" dirty="0"/>
              <a:t>6. Explain why selling inventory to credit customers is considered a source of funds when in fact no “funds” were generated.</a:t>
            </a:r>
          </a:p>
          <a:p>
            <a:pPr marL="0" indent="0">
              <a:buNone/>
            </a:pPr>
            <a:r>
              <a:rPr lang="en-US" dirty="0"/>
              <a:t> 7. Why do most audited financial reports to the shareholders include a statement of cash flows in addition to the balance sheet and income statement?</a:t>
            </a:r>
            <a:endParaRPr lang="th-TH" dirty="0"/>
          </a:p>
        </p:txBody>
      </p:sp>
    </p:spTree>
    <p:extLst>
      <p:ext uri="{BB962C8B-B14F-4D97-AF65-F5344CB8AC3E}">
        <p14:creationId xmlns:p14="http://schemas.microsoft.com/office/powerpoint/2010/main" val="2533157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68F9A35D-9690-BA1D-E6B8-C1D85B27E42F}"/>
              </a:ext>
            </a:extLst>
          </p:cNvPr>
          <p:cNvSpPr>
            <a:spLocks noGrp="1"/>
          </p:cNvSpPr>
          <p:nvPr>
            <p:ph idx="1"/>
          </p:nvPr>
        </p:nvSpPr>
        <p:spPr>
          <a:xfrm>
            <a:off x="206478" y="2052918"/>
            <a:ext cx="11405420" cy="4195481"/>
          </a:xfrm>
        </p:spPr>
        <p:txBody>
          <a:bodyPr>
            <a:normAutofit/>
          </a:bodyPr>
          <a:lstStyle/>
          <a:p>
            <a:pPr marL="0" indent="0">
              <a:buNone/>
            </a:pPr>
            <a:r>
              <a:rPr lang="en-US" sz="4400" dirty="0"/>
              <a:t>“Forecasting is very difficult, especially if it is about the future.”</a:t>
            </a:r>
            <a:endParaRPr lang="th-TH" sz="4400" dirty="0"/>
          </a:p>
        </p:txBody>
      </p:sp>
    </p:spTree>
    <p:extLst>
      <p:ext uri="{BB962C8B-B14F-4D97-AF65-F5344CB8AC3E}">
        <p14:creationId xmlns:p14="http://schemas.microsoft.com/office/powerpoint/2010/main" val="736969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A83DA9DF-E767-0299-8968-ABB8DF7D7D0A}"/>
              </a:ext>
            </a:extLst>
          </p:cNvPr>
          <p:cNvSpPr>
            <a:spLocks noGrp="1"/>
          </p:cNvSpPr>
          <p:nvPr>
            <p:ph type="title"/>
          </p:nvPr>
        </p:nvSpPr>
        <p:spPr/>
        <p:txBody>
          <a:bodyPr/>
          <a:lstStyle/>
          <a:p>
            <a:r>
              <a:rPr lang="en-US" dirty="0"/>
              <a:t>Flow of Funds (Sources and Uses) Statement</a:t>
            </a:r>
            <a:endParaRPr lang="th-TH" dirty="0"/>
          </a:p>
        </p:txBody>
      </p:sp>
      <p:sp>
        <p:nvSpPr>
          <p:cNvPr id="3" name="ตัวแทนเนื้อหา 2">
            <a:extLst>
              <a:ext uri="{FF2B5EF4-FFF2-40B4-BE49-F238E27FC236}">
                <a16:creationId xmlns:a16="http://schemas.microsoft.com/office/drawing/2014/main" id="{B18C0A02-0A18-2E86-C807-E2EBDE7B155C}"/>
              </a:ext>
            </a:extLst>
          </p:cNvPr>
          <p:cNvSpPr>
            <a:spLocks noGrp="1"/>
          </p:cNvSpPr>
          <p:nvPr>
            <p:ph idx="1"/>
          </p:nvPr>
        </p:nvSpPr>
        <p:spPr/>
        <p:txBody>
          <a:bodyPr>
            <a:normAutofit lnSpcReduction="10000"/>
          </a:bodyPr>
          <a:lstStyle/>
          <a:p>
            <a:r>
              <a:rPr lang="en-US" dirty="0"/>
              <a:t>Flow of funds statement  is A summary of a firm’s changes in financial position from one period to another; it is also called a sources and uses of funds statement or a statement of changes in financial position.</a:t>
            </a:r>
          </a:p>
          <a:p>
            <a:pPr marL="0" indent="0">
              <a:buNone/>
            </a:pPr>
            <a:endParaRPr lang="en-US" dirty="0"/>
          </a:p>
          <a:p>
            <a:pPr marL="0" indent="0">
              <a:buNone/>
            </a:pPr>
            <a:r>
              <a:rPr lang="en-US" dirty="0"/>
              <a:t>example, gross changes might be thought to include all changes that occur between two statement dates, rather than the sum of these changes – the net change as defined. Although an analysis of the gross funds flow of a firm over time would be much more revealing than an analysis of net funds flow, we are usually constrained by the financial information available – namely, the basic financial statements</a:t>
            </a:r>
            <a:endParaRPr lang="th-TH" dirty="0"/>
          </a:p>
        </p:txBody>
      </p:sp>
    </p:spTree>
    <p:extLst>
      <p:ext uri="{BB962C8B-B14F-4D97-AF65-F5344CB8AC3E}">
        <p14:creationId xmlns:p14="http://schemas.microsoft.com/office/powerpoint/2010/main" val="1582912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168BEA3-B0F4-9DB7-F5B5-A0F129D22C37}"/>
              </a:ext>
            </a:extLst>
          </p:cNvPr>
          <p:cNvSpPr>
            <a:spLocks noGrp="1"/>
          </p:cNvSpPr>
          <p:nvPr>
            <p:ph type="title"/>
          </p:nvPr>
        </p:nvSpPr>
        <p:spPr/>
        <p:txBody>
          <a:bodyPr/>
          <a:lstStyle/>
          <a:p>
            <a:r>
              <a:rPr lang="en-US" dirty="0"/>
              <a:t>What Are Sources? Uses?</a:t>
            </a:r>
            <a:endParaRPr lang="th-TH" dirty="0"/>
          </a:p>
        </p:txBody>
      </p:sp>
      <p:pic>
        <p:nvPicPr>
          <p:cNvPr id="5" name="ตัวแทนเนื้อหา 4">
            <a:extLst>
              <a:ext uri="{FF2B5EF4-FFF2-40B4-BE49-F238E27FC236}">
                <a16:creationId xmlns:a16="http://schemas.microsoft.com/office/drawing/2014/main" id="{E0E73274-AA22-EA18-B67F-6E6EFB7D0C30}"/>
              </a:ext>
            </a:extLst>
          </p:cNvPr>
          <p:cNvPicPr>
            <a:picLocks noGrp="1" noChangeAspect="1"/>
          </p:cNvPicPr>
          <p:nvPr>
            <p:ph idx="1"/>
          </p:nvPr>
        </p:nvPicPr>
        <p:blipFill>
          <a:blip r:embed="rId2"/>
          <a:stretch>
            <a:fillRect/>
          </a:stretch>
        </p:blipFill>
        <p:spPr>
          <a:xfrm>
            <a:off x="334297" y="1514168"/>
            <a:ext cx="10628671" cy="4891114"/>
          </a:xfrm>
        </p:spPr>
      </p:pic>
    </p:spTree>
    <p:extLst>
      <p:ext uri="{BB962C8B-B14F-4D97-AF65-F5344CB8AC3E}">
        <p14:creationId xmlns:p14="http://schemas.microsoft.com/office/powerpoint/2010/main" val="3331310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1D31746-DE18-6F21-AC3B-927A7D814989}"/>
              </a:ext>
            </a:extLst>
          </p:cNvPr>
          <p:cNvSpPr>
            <a:spLocks noGrp="1"/>
          </p:cNvSpPr>
          <p:nvPr>
            <p:ph type="title"/>
          </p:nvPr>
        </p:nvSpPr>
        <p:spPr>
          <a:xfrm>
            <a:off x="1005348" y="2103437"/>
            <a:ext cx="10515600" cy="1325563"/>
          </a:xfrm>
        </p:spPr>
        <p:txBody>
          <a:bodyPr>
            <a:normAutofit fontScale="90000"/>
          </a:bodyPr>
          <a:lstStyle/>
          <a:p>
            <a:r>
              <a:rPr lang="en-US" dirty="0"/>
              <a:t> example, a reduction in inventory (an asset) would be a source of funds, as would an increase in short-term loans (a claim). An increase in accounts receivable (assets) would be a use of funds, and a reduction in shareholders’ equity (claims) – through, for example, a share repurchase – would also be a use of funds.</a:t>
            </a:r>
            <a:endParaRPr lang="th-TH" dirty="0"/>
          </a:p>
        </p:txBody>
      </p:sp>
    </p:spTree>
    <p:extLst>
      <p:ext uri="{BB962C8B-B14F-4D97-AF65-F5344CB8AC3E}">
        <p14:creationId xmlns:p14="http://schemas.microsoft.com/office/powerpoint/2010/main" val="1285489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ตัวแทนเนื้อหา 4">
            <a:extLst>
              <a:ext uri="{FF2B5EF4-FFF2-40B4-BE49-F238E27FC236}">
                <a16:creationId xmlns:a16="http://schemas.microsoft.com/office/drawing/2014/main" id="{43290D05-AFB3-60D3-2AD1-7DF752B2D21B}"/>
              </a:ext>
            </a:extLst>
          </p:cNvPr>
          <p:cNvPicPr>
            <a:picLocks noGrp="1" noChangeAspect="1"/>
          </p:cNvPicPr>
          <p:nvPr>
            <p:ph idx="1"/>
          </p:nvPr>
        </p:nvPicPr>
        <p:blipFill>
          <a:blip r:embed="rId2"/>
          <a:stretch>
            <a:fillRect/>
          </a:stretch>
        </p:blipFill>
        <p:spPr>
          <a:xfrm>
            <a:off x="344129" y="108155"/>
            <a:ext cx="11218606" cy="6626942"/>
          </a:xfrm>
        </p:spPr>
      </p:pic>
    </p:spTree>
    <p:extLst>
      <p:ext uri="{BB962C8B-B14F-4D97-AF65-F5344CB8AC3E}">
        <p14:creationId xmlns:p14="http://schemas.microsoft.com/office/powerpoint/2010/main" val="4183228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ตัวแทนเนื้อหา 4">
            <a:extLst>
              <a:ext uri="{FF2B5EF4-FFF2-40B4-BE49-F238E27FC236}">
                <a16:creationId xmlns:a16="http://schemas.microsoft.com/office/drawing/2014/main" id="{964845D8-378F-5BF3-2B8E-F9BB78D79078}"/>
              </a:ext>
            </a:extLst>
          </p:cNvPr>
          <p:cNvPicPr>
            <a:picLocks noGrp="1" noChangeAspect="1"/>
          </p:cNvPicPr>
          <p:nvPr>
            <p:ph idx="1"/>
          </p:nvPr>
        </p:nvPicPr>
        <p:blipFill>
          <a:blip r:embed="rId2"/>
          <a:stretch>
            <a:fillRect/>
          </a:stretch>
        </p:blipFill>
        <p:spPr>
          <a:xfrm>
            <a:off x="393290" y="275303"/>
            <a:ext cx="10894142" cy="6243484"/>
          </a:xfrm>
        </p:spPr>
      </p:pic>
    </p:spTree>
    <p:extLst>
      <p:ext uri="{BB962C8B-B14F-4D97-AF65-F5344CB8AC3E}">
        <p14:creationId xmlns:p14="http://schemas.microsoft.com/office/powerpoint/2010/main" val="2738393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3A805515-52FC-AB90-0CCC-9F2045FE4B91}"/>
              </a:ext>
            </a:extLst>
          </p:cNvPr>
          <p:cNvSpPr>
            <a:spLocks noGrp="1"/>
          </p:cNvSpPr>
          <p:nvPr>
            <p:ph type="title"/>
          </p:nvPr>
        </p:nvSpPr>
        <p:spPr>
          <a:xfrm>
            <a:off x="646111" y="452718"/>
            <a:ext cx="11250921" cy="1400530"/>
          </a:xfrm>
        </p:spPr>
        <p:txBody>
          <a:bodyPr/>
          <a:lstStyle/>
          <a:p>
            <a:r>
              <a:rPr lang="en-US" dirty="0"/>
              <a:t>Accounting Statement of Cash Flows</a:t>
            </a:r>
            <a:endParaRPr lang="th-TH" dirty="0"/>
          </a:p>
        </p:txBody>
      </p:sp>
      <p:sp>
        <p:nvSpPr>
          <p:cNvPr id="3" name="ตัวแทนเนื้อหา 2">
            <a:extLst>
              <a:ext uri="{FF2B5EF4-FFF2-40B4-BE49-F238E27FC236}">
                <a16:creationId xmlns:a16="http://schemas.microsoft.com/office/drawing/2014/main" id="{B917D732-9926-B359-FCA7-D93FDB624C53}"/>
              </a:ext>
            </a:extLst>
          </p:cNvPr>
          <p:cNvSpPr>
            <a:spLocks noGrp="1"/>
          </p:cNvSpPr>
          <p:nvPr>
            <p:ph idx="1"/>
          </p:nvPr>
        </p:nvSpPr>
        <p:spPr>
          <a:xfrm>
            <a:off x="403123" y="1504334"/>
            <a:ext cx="11661058" cy="5270091"/>
          </a:xfrm>
        </p:spPr>
        <p:txBody>
          <a:bodyPr>
            <a:normAutofit lnSpcReduction="10000"/>
          </a:bodyPr>
          <a:lstStyle/>
          <a:p>
            <a:r>
              <a:rPr lang="en-US" dirty="0"/>
              <a:t>Statement of cash flows A summary of a firm’s cash receipts and cash payments during a period of time</a:t>
            </a:r>
          </a:p>
          <a:p>
            <a:pPr marL="0" indent="0">
              <a:buNone/>
            </a:pPr>
            <a:endParaRPr lang="en-US" dirty="0"/>
          </a:p>
          <a:p>
            <a:pPr marL="0" indent="0">
              <a:buNone/>
            </a:pPr>
            <a:r>
              <a:rPr lang="en-US" dirty="0"/>
              <a:t>When used with the information contained in the other two basic financial statements and their related disclosures, it should help the financial manager to assess and identify  </a:t>
            </a:r>
          </a:p>
          <a:p>
            <a:r>
              <a:rPr lang="en-US" dirty="0"/>
              <a:t>a company’s ability to generate future net cash inflows from operations to pay </a:t>
            </a:r>
            <a:r>
              <a:rPr lang="en-US" dirty="0" err="1"/>
              <a:t>debts,interest</a:t>
            </a:r>
            <a:r>
              <a:rPr lang="en-US" dirty="0"/>
              <a:t>, and dividends </a:t>
            </a:r>
          </a:p>
          <a:p>
            <a:r>
              <a:rPr lang="en-US" dirty="0"/>
              <a:t>a company’s need for external financing</a:t>
            </a:r>
          </a:p>
          <a:p>
            <a:r>
              <a:rPr lang="en-US" dirty="0"/>
              <a:t> the reasons for differences between net income and net cash flow from operating activities</a:t>
            </a:r>
          </a:p>
          <a:p>
            <a:r>
              <a:rPr lang="en-US" dirty="0"/>
              <a:t>the effects of cash and noncash investing and financing </a:t>
            </a:r>
            <a:r>
              <a:rPr lang="en-US"/>
              <a:t>transactions.</a:t>
            </a:r>
            <a:endParaRPr lang="th-TH" dirty="0"/>
          </a:p>
        </p:txBody>
      </p:sp>
    </p:spTree>
    <p:extLst>
      <p:ext uri="{BB962C8B-B14F-4D97-AF65-F5344CB8AC3E}">
        <p14:creationId xmlns:p14="http://schemas.microsoft.com/office/powerpoint/2010/main" val="4233523255"/>
      </p:ext>
    </p:extLst>
  </p:cSld>
  <p:clrMapOvr>
    <a:masterClrMapping/>
  </p:clrMapOvr>
</p:sld>
</file>

<file path=ppt/theme/theme1.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186</TotalTime>
  <Words>1344</Words>
  <Application>Microsoft Office PowerPoint</Application>
  <PresentationFormat>แบบจอกว้าง</PresentationFormat>
  <Paragraphs>65</Paragraphs>
  <Slides>22</Slides>
  <Notes>0</Notes>
  <HiddenSlides>0</HiddenSlides>
  <MMClips>0</MMClips>
  <ScaleCrop>false</ScaleCrop>
  <HeadingPairs>
    <vt:vector size="6" baseType="variant">
      <vt:variant>
        <vt:lpstr>ฟอนต์ที่ถูกใช้</vt:lpstr>
      </vt:variant>
      <vt:variant>
        <vt:i4>3</vt:i4>
      </vt:variant>
      <vt:variant>
        <vt:lpstr>ธีม</vt:lpstr>
      </vt:variant>
      <vt:variant>
        <vt:i4>1</vt:i4>
      </vt:variant>
      <vt:variant>
        <vt:lpstr>ชื่อเรื่องสไลด์</vt:lpstr>
      </vt:variant>
      <vt:variant>
        <vt:i4>22</vt:i4>
      </vt:variant>
    </vt:vector>
  </HeadingPairs>
  <TitlesOfParts>
    <vt:vector size="26" baseType="lpstr">
      <vt:lpstr>Arial</vt:lpstr>
      <vt:lpstr>Calibri</vt:lpstr>
      <vt:lpstr>Calibri Light</vt:lpstr>
      <vt:lpstr>ธีมของ Office</vt:lpstr>
      <vt:lpstr>Funds Analysis, Cash-Flow Analysis, and Financial Plan</vt:lpstr>
      <vt:lpstr>Objectives</vt:lpstr>
      <vt:lpstr>งานนำเสนอ PowerPoint</vt:lpstr>
      <vt:lpstr>Flow of Funds (Sources and Uses) Statement</vt:lpstr>
      <vt:lpstr>What Are Sources? Uses?</vt:lpstr>
      <vt:lpstr> example, a reduction in inventory (an asset) would be a source of funds, as would an increase in short-term loans (a claim). An increase in accounts receivable (assets) would be a use of funds, and a reduction in shareholders’ equity (claims) – through, for example, a share repurchase – would also be a use of funds.</vt:lpstr>
      <vt:lpstr>งานนำเสนอ PowerPoint</vt:lpstr>
      <vt:lpstr>งานนำเสนอ PowerPoint</vt:lpstr>
      <vt:lpstr>Accounting Statement of Cash Flows</vt:lpstr>
      <vt:lpstr>Analyzing the Statement of Cash Flows</vt:lpstr>
      <vt:lpstr>Question</vt:lpstr>
      <vt:lpstr>Answer</vt:lpstr>
      <vt:lpstr>Cash-Flow Forecasting</vt:lpstr>
      <vt:lpstr>The Sales Forecast</vt:lpstr>
      <vt:lpstr>Collections and Other Cash Receipts</vt:lpstr>
      <vt:lpstr>example</vt:lpstr>
      <vt:lpstr>งานนำเสนอ PowerPoint</vt:lpstr>
      <vt:lpstr>Net Cash Flow and Cash Balance</vt:lpstr>
      <vt:lpstr>example</vt:lpstr>
      <vt:lpstr>Deviations from Expected Cash Flows</vt:lpstr>
      <vt:lpstr>Forecasting Financial Statements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Funds Analysis, Cash-Flow Analysis, and Financial Plannin</dc:title>
  <dc:creator>wcom</dc:creator>
  <cp:lastModifiedBy>wcom</cp:lastModifiedBy>
  <cp:revision>10</cp:revision>
  <dcterms:created xsi:type="dcterms:W3CDTF">2024-06-01T05:58:35Z</dcterms:created>
  <dcterms:modified xsi:type="dcterms:W3CDTF">2025-07-28T05:09:31Z</dcterms:modified>
</cp:coreProperties>
</file>