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00FF"/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9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4097C-6D93-4DFD-9A6D-C41ABE1825ED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CFA434-F2FE-4896-8A09-040019E18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21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0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05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149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63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66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867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004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CFA434-F2FE-4896-8A09-040019E180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0E2F2F3-818A-40B0-B64D-FB522845C3F0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048841-BB8C-4A0F-8793-DC0DAA1A8A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h-TH" sz="3600" dirty="0">
                <a:solidFill>
                  <a:schemeClr val="accent1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บทที่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4</a:t>
            </a:r>
            <a:br>
              <a:rPr lang="en-US" sz="3600" dirty="0">
                <a:solidFill>
                  <a:schemeClr val="accent1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</a:br>
            <a:r>
              <a:rPr lang="th-TH" sz="3600" dirty="0">
                <a:solidFill>
                  <a:schemeClr val="accent1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มนุษยสัมพันธ์กับ</a:t>
            </a:r>
            <a:r>
              <a:rPr lang="th-TH" sz="3600">
                <a:solidFill>
                  <a:schemeClr val="accent1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งานประชาสัมพันธ์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700808"/>
            <a:ext cx="7632848" cy="4752528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sz="2800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คำว่า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"</a:t>
            </a:r>
            <a:r>
              <a:rPr lang="th-TH" sz="2800" dirty="0">
                <a:solidFill>
                  <a:schemeClr val="accent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มนุษยสัมพันธ์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"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ภาษาอังกฤษใช้คำว่า </a:t>
            </a:r>
            <a:r>
              <a:rPr lang="en-US" sz="2800" dirty="0">
                <a:solidFill>
                  <a:schemeClr val="accent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Human Relations 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</a:p>
          <a:p>
            <a:r>
              <a:rPr lang="en-US" sz="28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มนุษย์ </a:t>
            </a:r>
            <a:r>
              <a:rPr lang="en-US" sz="28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(Human) 	</a:t>
            </a:r>
            <a:r>
              <a:rPr lang="en-US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ความสัมพันธ์ </a:t>
            </a:r>
            <a:r>
              <a:rPr lang="en-US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(Relations)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988840"/>
            <a:ext cx="3170275" cy="2273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238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แนวทางในการสร้างมนุษยสัมพันธ์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643192" cy="5205192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1. เอาใจใส่ผู้อื่นอย่างแท้จริง </a:t>
            </a:r>
          </a:p>
          <a:p>
            <a:pPr marL="0" indent="0">
              <a:buNone/>
            </a:pP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	2. ยิ้มแย้มแจ่มใส </a:t>
            </a:r>
          </a:p>
          <a:p>
            <a:pPr marL="0" indent="0">
              <a:buNone/>
            </a:pP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3. จำชื่อผู้อื่นให้ได้</a:t>
            </a:r>
          </a:p>
          <a:p>
            <a:pPr marL="0" indent="0">
              <a:buNone/>
            </a:pP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	4. รับฟังความคิดเห็นของผู้อื่นเสมอ </a:t>
            </a:r>
          </a:p>
          <a:p>
            <a:pPr marL="0" indent="0">
              <a:buNone/>
            </a:pP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5. สนทนาในเรื่องที่อีกฝ่ายหนึ่งสนใจ</a:t>
            </a:r>
          </a:p>
          <a:p>
            <a:pPr marL="0" indent="0">
              <a:buNone/>
            </a:pPr>
            <a:r>
              <a:rPr lang="th-TH" sz="2800" b="1" dirty="0">
                <a:latin typeface="Cordia New" pitchFamily="34" charset="-34"/>
                <a:cs typeface="Cordia New" pitchFamily="34" charset="-34"/>
              </a:rPr>
              <a:t>	6. เขาสำคัญสำหรับเราเสมอ</a:t>
            </a:r>
          </a:p>
          <a:p>
            <a:pPr mar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 </a:t>
            </a:r>
            <a:endParaRPr lang="en-US" sz="2800" dirty="0"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725144"/>
            <a:ext cx="2687960" cy="161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24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นอกจากนี้ยังมีหลักง่ายๆ ในการสร้างมนุษยสัมพันธ์  โดยยึดหลัก </a:t>
            </a:r>
            <a:r>
              <a:rPr lang="th-TH" b="1" i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5 ย</a:t>
            </a:r>
            <a:r>
              <a:rPr lang="th-TH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  ดังนี้</a:t>
            </a:r>
            <a:endParaRPr lang="en-US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7467600" cy="4413104"/>
          </a:xfrm>
        </p:spPr>
        <p:txBody>
          <a:bodyPr/>
          <a:lstStyle/>
          <a:p>
            <a:pPr marL="0" indent="0">
              <a:buNone/>
            </a:pPr>
            <a:r>
              <a:rPr lang="th-TH" b="1" dirty="0">
                <a:sym typeface="Wingdings"/>
              </a:rPr>
              <a:t>	</a:t>
            </a:r>
            <a:r>
              <a:rPr lang="en-US" sz="3200" b="1" dirty="0">
                <a:solidFill>
                  <a:srgbClr val="FF00FF"/>
                </a:solidFill>
                <a:sym typeface="Wingdings"/>
              </a:rPr>
              <a:t></a:t>
            </a:r>
            <a:r>
              <a:rPr lang="th-TH" sz="3200" b="1" dirty="0">
                <a:solidFill>
                  <a:srgbClr val="FF00FF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FF00FF"/>
                </a:solidFill>
              </a:rPr>
              <a:t>ยิ้มแย้ม  </a:t>
            </a:r>
            <a:r>
              <a:rPr lang="th-TH" sz="3200" b="1" dirty="0"/>
              <a:t>		</a:t>
            </a:r>
            <a:r>
              <a:rPr lang="en-US" sz="3200" b="1" dirty="0">
                <a:solidFill>
                  <a:srgbClr val="0070C0"/>
                </a:solidFill>
                <a:sym typeface="Wingdings"/>
              </a:rPr>
              <a:t></a:t>
            </a:r>
            <a:r>
              <a:rPr lang="th-TH" sz="3200" b="1" dirty="0">
                <a:solidFill>
                  <a:srgbClr val="0070C0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0070C0"/>
                </a:solidFill>
              </a:rPr>
              <a:t>เย่อหยิ่ง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sym typeface="Wingdings"/>
              </a:rPr>
              <a:t></a:t>
            </a:r>
            <a:r>
              <a:rPr lang="th-TH" sz="3200" b="1" dirty="0">
                <a:solidFill>
                  <a:schemeClr val="accent4">
                    <a:lumMod val="75000"/>
                  </a:schemeClr>
                </a:solidFill>
                <a:sym typeface="Wingdings"/>
              </a:rPr>
              <a:t> </a:t>
            </a:r>
            <a:r>
              <a:rPr lang="th-TH" sz="3200" b="1" dirty="0">
                <a:solidFill>
                  <a:schemeClr val="accent4">
                    <a:lumMod val="75000"/>
                  </a:schemeClr>
                </a:solidFill>
              </a:rPr>
              <a:t>ยกย่อง  </a:t>
            </a:r>
            <a:r>
              <a:rPr lang="th-TH" sz="3200" b="1" dirty="0"/>
              <a:t>		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sym typeface="Wingdings"/>
              </a:rPr>
              <a:t></a:t>
            </a:r>
            <a:r>
              <a:rPr lang="th-TH" sz="3200" b="1" dirty="0">
                <a:solidFill>
                  <a:schemeClr val="bg1">
                    <a:lumMod val="50000"/>
                  </a:schemeClr>
                </a:solidFill>
                <a:sym typeface="Wingdings"/>
              </a:rPr>
              <a:t> </a:t>
            </a:r>
            <a:r>
              <a:rPr lang="th-TH" sz="3200" b="1" dirty="0">
                <a:solidFill>
                  <a:schemeClr val="bg1">
                    <a:lumMod val="50000"/>
                  </a:schemeClr>
                </a:solidFill>
              </a:rPr>
              <a:t>เหยียดหยาม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sym typeface="Wingdings"/>
              </a:rPr>
              <a:t></a:t>
            </a:r>
            <a:r>
              <a:rPr lang="th-TH" sz="3200" b="1" dirty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th-TH" sz="3200" b="1" dirty="0">
                <a:solidFill>
                  <a:schemeClr val="accent1">
                    <a:lumMod val="75000"/>
                  </a:schemeClr>
                </a:solidFill>
              </a:rPr>
              <a:t>หยิบยื่น </a:t>
            </a:r>
            <a:r>
              <a:rPr lang="th-TH" sz="3200" b="1" dirty="0"/>
              <a:t>		</a:t>
            </a:r>
            <a:r>
              <a:rPr lang="en-US" sz="3200" b="1" dirty="0">
                <a:solidFill>
                  <a:srgbClr val="FF0000"/>
                </a:solidFill>
                <a:sym typeface="Wingdings"/>
              </a:rPr>
              <a:t></a:t>
            </a:r>
            <a:r>
              <a:rPr lang="th-TH" sz="3200" b="1" dirty="0">
                <a:solidFill>
                  <a:srgbClr val="FF0000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FF0000"/>
                </a:solidFill>
              </a:rPr>
              <a:t>ยักยอก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en-US" sz="3200" b="1" dirty="0">
                <a:solidFill>
                  <a:srgbClr val="00B0F0"/>
                </a:solidFill>
                <a:sym typeface="Wingdings"/>
              </a:rPr>
              <a:t></a:t>
            </a:r>
            <a:r>
              <a:rPr lang="th-TH" sz="3200" b="1" dirty="0">
                <a:solidFill>
                  <a:srgbClr val="00B0F0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00B0F0"/>
                </a:solidFill>
              </a:rPr>
              <a:t>เยือกเย็น </a:t>
            </a:r>
            <a:r>
              <a:rPr lang="th-TH" sz="3200" b="1" dirty="0"/>
              <a:t>		</a:t>
            </a:r>
            <a:r>
              <a:rPr lang="en-US" sz="3200" b="1" dirty="0">
                <a:solidFill>
                  <a:srgbClr val="008000"/>
                </a:solidFill>
                <a:sym typeface="Wingdings"/>
              </a:rPr>
              <a:t></a:t>
            </a:r>
            <a:r>
              <a:rPr lang="th-TH" sz="3200" b="1" dirty="0">
                <a:solidFill>
                  <a:srgbClr val="008000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008000"/>
                </a:solidFill>
              </a:rPr>
              <a:t>ยั่วยุ </a:t>
            </a:r>
          </a:p>
          <a:p>
            <a:pPr marL="0" indent="0">
              <a:buNone/>
            </a:pPr>
            <a:r>
              <a:rPr lang="th-TH" sz="3200" b="1" dirty="0"/>
              <a:t>	</a:t>
            </a:r>
            <a:r>
              <a:rPr lang="en-US" sz="3200" b="1" dirty="0">
                <a:solidFill>
                  <a:srgbClr val="FFC000"/>
                </a:solidFill>
                <a:sym typeface="Wingdings"/>
              </a:rPr>
              <a:t></a:t>
            </a:r>
            <a:r>
              <a:rPr lang="th-TH" sz="3200" b="1" dirty="0">
                <a:solidFill>
                  <a:srgbClr val="FFC000"/>
                </a:solidFill>
                <a:sym typeface="Wingdings"/>
              </a:rPr>
              <a:t> </a:t>
            </a:r>
            <a:r>
              <a:rPr lang="th-TH" sz="3200" b="1" dirty="0">
                <a:solidFill>
                  <a:srgbClr val="FFC000"/>
                </a:solidFill>
              </a:rPr>
              <a:t>ยืดหยุ่น</a:t>
            </a:r>
            <a:r>
              <a:rPr lang="th-TH" sz="3200" b="1" dirty="0"/>
              <a:t>		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sym typeface="Wingdings"/>
              </a:rPr>
              <a:t></a:t>
            </a:r>
            <a:r>
              <a:rPr lang="th-TH" sz="3200" b="1" dirty="0">
                <a:solidFill>
                  <a:schemeClr val="accent6">
                    <a:lumMod val="50000"/>
                  </a:schemeClr>
                </a:solidFill>
                <a:sym typeface="Wingdings"/>
              </a:rPr>
              <a:t> </a:t>
            </a:r>
            <a:r>
              <a:rPr lang="th-TH" sz="3200" b="1" dirty="0">
                <a:solidFill>
                  <a:schemeClr val="accent6">
                    <a:lumMod val="50000"/>
                  </a:schemeClr>
                </a:solidFill>
              </a:rPr>
              <a:t>ยืนหยัด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96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08912" cy="1143000"/>
          </a:xfrm>
        </p:spPr>
        <p:txBody>
          <a:bodyPr>
            <a:normAutofit fontScale="90000"/>
          </a:bodyPr>
          <a:lstStyle/>
          <a:p>
            <a:r>
              <a:rPr lang="th-TH" sz="3100" b="1" dirty="0">
                <a:latin typeface="Cordia New" pitchFamily="34" charset="-34"/>
                <a:cs typeface="Cordia New" pitchFamily="34" charset="-34"/>
              </a:rPr>
              <a:t>	พุทธศาสนามีหลักคำสอนมากมายที่เกี่ยวกับการสร้างมนุษยสัมพันธ์ ดังนี้</a:t>
            </a:r>
            <a:br>
              <a:rPr lang="en-US" sz="3100" b="1" dirty="0">
                <a:latin typeface="Cordia New" pitchFamily="34" charset="-34"/>
                <a:cs typeface="Cordia New" pitchFamily="34" charset="-34"/>
              </a:rPr>
            </a:b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5892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h-TH" sz="3700" b="1" dirty="0">
                <a:solidFill>
                  <a:srgbClr val="008000"/>
                </a:solidFill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37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สติสัมปชัญญะ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th-TH" sz="37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2. หิริโอตตัปปะ</a:t>
            </a:r>
          </a:p>
          <a:p>
            <a:pPr marL="0" indent="0">
              <a:lnSpc>
                <a:spcPct val="120000"/>
              </a:lnSpc>
              <a:buNone/>
            </a:pPr>
            <a:endParaRPr lang="th-TH" sz="30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3700" b="1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3. สังคหวัตถุ </a:t>
            </a:r>
            <a:r>
              <a:rPr lang="en-US" sz="3700" b="1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4</a:t>
            </a:r>
            <a:r>
              <a:rPr lang="th-TH" sz="3700" b="1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700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คือ  หลักธรรมที่เป็นเครื่องยึดเหนี่ยวน้ำใจของผู้อื่น </a:t>
            </a:r>
          </a:p>
          <a:p>
            <a:pPr marL="0" indent="0">
              <a:buNone/>
            </a:pPr>
            <a:r>
              <a:rPr lang="th-TH" sz="3700" b="1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3700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(1) ทาน</a:t>
            </a:r>
          </a:p>
          <a:p>
            <a:pPr marL="0" indent="0">
              <a:buNone/>
            </a:pPr>
            <a:r>
              <a:rPr lang="th-TH" sz="3700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	(2) ปิยวาจา</a:t>
            </a:r>
          </a:p>
          <a:p>
            <a:pPr marL="0" indent="0">
              <a:buNone/>
            </a:pPr>
            <a:r>
              <a:rPr lang="th-TH" sz="3700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	(3) อัตถจริยา </a:t>
            </a:r>
          </a:p>
          <a:p>
            <a:pPr marL="0" indent="0">
              <a:buNone/>
            </a:pPr>
            <a:r>
              <a:rPr lang="th-TH" sz="3700" dirty="0">
                <a:solidFill>
                  <a:schemeClr val="accent3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	(4) สมานัตตา  </a:t>
            </a:r>
          </a:p>
          <a:p>
            <a:pPr marL="0" indent="0">
              <a:buNone/>
            </a:pPr>
            <a:endParaRPr lang="th-TH" sz="3000" dirty="0">
              <a:solidFill>
                <a:schemeClr val="accent3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th-TH" sz="3000" dirty="0">
              <a:solidFill>
                <a:schemeClr val="accent3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3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4. พรหมวิหาร </a:t>
            </a:r>
            <a:r>
              <a:rPr lang="en-US" sz="3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4</a:t>
            </a:r>
            <a:r>
              <a:rPr lang="th-TH" sz="3800" b="1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เป็นหลักธรรมประจำใจที่จะช่วยให้เราดำเนินชีวิตอยู่ได้อย่างประเสริฐ และบริสุทธิ์  ได้แก่</a:t>
            </a:r>
          </a:p>
          <a:p>
            <a:pPr marL="0" indent="0">
              <a:buNone/>
            </a:pPr>
            <a:r>
              <a:rPr lang="th-TH" sz="3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(1)</a:t>
            </a:r>
            <a:r>
              <a:rPr lang="en-US" sz="3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3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เมตตา		(3) มุทิตา</a:t>
            </a:r>
          </a:p>
          <a:p>
            <a:pPr marL="0" indent="0">
              <a:buNone/>
            </a:pPr>
            <a:r>
              <a:rPr lang="th-TH" sz="3800" dirty="0">
                <a:solidFill>
                  <a:srgbClr val="C00000"/>
                </a:solidFill>
                <a:latin typeface="Cordia New" pitchFamily="34" charset="-34"/>
                <a:cs typeface="Cordia New" pitchFamily="34" charset="-34"/>
              </a:rPr>
              <a:t>	(2) กรุณา 		(4) อุเบกขา</a:t>
            </a:r>
            <a:endParaRPr lang="en-US" sz="3800" dirty="0">
              <a:solidFill>
                <a:srgbClr val="C0000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th-TH" sz="2800" dirty="0">
              <a:solidFill>
                <a:schemeClr val="accent3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00B050"/>
                </a:solidFill>
                <a:latin typeface="Cordia New" pitchFamily="34" charset="-34"/>
                <a:cs typeface="Cordia New" pitchFamily="34" charset="-34"/>
              </a:rPr>
              <a:t>	</a:t>
            </a:r>
            <a:endParaRPr lang="en-US" sz="2800" dirty="0">
              <a:solidFill>
                <a:srgbClr val="00B05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14198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467600" cy="4873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h-TH" sz="3600" dirty="0">
              <a:latin typeface="Cordia New" pitchFamily="34" charset="-34"/>
              <a:cs typeface="Cordia New" pitchFamily="34" charset="-34"/>
            </a:endParaRPr>
          </a:p>
          <a:p>
            <a:pPr marL="0" indent="0" algn="ctr">
              <a:buNone/>
            </a:pPr>
            <a:r>
              <a:rPr lang="th-TH" sz="4000" i="1" dirty="0">
                <a:solidFill>
                  <a:srgbClr val="FF3300"/>
                </a:solidFill>
                <a:latin typeface="Cordia New" pitchFamily="34" charset="-34"/>
                <a:cs typeface="Cordia New" pitchFamily="34" charset="-34"/>
              </a:rPr>
              <a:t>วันนี้คุณยิ้มแล้วหรือยัง</a:t>
            </a:r>
          </a:p>
          <a:p>
            <a:pPr marL="0" indent="0" algn="ctr">
              <a:buNone/>
            </a:pPr>
            <a:endParaRPr lang="th-TH" sz="4000" dirty="0">
              <a:solidFill>
                <a:srgbClr val="FF00FF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FF00FF"/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132856"/>
            <a:ext cx="3168352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34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ความหมายของมนุษยสัมพันธ์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มนุษยสัมพันธ์  หมายถึง  การที่มนุษย์มีปฏิสัมพันธ์ต่อกัน  หรือ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ปฏิบัติต่อกันในทางที่ดี </a:t>
            </a:r>
            <a:r>
              <a:rPr lang="en-US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และ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สามารถปรับตัว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เข้าหากัน ตั้งแต่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ความสัมพันธ์อย่างไม่เป็นทางการ 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เช่น ในสถาบันครอบครัว  กลุ่มเพื่อน  และ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ความสัมพันธ์อย่างเป็นทางการ 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คือ ความสัมพันธ์กับบุคคลในสถานที่ทำงาน องค์การต่าง ๆ เป็นต้น  เพื่อให้เกิด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ความร่วมมือ</a:t>
            </a:r>
            <a:r>
              <a:rPr lang="th-TH" sz="2800" b="1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ในการกระทำกิจกรรมใด ๆ ให้บรรลุเป้าหมาย  และดำเนินชีวิตร่วมกันในสังคมอย่าง</a:t>
            </a:r>
            <a:r>
              <a:rPr lang="th-TH" sz="2800" b="1" u="sng" dirty="0">
                <a:solidFill>
                  <a:srgbClr val="00B0F0"/>
                </a:solidFill>
                <a:latin typeface="Cordia New" pitchFamily="34" charset="-34"/>
                <a:cs typeface="Cordia New" pitchFamily="34" charset="-34"/>
              </a:rPr>
              <a:t>มีความสุข </a:t>
            </a:r>
            <a:endParaRPr lang="en-US" sz="2800" b="1" u="sng" dirty="0">
              <a:solidFill>
                <a:srgbClr val="00B0F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581128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8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ความสำคัญของมนุษยสัมพันธ์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20519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เกรียงศักดิ์  ราชโคตร์ 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2552,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หน้า </a:t>
            </a:r>
            <a:r>
              <a:rPr lang="en-US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9-10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 ได้สรุปประเด็นความสำคัญของมนุษยสัมพันธ์ไว้ ดังนี้ </a:t>
            </a:r>
            <a:endParaRPr lang="en-US" sz="2800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1.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มนุษยสัมพันธ์ระหว่างบุคคลระดับใกล้ชิด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ได้แก่ ความสัมพันธ์ระหว่างสมาชิกในครอบครัว</a:t>
            </a:r>
            <a:endParaRPr lang="en-US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2.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มนุษยสัมพันธ์ในการทำงาน </a:t>
            </a:r>
            <a:r>
              <a:rPr lang="th-TH" sz="28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องค์การต่าง ๆ เป็นศูนย์รวมของบุคคลหลากหลายอาชีพ  หลายระดับ  ต่างก็ทำงานด้วยจุดมุ่งหมายที่แตกต่างกัน  กระบวนการบริหารจัดการจึงต้องสนองตอบความต้องการบรรลุเป้าหมายของคนทำงานและขององค์การด้วย </a:t>
            </a:r>
            <a:endParaRPr lang="en-US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514350" indent="-514350">
              <a:buAutoNum type="arabicPeriod"/>
            </a:pPr>
            <a:endParaRPr lang="en-US" sz="2800" dirty="0">
              <a:solidFill>
                <a:srgbClr val="7030A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4653136"/>
            <a:ext cx="2174354" cy="162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57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796950"/>
          </a:xfrm>
        </p:spPr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ความสำคัญของมนุษยสัมพันธ์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859216" cy="5205192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มนุษยสัมพันธ์มีความสำคัญทั้งต่อตัวบุคคลและต่อสังคมโดยรวม  สามารถอธิบายความสำคัญออกเป็น 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4 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ด้าน  ดังนี้</a:t>
            </a:r>
            <a:endParaRPr lang="th-TH" sz="30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3000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chemeClr val="accent4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 1. </a:t>
            </a:r>
            <a:r>
              <a:rPr lang="th-TH" sz="3000" b="1" dirty="0">
                <a:solidFill>
                  <a:schemeClr val="accent4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ด้านการดำเนินชีวิต </a:t>
            </a:r>
          </a:p>
          <a:p>
            <a:pPr marL="0" indent="0">
              <a:buNone/>
            </a:pPr>
            <a:r>
              <a:rPr lang="th-TH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 2. </a:t>
            </a:r>
            <a:r>
              <a:rPr lang="th-TH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ด้านการบริหารจัดการ </a:t>
            </a:r>
          </a:p>
          <a:p>
            <a:pPr marL="0" indent="0">
              <a:buNone/>
            </a:pPr>
            <a:r>
              <a:rPr lang="th-TH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chemeClr val="accent4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 3. </a:t>
            </a:r>
            <a:r>
              <a:rPr lang="th-TH" sz="3000" b="1" dirty="0">
                <a:solidFill>
                  <a:schemeClr val="accent4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ด้านเศรษฐกิจและธุรกิจในกิจการอุตสาหกรรม</a:t>
            </a:r>
          </a:p>
          <a:p>
            <a:pPr marL="0" indent="0">
              <a:buNone/>
            </a:pPr>
            <a:r>
              <a:rPr lang="th-TH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 4. </a:t>
            </a:r>
            <a:r>
              <a:rPr lang="th-TH" sz="30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ด้านการเมือง </a:t>
            </a:r>
            <a:endParaRPr lang="en-US" sz="30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239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/>
          </a:bodyPr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องค์ประกอบของมนุษยสัมพันธ์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/>
          <a:lstStyle/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พรรณทิพย์  ศิริวรรณบุศย์ (</a:t>
            </a:r>
            <a:r>
              <a:rPr lang="en-US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2549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) ได้สรุปสาระสำคัญองค์ประกอบของมนุษยสัมพันธ์</a:t>
            </a:r>
          </a:p>
          <a:p>
            <a:pPr marL="0" indent="0">
              <a:buNone/>
            </a:pPr>
            <a:endParaRPr lang="th-TH" sz="28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dirty="0"/>
              <a:t> </a:t>
            </a:r>
            <a:r>
              <a:rPr lang="en-US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1.  </a:t>
            </a:r>
            <a:r>
              <a:rPr lang="th-TH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การเข้าใจตนเอง </a:t>
            </a:r>
          </a:p>
          <a:p>
            <a:pPr marL="0" indent="0">
              <a:buNone/>
            </a:pPr>
            <a:r>
              <a:rPr lang="th-TH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 2. </a:t>
            </a:r>
            <a:r>
              <a:rPr lang="th-TH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การเข้าใจผู้อื่น</a:t>
            </a:r>
          </a:p>
          <a:p>
            <a:pPr marL="0" indent="0">
              <a:buNone/>
            </a:pPr>
            <a:r>
              <a:rPr lang="th-TH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 3.  </a:t>
            </a:r>
            <a:r>
              <a:rPr lang="th-TH" sz="3000" b="1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การเข้าใจสิ่งแวดล้อม</a:t>
            </a:r>
            <a:r>
              <a:rPr lang="th-TH" sz="3000" dirty="0">
                <a:latin typeface="Cordia New" pitchFamily="34" charset="-34"/>
                <a:cs typeface="Cordia New" pitchFamily="34" charset="-34"/>
              </a:rPr>
              <a:t> </a:t>
            </a:r>
            <a:endParaRPr lang="en-US" sz="3000" b="1" dirty="0">
              <a:solidFill>
                <a:srgbClr val="0070C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861048"/>
            <a:ext cx="194310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418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คุณลักษณะที่ดีของการมีมนุษยสัมพันธ์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435280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latin typeface="Cordia New" pitchFamily="34" charset="-34"/>
                <a:cs typeface="Cordia New" pitchFamily="34" charset="-34"/>
              </a:rPr>
              <a:t>วิจิตร  อาวะกุล (</a:t>
            </a:r>
            <a:r>
              <a:rPr lang="en-US" sz="2600" dirty="0">
                <a:latin typeface="Cordia New" pitchFamily="34" charset="-34"/>
                <a:cs typeface="Cordia New" pitchFamily="34" charset="-34"/>
              </a:rPr>
              <a:t>2542</a:t>
            </a:r>
            <a:r>
              <a:rPr lang="th-TH" sz="2600" dirty="0">
                <a:latin typeface="Cordia New" pitchFamily="34" charset="-34"/>
                <a:cs typeface="Cordia New" pitchFamily="34" charset="-34"/>
              </a:rPr>
              <a:t>, หน้า </a:t>
            </a:r>
            <a:r>
              <a:rPr lang="en-US" sz="2600" dirty="0">
                <a:latin typeface="Cordia New" pitchFamily="34" charset="-34"/>
                <a:cs typeface="Cordia New" pitchFamily="34" charset="-34"/>
              </a:rPr>
              <a:t>75</a:t>
            </a:r>
            <a:r>
              <a:rPr lang="th-TH" sz="2600" dirty="0">
                <a:latin typeface="Cordia New" pitchFamily="34" charset="-34"/>
                <a:cs typeface="Cordia New" pitchFamily="34" charset="-34"/>
              </a:rPr>
              <a:t>-</a:t>
            </a:r>
            <a:r>
              <a:rPr lang="en-US" sz="2600" dirty="0">
                <a:latin typeface="Cordia New" pitchFamily="34" charset="-34"/>
                <a:cs typeface="Cordia New" pitchFamily="34" charset="-34"/>
              </a:rPr>
              <a:t>76</a:t>
            </a:r>
            <a:r>
              <a:rPr lang="th-TH" sz="2600" dirty="0">
                <a:latin typeface="Cordia New" pitchFamily="34" charset="-34"/>
                <a:cs typeface="Cordia New" pitchFamily="34" charset="-34"/>
              </a:rPr>
              <a:t>)  ได้สรุปคุณลักษณะต่าง ๆ ของบุคคลในการมีมนุษยสัมพันธ์ที่ดีดังต่อไปนี้</a:t>
            </a:r>
          </a:p>
          <a:p>
            <a:pPr marL="0" indent="0">
              <a:buNone/>
            </a:pPr>
            <a:endParaRPr lang="en-US" sz="26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1. การมีท่าทางที่ดีมีลักษณะการเข้าหาคนที่ดี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2. บุคลิกภาพดี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3. มีความเป็นเพื่อน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4. มีความอ่อนน้อม  และมีกิริยามารยาทสุภาพ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5. การมีน้ำใจ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6. การให้ความร่วมมือในการทำงานร่วมกับผู้อื่น</a:t>
            </a:r>
          </a:p>
          <a:p>
            <a:pPr marL="0" lv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7. การมีเมตตากรุณา  มีความเอื้อเฟื้อ  มีน้ำใจโอบอ้อมอารีแก่ผู้ได้รับความทุกข์ยาก  </a:t>
            </a:r>
            <a:endParaRPr lang="en-US" sz="2600" dirty="0">
              <a:solidFill>
                <a:srgbClr val="7030A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8. เป็นคนมีประโยชน์</a:t>
            </a:r>
          </a:p>
          <a:p>
            <a:pPr marL="0" indent="0">
              <a:buNone/>
            </a:pPr>
            <a:r>
              <a:rPr lang="th-TH" sz="2500" dirty="0">
                <a:latin typeface="Cordia New" pitchFamily="34" charset="-34"/>
                <a:cs typeface="Cordia New" pitchFamily="34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16452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th-TH" b="1" dirty="0">
                <a:latin typeface="Cordia New" pitchFamily="34" charset="-34"/>
                <a:cs typeface="Cordia New" pitchFamily="34" charset="-34"/>
              </a:rPr>
              <a:t>คุณลักษณะที่ดีของการมีมนุษยสัมพันธ์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9 มีการสร้างสรรค์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10. การมีอารมณ์ดี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11. มีความกระตือรือร้น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12. มีความรับผิดชอบต่อการงาน  คำพูด  คำมั่นสัญญา  รักษาเวลา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13. มีความอดทนต่อความเหน็ดเหนื่อย  ความยากลำบาก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14. มีความขยันขันแข็งต่อการทำงาน  ต่อภาระหน้าที่ความรับผิดชอบ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600" dirty="0">
                <a:solidFill>
                  <a:srgbClr val="7030A0"/>
                </a:solidFill>
                <a:latin typeface="Cordia New" pitchFamily="34" charset="-34"/>
                <a:cs typeface="Cordia New" pitchFamily="34" charset="-34"/>
              </a:rPr>
              <a:t>15. มีความพยายามพากเพียรที่จะฝึกฝน </a:t>
            </a:r>
          </a:p>
          <a:p>
            <a:pPr marL="0" indent="0">
              <a:buNone/>
            </a:pPr>
            <a:r>
              <a:rPr lang="th-TH" sz="2600" dirty="0">
                <a:latin typeface="Cordia New" pitchFamily="34" charset="-34"/>
                <a:cs typeface="Cordia New" pitchFamily="34" charset="-34"/>
              </a:rPr>
              <a:t>	16. มีปฏิภาณไหวพริบในการสร้างบรรยากาศ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804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pPr marL="0" indent="0">
              <a:buNone/>
            </a:pPr>
            <a:r>
              <a:rPr lang="th-TH" dirty="0"/>
              <a:t>	</a:t>
            </a:r>
            <a:r>
              <a:rPr lang="th-TH" sz="2800" b="1" dirty="0">
                <a:solidFill>
                  <a:srgbClr val="0070C0"/>
                </a:solidFill>
                <a:latin typeface="Cordia New" pitchFamily="34" charset="-34"/>
                <a:cs typeface="Cordia New" pitchFamily="34" charset="-34"/>
              </a:rPr>
              <a:t>คุณลักษณะที่ดีของการสร้างมนุษยสัมพันธ์ (เปรมินทร์ และคณะ, 2549)</a:t>
            </a:r>
          </a:p>
          <a:p>
            <a:pPr marL="0" indent="0">
              <a:buNone/>
            </a:pPr>
            <a:endParaRPr lang="th-TH" sz="2800" dirty="0"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1. คุณลักษณะทางกาย</a:t>
            </a:r>
          </a:p>
          <a:p>
            <a:pPr mar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2</a:t>
            </a: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. ทักษะในการสื่อสาร </a:t>
            </a:r>
          </a:p>
          <a:p>
            <a:pPr marL="0" indent="0">
              <a:buNone/>
            </a:pPr>
            <a:r>
              <a:rPr lang="th-TH" sz="28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3</a:t>
            </a: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. การมีคุณธรรมผู้ที่มีมนุษยสัมพันธ์ดีต้องมีความสุจริต  จริงใจ  มีเมตตากรุณาต่อผู้อื่น </a:t>
            </a:r>
          </a:p>
          <a:p>
            <a:pPr marL="0" indent="0">
              <a:buNone/>
            </a:pP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	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4</a:t>
            </a: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Cordia New" pitchFamily="34" charset="-34"/>
                <a:cs typeface="Cordia New" pitchFamily="34" charset="-34"/>
              </a:rPr>
              <a:t>. มีความสามารถขจัดข้อขัดแย้งระหว่างบุคลและยุติปัญหาอย่างสร้างสรรค์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515050"/>
            <a:ext cx="2207112" cy="186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8816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Cordia New" pitchFamily="34" charset="-34"/>
                <a:cs typeface="Cordia New" pitchFamily="34" charset="-34"/>
              </a:rPr>
              <a:t>“</a:t>
            </a:r>
            <a:r>
              <a:rPr lang="th-TH" sz="3200" b="1" dirty="0">
                <a:latin typeface="Cordia New" pitchFamily="34" charset="-34"/>
                <a:cs typeface="Cordia New" pitchFamily="34" charset="-34"/>
              </a:rPr>
              <a:t>การสร้างความสัมพันธ์</a:t>
            </a:r>
            <a:r>
              <a:rPr lang="en-US" sz="3200" dirty="0">
                <a:latin typeface="Cordia New" pitchFamily="34" charset="-34"/>
                <a:cs typeface="Cordia New" pitchFamily="34" charset="-34"/>
              </a:rPr>
              <a:t>”</a:t>
            </a:r>
            <a:r>
              <a:rPr lang="th-TH" sz="3200" dirty="0">
                <a:latin typeface="Cordia New" pitchFamily="34" charset="-34"/>
                <a:cs typeface="Cordia New" pitchFamily="34" charset="-34"/>
              </a:rPr>
              <a:t>  ตรงกับภาษาอังกฤษว่า “</a:t>
            </a:r>
            <a:r>
              <a:rPr lang="en-US" sz="3200" b="1" dirty="0">
                <a:latin typeface="Cordia New" pitchFamily="34" charset="-34"/>
                <a:cs typeface="Cordia New" pitchFamily="34" charset="-34"/>
              </a:rPr>
              <a:t>Relations</a:t>
            </a:r>
            <a:r>
              <a:rPr lang="th-TH" sz="3200" dirty="0">
                <a:latin typeface="Cordia New" pitchFamily="34" charset="-34"/>
                <a:cs typeface="Cordia New" pitchFamily="34" charset="-34"/>
              </a:rPr>
              <a:t>”  ซึ่งบุคคลควรจะมีคุณสมบัติ  ดังนี้</a:t>
            </a:r>
            <a:endParaRPr lang="en-US" sz="32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R	=	Reality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เข้าใจและยอมรับสภาพที่เป็นจริง  และมีความจริงใจ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E	= 	Energy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มีความกระตือรือร้นทำสิ่งต่าง ๆ และมีชีวิตชีวา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L	=	Listening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เป็นผู้ฟังที่ดี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A	=	Adaptability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มีความสามารถในการปรับตัวเข้ากับผู้อื่น และสังคมได้ดี  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T	=	Tolerance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มีความอดทนและพยายาม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I	=	 Integrity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มีความซื่อสัตย์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O	=	Oral Communication Skills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มีทักษะการพูดเพื่อการสื่อสาร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N	=	Networking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แสวงหาเครือข่าย  หมั่นสร้างมิตรภาพ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S	=	Smile</a:t>
            </a:r>
            <a:r>
              <a:rPr lang="en-US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: </a:t>
            </a:r>
            <a:r>
              <a:rPr lang="th-TH" sz="2600" dirty="0">
                <a:solidFill>
                  <a:srgbClr val="002060"/>
                </a:solidFill>
                <a:latin typeface="Cordia New" pitchFamily="34" charset="-34"/>
                <a:cs typeface="Cordia New" pitchFamily="34" charset="-34"/>
              </a:rPr>
              <a:t>ยิ้มแย้มแจ่มใส</a:t>
            </a:r>
            <a:endParaRPr lang="en-US" sz="2600" dirty="0">
              <a:solidFill>
                <a:srgbClr val="002060"/>
              </a:solidFill>
              <a:latin typeface="Cordia New" pitchFamily="34" charset="-34"/>
              <a:cs typeface="Cordia New" pitchFamily="34" charset="-34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3708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209</TotalTime>
  <Words>953</Words>
  <Application>Microsoft Office PowerPoint</Application>
  <PresentationFormat>On-screen Show (4:3)</PresentationFormat>
  <Paragraphs>107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Century Schoolbook</vt:lpstr>
      <vt:lpstr>Cordia New</vt:lpstr>
      <vt:lpstr>Wingdings</vt:lpstr>
      <vt:lpstr>Wingdings 2</vt:lpstr>
      <vt:lpstr>Oriel</vt:lpstr>
      <vt:lpstr>บทที่ 4 มนุษยสัมพันธ์กับงานประชาสัมพันธ์ </vt:lpstr>
      <vt:lpstr>ความหมายของมนุษยสัมพันธ์ </vt:lpstr>
      <vt:lpstr>ความสำคัญของมนุษยสัมพันธ์  </vt:lpstr>
      <vt:lpstr>ความสำคัญของมนุษยสัมพันธ์</vt:lpstr>
      <vt:lpstr>องค์ประกอบของมนุษยสัมพันธ์ </vt:lpstr>
      <vt:lpstr>คุณลักษณะที่ดีของการมีมนุษยสัมพันธ์ </vt:lpstr>
      <vt:lpstr>คุณลักษณะที่ดีของการมีมนุษยสัมพันธ์</vt:lpstr>
      <vt:lpstr>PowerPoint Presentation</vt:lpstr>
      <vt:lpstr>“การสร้างความสัมพันธ์”  ตรงกับภาษาอังกฤษว่า “Relations”  ซึ่งบุคคลควรจะมีคุณสมบัติ  ดังนี้</vt:lpstr>
      <vt:lpstr>แนวทางในการสร้างมนุษยสัมพันธ์ </vt:lpstr>
      <vt:lpstr> นอกจากนี้ยังมีหลักง่ายๆ ในการสร้างมนุษยสัมพันธ์  โดยยึดหลัก 5 ย  ดังนี้</vt:lpstr>
      <vt:lpstr> พุทธศาสนามีหลักคำสอนมากมายที่เกี่ยวกับการสร้างมนุษยสัมพันธ์ ดังนี้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 มนุษยสัมพันธ์กับงานประชาสัมพันธ์และการสื่อสารองค์กร</dc:title>
  <dc:creator>FMS00</dc:creator>
  <cp:lastModifiedBy>Somtop  Keawchuer</cp:lastModifiedBy>
  <cp:revision>22</cp:revision>
  <dcterms:created xsi:type="dcterms:W3CDTF">2017-09-18T02:53:52Z</dcterms:created>
  <dcterms:modified xsi:type="dcterms:W3CDTF">2026-02-17T06:28:40Z</dcterms:modified>
</cp:coreProperties>
</file>