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6" r:id="rId2"/>
    <p:sldId id="257" r:id="rId3"/>
    <p:sldId id="310" r:id="rId4"/>
    <p:sldId id="313" r:id="rId5"/>
    <p:sldId id="314" r:id="rId6"/>
    <p:sldId id="27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3193"/>
    <a:srgbClr val="0E689A"/>
    <a:srgbClr val="AC6E08"/>
    <a:srgbClr val="C1A015"/>
    <a:srgbClr val="27900E"/>
    <a:srgbClr val="35C313"/>
    <a:srgbClr val="333399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2" autoAdjust="0"/>
    <p:restoredTop sz="94660"/>
  </p:normalViewPr>
  <p:slideViewPr>
    <p:cSldViewPr>
      <p:cViewPr varScale="1">
        <p:scale>
          <a:sx n="69" d="100"/>
          <a:sy n="69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2DEDA7C-6F9B-4F4A-B29A-61ADD292B258}" type="datetimeFigureOut">
              <a:rPr lang="en-US"/>
              <a:pPr>
                <a:defRPr/>
              </a:pPr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8F532AA-BD2E-4E07-936D-5077A4205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05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5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6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en-US">
                <a:solidFill>
                  <a:schemeClr val="accent1"/>
                </a:solidFill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7391400" cy="1981200"/>
          </a:xfrm>
          <a:effectLst>
            <a:outerShdw dist="71842" dir="2700000" algn="ctr" rotWithShape="0">
              <a:schemeClr val="tx1"/>
            </a:outerShdw>
          </a:effectLst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685800" y="4724400"/>
            <a:ext cx="4876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1821F1-C8D0-464E-9CE1-1C6AB3AC9B2E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23EAA5-7655-498F-A819-80BCEDDB4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D927-833E-4E23-A8BD-C35884E98138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5C541-6C69-4882-A683-15F2A499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EDFB-2A78-4F0C-B306-0D30B3786451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1807A-FA9C-44F6-A574-B07D0E357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86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1822-105F-4AAE-9F63-453060533734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BC643-3F0B-4060-B316-FD6B63555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2FD4-05EF-41D9-BBD4-E31B1682A6F6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069D3-ACE0-493D-8ED3-99A4ADDB9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1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0AAD-B873-4303-A2CA-5E6ABCBD4595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1D9A-1429-4891-9FE7-C608F6D38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5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73C4-F2EB-4FD8-B3DA-4EB5AA2FD7F1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E3761-9B53-4676-9987-2C96E2834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0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B98D2-10B4-4C96-AB72-0F25CD05F33E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5C1D0-B83C-42EB-A366-A94BB45AE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42EC-698A-403C-A8EA-164EA58C5B11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90768-F632-449B-829F-A269F75B3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4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780B-A55F-416D-8B65-CC093D4E0DAD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2876-F82D-409C-B2D5-8E3BEC236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BF1C-C53F-47F6-91CC-D7F538021374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8FF49-F7D8-4B19-A16B-C606DE9F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C0D39-D4E2-4E8C-B73D-7BEC6BF3392F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DC1C-96AD-4876-82F8-0EA279DA8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ChangeArrowheads="1"/>
          </p:cNvSpPr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30000"/>
                </a:schemeClr>
              </a:gs>
              <a:gs pos="100000">
                <a:schemeClr val="accent1">
                  <a:alpha val="5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026" name="Object 46"/>
          <p:cNvGraphicFramePr>
            <a:graphicFrameLocks noChangeAspect="1"/>
          </p:cNvGraphicFramePr>
          <p:nvPr/>
        </p:nvGraphicFramePr>
        <p:xfrm>
          <a:off x="0" y="0"/>
          <a:ext cx="9144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15" imgW="13003175" imgH="2120635" progId="">
                  <p:embed/>
                </p:oleObj>
              </mc:Choice>
              <mc:Fallback>
                <p:oleObj name="Image" r:id="rId15" imgW="13003175" imgH="2120635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5C31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fld id="{E6AE730F-00D2-4BE0-93F6-63EE0357D96F}" type="datetime3">
              <a:rPr lang="th-TH"/>
              <a:pPr>
                <a:defRPr/>
              </a:pPr>
              <a:t>14 พฤศจิกายน 2565</a:t>
            </a:fld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th-TH"/>
              <a:t>ผศ.กฤษฎา  สังขมณี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0218DCC-AF44-4BF1-992B-B8EF584AA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2286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sru.ac.th/app/front/home/news_detail.php?id=7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0"/>
            <a:ext cx="8915400" cy="2286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FINANCIAL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 Nov.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778B8A-7899-460D-8184-4AA312BFA070}" type="slidenum">
              <a:rPr lang="en-US" smtClean="0">
                <a:solidFill>
                  <a:schemeClr val="bg1"/>
                </a:solidFill>
              </a:rPr>
              <a:pPr eaLnBrk="1" hangingPunct="1"/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07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079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1917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695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8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115887"/>
            <a:ext cx="65151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Chapter 9 Time Value of the Money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00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D8268B-A47A-4137-9490-C3206D1659FD}" type="slidenum">
              <a:rPr lang="en-US" smtClean="0">
                <a:solidFill>
                  <a:srgbClr val="002060"/>
                </a:solidFill>
              </a:rPr>
              <a:pPr eaLnBrk="1" hangingPunct="1"/>
              <a:t>2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102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44"/>
          <p:cNvSpPr>
            <a:spLocks noChangeArrowheads="1"/>
          </p:cNvSpPr>
          <p:nvPr/>
        </p:nvSpPr>
        <p:spPr bwMode="auto">
          <a:xfrm>
            <a:off x="304800" y="1219200"/>
            <a:ext cx="8077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4400" dirty="0" smtClean="0">
              <a:solidFill>
                <a:srgbClr val="000099"/>
              </a:solidFill>
            </a:endParaRPr>
          </a:p>
          <a:p>
            <a:r>
              <a:rPr lang="en-US" sz="4400" dirty="0" smtClean="0">
                <a:solidFill>
                  <a:srgbClr val="000099"/>
                </a:solidFill>
              </a:rPr>
              <a:t>Money and Time Value</a:t>
            </a:r>
          </a:p>
          <a:p>
            <a:endParaRPr lang="th-TH" sz="2400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h-TH" sz="2400" dirty="0">
                <a:solidFill>
                  <a:srgbClr val="000099"/>
                </a:solidFill>
              </a:rPr>
              <a:t>  </a:t>
            </a:r>
            <a:r>
              <a:rPr lang="en-US" sz="2400" dirty="0" smtClean="0">
                <a:solidFill>
                  <a:srgbClr val="000099"/>
                </a:solidFill>
              </a:rPr>
              <a:t>  </a:t>
            </a:r>
            <a:r>
              <a:rPr lang="en-US" sz="4000" dirty="0" smtClean="0">
                <a:solidFill>
                  <a:srgbClr val="000099"/>
                </a:solidFill>
              </a:rPr>
              <a:t>Principal</a:t>
            </a:r>
            <a:endParaRPr lang="th-TH" sz="4000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h-TH" sz="4000" dirty="0">
                <a:solidFill>
                  <a:srgbClr val="000099"/>
                </a:solidFill>
              </a:rPr>
              <a:t> </a:t>
            </a:r>
            <a:r>
              <a:rPr lang="en-US" sz="4000" dirty="0" smtClean="0">
                <a:solidFill>
                  <a:srgbClr val="000099"/>
                </a:solidFill>
              </a:rPr>
              <a:t>Time</a:t>
            </a:r>
            <a:endParaRPr lang="th-TH" sz="4000" dirty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h-TH" sz="4000" dirty="0">
                <a:solidFill>
                  <a:srgbClr val="000099"/>
                </a:solidFill>
              </a:rPr>
              <a:t> </a:t>
            </a:r>
            <a:r>
              <a:rPr lang="en-US" sz="4000" dirty="0" smtClean="0">
                <a:solidFill>
                  <a:srgbClr val="000099"/>
                </a:solidFill>
              </a:rPr>
              <a:t> Interest</a:t>
            </a:r>
            <a:endParaRPr lang="th-TH" sz="4000" dirty="0">
              <a:solidFill>
                <a:srgbClr val="000099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9"/>
                </a:solidFill>
              </a:rPr>
              <a:t>At the present is year 0</a:t>
            </a:r>
            <a:endParaRPr lang="th-TH" sz="2400" dirty="0">
              <a:solidFill>
                <a:srgbClr val="000099"/>
              </a:solidFill>
              <a:latin typeface="Angsana New" pitchFamily="18" charset="-34"/>
            </a:endParaRPr>
          </a:p>
        </p:txBody>
      </p:sp>
      <p:sp>
        <p:nvSpPr>
          <p:cNvPr id="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2B1E33-70DF-4486-8478-C3618568339B}" type="slidenum">
              <a:rPr lang="en-US" smtClean="0">
                <a:solidFill>
                  <a:srgbClr val="002060"/>
                </a:solidFill>
              </a:rPr>
              <a:pPr eaLnBrk="1" hangingPunct="1"/>
              <a:t>3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2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2400" kern="0" dirty="0" smtClean="0">
                <a:solidFill>
                  <a:srgbClr val="000099"/>
                </a:solidFill>
                <a:latin typeface="+mn-lt"/>
                <a:cs typeface="+mn-cs"/>
              </a:rPr>
              <a:t>Topics</a:t>
            </a:r>
            <a:r>
              <a:rPr lang="th-TH" sz="2400" kern="0" dirty="0" smtClean="0"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en-US" sz="2400" kern="0" dirty="0" smtClean="0">
                <a:solidFill>
                  <a:srgbClr val="000099"/>
                </a:solidFill>
                <a:latin typeface="+mn-lt"/>
                <a:cs typeface="+mn-cs"/>
              </a:rPr>
              <a:t>for this Chapter </a:t>
            </a:r>
            <a:endParaRPr lang="th-TH" sz="2400" kern="0" dirty="0" smtClean="0">
              <a:solidFill>
                <a:srgbClr val="000099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th-TH" sz="2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24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Future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Value : 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A-3</a:t>
            </a:r>
            <a:endParaRPr lang="th-TH" sz="4000" kern="0" dirty="0" smtClean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Present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Value : 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A-1</a:t>
            </a: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Future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Value</a:t>
            </a:r>
            <a:r>
              <a:rPr lang="th-TH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of an Annuity</a:t>
            </a:r>
            <a:r>
              <a:rPr lang="th-TH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: 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A-4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Present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Value of an Annuity : 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A-2</a:t>
            </a:r>
            <a:endParaRPr lang="th-TH" sz="40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Uneven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Cash Flow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Stream</a:t>
            </a:r>
            <a:endParaRPr lang="th-TH" sz="40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3340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Time Value of the Money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2B1E33-70DF-4486-8478-C3618568339B}" type="slidenum">
              <a:rPr lang="en-US" smtClean="0">
                <a:solidFill>
                  <a:srgbClr val="002060"/>
                </a:solidFill>
              </a:rPr>
              <a:pPr eaLnBrk="1" hangingPunct="1"/>
              <a:t>4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2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Future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</a:rPr>
              <a:t>Value</a:t>
            </a:r>
            <a:r>
              <a:rPr lang="th-TH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</a:rPr>
              <a:t>of an Annuity</a:t>
            </a:r>
            <a:r>
              <a:rPr lang="th-TH" sz="40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</a:rPr>
              <a:t>: 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A-4</a:t>
            </a:r>
            <a:endParaRPr lang="th-TH" sz="4000" kern="0" dirty="0" smtClean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End of period</a:t>
            </a:r>
            <a:r>
              <a:rPr lang="th-TH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 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: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A-4</a:t>
            </a:r>
            <a:endParaRPr lang="th-TH" sz="4000" kern="0" dirty="0" smtClean="0">
              <a:solidFill>
                <a:srgbClr val="000099"/>
              </a:solidFill>
              <a:latin typeface="Angsana New" pitchFamily="18" charset="-34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endParaRPr lang="th-TH" sz="40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r>
              <a:rPr lang="en-US" sz="4000" kern="0" dirty="0" smtClean="0">
                <a:solidFill>
                  <a:srgbClr val="C00000"/>
                </a:solidFill>
                <a:latin typeface="Angsana New" pitchFamily="18" charset="-34"/>
                <a:cs typeface="+mn-cs"/>
              </a:rPr>
              <a:t>Begin of period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: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A-4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and x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</a:rPr>
              <a:t>(</a:t>
            </a:r>
            <a:r>
              <a:rPr lang="th-TH" sz="4000" kern="0" dirty="0" smtClean="0">
                <a:solidFill>
                  <a:srgbClr val="313193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kern="0" dirty="0" smtClean="0">
                <a:solidFill>
                  <a:srgbClr val="313193"/>
                </a:solidFill>
                <a:latin typeface="Angsana New" pitchFamily="18" charset="-34"/>
              </a:rPr>
              <a:t> </a:t>
            </a:r>
            <a:r>
              <a:rPr lang="th-TH" sz="4000" kern="0" dirty="0" smtClean="0">
                <a:solidFill>
                  <a:srgbClr val="313193"/>
                </a:solidFill>
                <a:latin typeface="Angsana New" pitchFamily="18" charset="-34"/>
              </a:rPr>
              <a:t>+ </a:t>
            </a:r>
            <a:r>
              <a:rPr lang="en-US" sz="4000" kern="0" dirty="0" smtClean="0">
                <a:solidFill>
                  <a:srgbClr val="313193"/>
                </a:solidFill>
                <a:latin typeface="Angsana New" pitchFamily="18" charset="-34"/>
              </a:rPr>
              <a:t>i)</a:t>
            </a:r>
            <a:endParaRPr lang="th-TH" sz="4000" kern="0" dirty="0">
              <a:solidFill>
                <a:srgbClr val="313193"/>
              </a:solidFill>
              <a:latin typeface="Angsana New" pitchFamily="18" charset="-34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defRPr/>
            </a:pP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defRPr/>
            </a:pP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3340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Time Value of the Money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71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4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2B1E33-70DF-4486-8478-C3618568339B}" type="slidenum">
              <a:rPr lang="en-US" smtClean="0">
                <a:solidFill>
                  <a:srgbClr val="002060"/>
                </a:solidFill>
              </a:rPr>
              <a:pPr eaLnBrk="1" hangingPunct="1"/>
              <a:t>5</a:t>
            </a:fld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5126" name="Picture 9" descr="http://www.ssru.ac.th/upload/news/pic/090720153359_ssr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57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fm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0"/>
            <a:ext cx="1876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Present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</a:rPr>
              <a:t>Value of an Annuity : 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A-2</a:t>
            </a:r>
            <a:endParaRPr lang="th-TH" sz="4000" kern="0" dirty="0" smtClean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defRPr/>
            </a:pP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r>
              <a:rPr lang="th-TH" sz="2400" kern="0" dirty="0">
                <a:solidFill>
                  <a:srgbClr val="000099"/>
                </a:solidFill>
                <a:latin typeface="Angsana New" pitchFamily="18" charset="-34"/>
                <a:cs typeface="+mn-cs"/>
              </a:rPr>
              <a:t>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  <a:cs typeface="+mn-cs"/>
              </a:rPr>
              <a:t>End of period :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A-2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endParaRPr lang="en-US" sz="4000" kern="0" dirty="0">
              <a:solidFill>
                <a:srgbClr val="000099"/>
              </a:solidFill>
              <a:latin typeface="Angsana New" pitchFamily="18" charset="-34"/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 </a:t>
            </a:r>
            <a:r>
              <a:rPr lang="en-US" sz="4000" kern="0" dirty="0" smtClean="0">
                <a:solidFill>
                  <a:srgbClr val="C00000"/>
                </a:solidFill>
                <a:latin typeface="Angsana New" pitchFamily="18" charset="-34"/>
              </a:rPr>
              <a:t>Begin of period</a:t>
            </a:r>
            <a:r>
              <a:rPr lang="en-US" sz="4000" kern="0" dirty="0">
                <a:solidFill>
                  <a:srgbClr val="C00000"/>
                </a:solidFill>
                <a:latin typeface="Angsana New" pitchFamily="18" charset="-34"/>
              </a:rPr>
              <a:t> </a:t>
            </a:r>
            <a:r>
              <a:rPr lang="en-US" sz="4000" kern="0" dirty="0" smtClean="0">
                <a:solidFill>
                  <a:srgbClr val="C00000"/>
                </a:solidFill>
                <a:latin typeface="Angsana New" pitchFamily="18" charset="-34"/>
              </a:rPr>
              <a:t>: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Table </a:t>
            </a:r>
            <a:r>
              <a:rPr lang="en-US" sz="4000" kern="0" dirty="0" smtClean="0">
                <a:solidFill>
                  <a:srgbClr val="000099"/>
                </a:solidFill>
                <a:latin typeface="Angsana New" pitchFamily="18" charset="-34"/>
              </a:rPr>
              <a:t>A-2 </a:t>
            </a:r>
            <a:r>
              <a:rPr lang="en-US" sz="4000" kern="0" dirty="0">
                <a:solidFill>
                  <a:srgbClr val="000099"/>
                </a:solidFill>
                <a:latin typeface="Angsana New" pitchFamily="18" charset="-34"/>
              </a:rPr>
              <a:t>and x (1 + i)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defRPr/>
            </a:pPr>
            <a:endParaRPr lang="th-TH" sz="2400" kern="0" dirty="0">
              <a:solidFill>
                <a:srgbClr val="000099"/>
              </a:solidFill>
              <a:latin typeface="Angsana New" pitchFamily="18" charset="-34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v"/>
              <a:defRPr/>
            </a:pPr>
            <a:endParaRPr lang="th-TH" sz="2400" kern="0" dirty="0">
              <a:solidFill>
                <a:srgbClr val="000099"/>
              </a:solidFill>
              <a:latin typeface="Angsana New" pitchFamily="18" charset="-34"/>
              <a:cs typeface="+mn-cs"/>
            </a:endParaRPr>
          </a:p>
        </p:txBody>
      </p:sp>
      <p:sp>
        <p:nvSpPr>
          <p:cNvPr id="10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14 Nov. 2022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tx2"/>
                </a:solidFill>
              </a:rPr>
              <a:t>Assoc. Prof. </a:t>
            </a:r>
            <a:r>
              <a:rPr lang="en-US" sz="2000" dirty="0" err="1" smtClean="0">
                <a:solidFill>
                  <a:schemeClr val="tx2"/>
                </a:solidFill>
              </a:rPr>
              <a:t>Dr.Krisada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Sungkhamanee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334000" cy="533400"/>
          </a:xfrm>
        </p:spPr>
        <p:txBody>
          <a:bodyPr/>
          <a:lstStyle/>
          <a:p>
            <a:pPr algn="ctr">
              <a:defRPr/>
            </a:pP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Time Value of the Money</a:t>
            </a:r>
            <a:r>
              <a:rPr lang="en-US" sz="48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en-US" sz="4800" dirty="0">
              <a:solidFill>
                <a:schemeClr val="accent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12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429000"/>
            <a:ext cx="5791200" cy="304800"/>
          </a:xfrm>
        </p:spPr>
        <p:txBody>
          <a:bodyPr/>
          <a:lstStyle/>
          <a:p>
            <a:pPr algn="ctr"/>
            <a:r>
              <a:rPr lang="en-US" sz="1900" smtClean="0"/>
              <a:t>www.themegallery.com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gray">
          <a:xfrm>
            <a:off x="2057400" y="2330450"/>
            <a:ext cx="53340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389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1536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369BBF-03AF-4B06-B0CC-D01CD40D469A}" type="slidenum">
              <a:rPr lang="en-US" smtClean="0">
                <a:solidFill>
                  <a:schemeClr val="bg1"/>
                </a:solidFill>
              </a:rPr>
              <a:pPr eaLnBrk="1" hangingPunct="1"/>
              <a:t>6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" name="Date Placeholder 5"/>
          <p:cNvSpPr>
            <a:spLocks noGrp="1"/>
          </p:cNvSpPr>
          <p:nvPr>
            <p:ph type="dt" sz="quarter" idx="10"/>
          </p:nvPr>
        </p:nvSpPr>
        <p:spPr>
          <a:xfrm>
            <a:off x="457200" y="6477000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14 Nov. 2022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86000" y="6419850"/>
            <a:ext cx="5334000" cy="43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Assoc. Prof. </a:t>
            </a:r>
            <a:r>
              <a:rPr lang="en-US" sz="2000" dirty="0" err="1" smtClean="0">
                <a:solidFill>
                  <a:schemeClr val="bg1"/>
                </a:solidFill>
              </a:rPr>
              <a:t>Dr.Krisada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Sungkhamanee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4">
  <a:themeElements>
    <a:clrScheme name="170Gp_natural_light 3">
      <a:dk1>
        <a:srgbClr val="000000"/>
      </a:dk1>
      <a:lt1>
        <a:srgbClr val="FFFFFF"/>
      </a:lt1>
      <a:dk2>
        <a:srgbClr val="006699"/>
      </a:dk2>
      <a:lt2>
        <a:srgbClr val="DDDDDD"/>
      </a:lt2>
      <a:accent1>
        <a:srgbClr val="35C313"/>
      </a:accent1>
      <a:accent2>
        <a:srgbClr val="ECCE4C"/>
      </a:accent2>
      <a:accent3>
        <a:srgbClr val="FFFFFF"/>
      </a:accent3>
      <a:accent4>
        <a:srgbClr val="000000"/>
      </a:accent4>
      <a:accent5>
        <a:srgbClr val="AEDEAA"/>
      </a:accent5>
      <a:accent6>
        <a:srgbClr val="D6BA44"/>
      </a:accent6>
      <a:hlink>
        <a:srgbClr val="DC7314"/>
      </a:hlink>
      <a:folHlink>
        <a:srgbClr val="1392D9"/>
      </a:folHlink>
    </a:clrScheme>
    <a:fontScheme name="170Gp_natural_light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006699"/>
        </a:dk2>
        <a:lt2>
          <a:srgbClr val="DDDDDD"/>
        </a:lt2>
        <a:accent1>
          <a:srgbClr val="35C313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AEDEAA"/>
        </a:accent5>
        <a:accent6>
          <a:srgbClr val="D6BA44"/>
        </a:accent6>
        <a:hlink>
          <a:srgbClr val="DC7314"/>
        </a:hlink>
        <a:folHlink>
          <a:srgbClr val="1392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powerpoint-templates-04</Template>
  <TotalTime>768</TotalTime>
  <Words>202</Words>
  <Application>Microsoft Office PowerPoint</Application>
  <PresentationFormat>นำเสนอทางหน้าจอ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8" baseType="lpstr">
      <vt:lpstr>powerpoint-templates-04</vt:lpstr>
      <vt:lpstr>Image</vt:lpstr>
      <vt:lpstr>FINANCIAL ANALYSIS</vt:lpstr>
      <vt:lpstr>Chapter 9 Time Value of the Money </vt:lpstr>
      <vt:lpstr>Time Value of the Money </vt:lpstr>
      <vt:lpstr>Time Value of the Money </vt:lpstr>
      <vt:lpstr>Time Value of the Money 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FINANCE</dc:title>
  <dc:creator>user</dc:creator>
  <cp:lastModifiedBy>Admin</cp:lastModifiedBy>
  <cp:revision>28</cp:revision>
  <dcterms:created xsi:type="dcterms:W3CDTF">2009-09-08T08:46:51Z</dcterms:created>
  <dcterms:modified xsi:type="dcterms:W3CDTF">2022-11-14T09:59:43Z</dcterms:modified>
</cp:coreProperties>
</file>