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62" r:id="rId4"/>
    <p:sldId id="257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7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0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17D060-7814-4C17-87BF-9957867AE452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7EB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53A9290-577F-4A03-BACC-BCF2DBA14F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9907" y="609600"/>
            <a:ext cx="8699543" cy="923730"/>
          </a:xfrm>
        </p:spPr>
        <p:txBody>
          <a:bodyPr>
            <a:noAutofit/>
          </a:bodyPr>
          <a:lstStyle/>
          <a:p>
            <a:pPr algn="ctr" eaLnBrk="1" hangingPunct="1"/>
            <a:r>
              <a:rPr lang="th-TH" alt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  </a:t>
            </a:r>
            <a:r>
              <a:rPr lang="en-US" alt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Management</a:t>
            </a:r>
            <a:endParaRPr lang="th-TH" alt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79CD7-F0BB-4CFE-9B02-DC5814853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93" t="69726"/>
          <a:stretch/>
        </p:blipFill>
        <p:spPr>
          <a:xfrm>
            <a:off x="4015274" y="2360576"/>
            <a:ext cx="4161452" cy="12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4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FF841-B717-4AA2-8751-17DF20A8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38" y="479559"/>
            <a:ext cx="8848323" cy="58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5da58e1c-a-62cb3a1a-s-sites.googlegroups.com/site/photchanan1818/radab-khxng-phu-chi-rabb-sarsnthes/1.jpg?attachauth=ANoY7coUVV_eNywGVzCeHuprbDL5w67Y_WQM9YPM6TYMESBDOzgAYnJyENYDwEo5Uozbr82-yClHIVWAseUEVxYCiOcOaLsK4QigBtlWL0xeRQe6aOr-lTvV7Pghkr76ANy5LtvAZBqjia1IN3XzvEQEE8nF3jf7GtqjZqqypjicPm4ESR0q8IpvUQlFn-HtRO3G1ypZNRyfjF8H6xiqvkbi3A2GZ29TK1L-09mRhQ2cHxxn5ya8uHf8y73qbUfi1YblwVyVt-AF&amp;attredirects=0">
            <a:extLst>
              <a:ext uri="{FF2B5EF4-FFF2-40B4-BE49-F238E27FC236}">
                <a16:creationId xmlns:a16="http://schemas.microsoft.com/office/drawing/2014/main" id="{FC19DF47-52BA-4A33-B3C1-F90EBA8F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1143000"/>
            <a:ext cx="88614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BE6DD8-38C0-4A2B-B3C4-B37BA15EE984}"/>
              </a:ext>
            </a:extLst>
          </p:cNvPr>
          <p:cNvSpPr/>
          <p:nvPr/>
        </p:nvSpPr>
        <p:spPr>
          <a:xfrm>
            <a:off x="2162174" y="381000"/>
            <a:ext cx="840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1111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Org </a:t>
            </a:r>
            <a:r>
              <a:rPr lang="th-TH" sz="4000" b="1" dirty="0">
                <a:solidFill>
                  <a:srgbClr val="11111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ระดับผู้บริหารองค์การ (</a:t>
            </a:r>
            <a:r>
              <a:rPr lang="en-US" sz="4000" b="1" dirty="0">
                <a:solidFill>
                  <a:srgbClr val="11111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Executive level Organization)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065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2835007-9711-4E26-BC6D-DEE75C9392FE}"/>
              </a:ext>
            </a:extLst>
          </p:cNvPr>
          <p:cNvSpPr txBox="1">
            <a:spLocks noChangeArrowheads="1"/>
          </p:cNvSpPr>
          <p:nvPr/>
        </p:nvSpPr>
        <p:spPr>
          <a:xfrm>
            <a:off x="1867759" y="204203"/>
            <a:ext cx="8915399" cy="13225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altLang="en-US" sz="4000" b="1" dirty="0">
                <a:latin typeface="Angsana New" panose="02020603050405020304" pitchFamily="18" charset="-34"/>
              </a:rPr>
              <a:t>หน้าที่การจัดการ</a:t>
            </a:r>
            <a:br>
              <a:rPr lang="th-TH" altLang="en-US" sz="4000" b="1" dirty="0">
                <a:latin typeface="Angsana New" panose="02020603050405020304" pitchFamily="18" charset="-34"/>
              </a:rPr>
            </a:br>
            <a:r>
              <a:rPr lang="en-US" altLang="en-US" sz="4000" b="1" dirty="0">
                <a:latin typeface="Angsana New" panose="02020603050405020304" pitchFamily="18" charset="-34"/>
              </a:rPr>
              <a:t>Management Function</a:t>
            </a:r>
            <a:endParaRPr lang="th-TH" altLang="en-US" sz="4000" b="1" dirty="0">
              <a:latin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C11AC-26A5-46A9-9763-07980C275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1" t="32416" r="19152" b="32844"/>
          <a:stretch/>
        </p:blipFill>
        <p:spPr>
          <a:xfrm>
            <a:off x="6126949" y="1711355"/>
            <a:ext cx="5516970" cy="441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E3913-ACBD-41A4-845B-A0582DDD7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98" y="2307578"/>
            <a:ext cx="4299082" cy="32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AB3FF-FA93-4055-9852-C6A10C2739DE}"/>
              </a:ext>
            </a:extLst>
          </p:cNvPr>
          <p:cNvSpPr/>
          <p:nvPr/>
        </p:nvSpPr>
        <p:spPr>
          <a:xfrm>
            <a:off x="1051774" y="335845"/>
            <a:ext cx="111402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บทบาทด้านการจัดการของ </a:t>
            </a:r>
            <a:r>
              <a:rPr lang="en-US" sz="28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Mintzberg (Mintzberg’s managerial roles)</a:t>
            </a:r>
            <a:r>
              <a:rPr lang="th-TH" sz="28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สามารถจัดแบ่งได้เป็น 3 กลุ่ม ได้แก่</a:t>
            </a:r>
            <a:endParaRPr lang="en-US" sz="2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2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บทบาทระหว่างบุคคล (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interpersonal roles)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เป็นบทบาทด้านการสร้างความสัมพันธ์ระหว่างบุคคล ประกอบด้วย บทบาทย่อย ได้แก่</a:t>
            </a:r>
          </a:p>
          <a:p>
            <a:pPr marL="914400" lvl="1" indent="-457200">
              <a:buAutoNum type="arabicParenR"/>
            </a:pP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บทบาทตามตําแหน่ง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figurehead) </a:t>
            </a:r>
          </a:p>
          <a:p>
            <a:pPr marL="914400" lvl="1" indent="-457200">
              <a:buAutoNum type="arabicParenR"/>
            </a:pP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บทบาทผู้นํา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leader) </a:t>
            </a:r>
          </a:p>
          <a:p>
            <a:pPr marL="914400" lvl="1" indent="-457200">
              <a:buAutoNum type="arabicParenR"/>
            </a:pP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บทบาทการสร้างสัมพันธภาพ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liaison)</a:t>
            </a:r>
          </a:p>
          <a:p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บทบาทด้านข้อมูล (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informational roles)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เป็นบทบาทด้านการกระจายและส่งผ่านข้อมูล ประกอบด้วย บทบาทย่อย ดังนี้</a:t>
            </a:r>
          </a:p>
          <a:p>
            <a:pPr marL="914400" lvl="1" indent="-457200">
              <a:buAutoNum type="arabicParenR"/>
            </a:pP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เป็นผู้ติดตามประเมินผล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monitor) </a:t>
            </a: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เป็นผู้กระจายข้อมูล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disseminator) </a:t>
            </a: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3)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เป็นโฆษก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spokesperson)</a:t>
            </a:r>
            <a:b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บทบาทด้านการตัดสินใจ (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decisional roles)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ทําหน้าที่ตัดสินใจในการดําเนินงานขององค์การ ประกอบด้วยบทบาทย่อย ดังนี้</a:t>
            </a:r>
          </a:p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1) เป็นผู้ประกอบการ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entrepreneur) </a:t>
            </a: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2) เป็นผู้จัดการความสงบเรียบร้อย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disturbance hander) </a:t>
            </a: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3) เป็นผู้จัดสรรทรัพยากร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resource allocator) </a:t>
            </a: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4) เป็นผู้ต่อรอง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negotiator)</a:t>
            </a:r>
            <a:b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670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12AFCF-6317-4D41-AC80-E0341936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3" y="243402"/>
            <a:ext cx="10143879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3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12B645-A017-4931-9E05-66DADAD39589}"/>
              </a:ext>
            </a:extLst>
          </p:cNvPr>
          <p:cNvSpPr/>
          <p:nvPr/>
        </p:nvSpPr>
        <p:spPr>
          <a:xfrm>
            <a:off x="2527300" y="134035"/>
            <a:ext cx="7632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หน้าที่ในการจัดการ 4 อย่าง </a:t>
            </a:r>
            <a:r>
              <a:rPr lang="th-TH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ได้แก่ </a:t>
            </a:r>
          </a:p>
          <a:p>
            <a:pPr algn="ctr"/>
            <a:r>
              <a:rPr lang="th-TH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การวางแผน (</a:t>
            </a:r>
            <a:r>
              <a:rPr lang="en-US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planning) </a:t>
            </a:r>
            <a:endParaRPr lang="th-TH" sz="44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การจัดองค์การ (</a:t>
            </a:r>
            <a:r>
              <a:rPr lang="en-US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organizing) </a:t>
            </a:r>
            <a:endParaRPr lang="th-TH" sz="44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การโน้มนํา (</a:t>
            </a:r>
            <a:r>
              <a:rPr lang="en-US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leading/influencing) </a:t>
            </a:r>
            <a:endParaRPr lang="th-TH" sz="44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การควบคุม (</a:t>
            </a:r>
            <a:r>
              <a:rPr lang="en-US" sz="4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controlling)  </a:t>
            </a:r>
            <a:endParaRPr lang="en-US" sz="4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049F9-20F2-4856-96B6-23AA7A4D7D05}"/>
              </a:ext>
            </a:extLst>
          </p:cNvPr>
          <p:cNvSpPr/>
          <p:nvPr/>
        </p:nvSpPr>
        <p:spPr>
          <a:xfrm>
            <a:off x="3225648" y="3673465"/>
            <a:ext cx="623600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ทักษะที่ดีด้านการจัดการ</a:t>
            </a:r>
          </a:p>
          <a:p>
            <a:pPr algn="ctr"/>
            <a:r>
              <a:rPr lang="th-TH" sz="4400" dirty="0">
                <a:latin typeface="Cordia New" panose="020B0304020202020204" pitchFamily="34" charset="-34"/>
                <a:cs typeface="Cordia New" panose="020B0304020202020204" pitchFamily="34" charset="-34"/>
              </a:rPr>
              <a:t>ทักษะด้านเทคนิค (</a:t>
            </a:r>
            <a:r>
              <a:rPr lang="en-US" sz="4400" dirty="0">
                <a:latin typeface="Cordia New" panose="020B0304020202020204" pitchFamily="34" charset="-34"/>
                <a:cs typeface="Cordia New" panose="020B0304020202020204" pitchFamily="34" charset="-34"/>
              </a:rPr>
              <a:t>technical skills) </a:t>
            </a:r>
            <a:endParaRPr lang="th-TH" sz="4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400" dirty="0">
                <a:latin typeface="Cordia New" panose="020B0304020202020204" pitchFamily="34" charset="-34"/>
                <a:cs typeface="Cordia New" panose="020B0304020202020204" pitchFamily="34" charset="-34"/>
              </a:rPr>
              <a:t>ทักษะด้านคน (</a:t>
            </a:r>
            <a:r>
              <a:rPr lang="en-US" sz="4400" dirty="0">
                <a:latin typeface="Cordia New" panose="020B0304020202020204" pitchFamily="34" charset="-34"/>
                <a:cs typeface="Cordia New" panose="020B0304020202020204" pitchFamily="34" charset="-34"/>
              </a:rPr>
              <a:t>human skills) </a:t>
            </a:r>
            <a:endParaRPr lang="th-TH" sz="4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400" dirty="0">
                <a:latin typeface="Cordia New" panose="020B0304020202020204" pitchFamily="34" charset="-34"/>
                <a:cs typeface="Cordia New" panose="020B0304020202020204" pitchFamily="34" charset="-34"/>
              </a:rPr>
              <a:t>ทักษะด้านความคิด (</a:t>
            </a:r>
            <a:r>
              <a:rPr lang="en-US" sz="4400" dirty="0">
                <a:latin typeface="Cordia New" panose="020B0304020202020204" pitchFamily="34" charset="-34"/>
                <a:cs typeface="Cordia New" panose="020B0304020202020204" pitchFamily="34" charset="-34"/>
              </a:rPr>
              <a:t>conceptual skills)</a:t>
            </a:r>
            <a:endParaRPr lang="en-US" sz="4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67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7286B-48EA-4CC8-BE2D-781F9A278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825500"/>
            <a:ext cx="10020299" cy="48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52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</TotalTime>
  <Words>241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 New</vt:lpstr>
      <vt:lpstr>Calibri</vt:lpstr>
      <vt:lpstr>Calibri Light</vt:lpstr>
      <vt:lpstr>Cordia New</vt:lpstr>
      <vt:lpstr>Retrospect</vt:lpstr>
      <vt:lpstr>การจัดการ 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หน้าที่การจัดการ Management Function</dc:title>
  <dc:creator>PC05</dc:creator>
  <cp:lastModifiedBy>PC05</cp:lastModifiedBy>
  <cp:revision>18</cp:revision>
  <dcterms:created xsi:type="dcterms:W3CDTF">2023-01-31T06:58:14Z</dcterms:created>
  <dcterms:modified xsi:type="dcterms:W3CDTF">2025-12-26T01:32:17Z</dcterms:modified>
</cp:coreProperties>
</file>