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5" r:id="rId2"/>
    <p:sldId id="257" r:id="rId3"/>
    <p:sldId id="279" r:id="rId4"/>
    <p:sldId id="285" r:id="rId5"/>
    <p:sldId id="292" r:id="rId6"/>
    <p:sldId id="293" r:id="rId7"/>
    <p:sldId id="294" r:id="rId8"/>
    <p:sldId id="295" r:id="rId9"/>
    <p:sldId id="296" r:id="rId10"/>
    <p:sldId id="315" r:id="rId11"/>
    <p:sldId id="316" r:id="rId12"/>
    <p:sldId id="317" r:id="rId13"/>
    <p:sldId id="324" r:id="rId14"/>
    <p:sldId id="329" r:id="rId15"/>
    <p:sldId id="330" r:id="rId16"/>
    <p:sldId id="331" r:id="rId17"/>
    <p:sldId id="332" r:id="rId18"/>
    <p:sldId id="333" r:id="rId19"/>
    <p:sldId id="334" r:id="rId20"/>
    <p:sldId id="335" r:id="rId21"/>
    <p:sldId id="336" r:id="rId22"/>
    <p:sldId id="337" r:id="rId23"/>
    <p:sldId id="601" r:id="rId24"/>
    <p:sldId id="602" r:id="rId25"/>
    <p:sldId id="603" r:id="rId26"/>
    <p:sldId id="625" r:id="rId27"/>
    <p:sldId id="626" r:id="rId28"/>
    <p:sldId id="256" r:id="rId29"/>
    <p:sldId id="633" r:id="rId30"/>
    <p:sldId id="258" r:id="rId31"/>
    <p:sldId id="259" r:id="rId32"/>
    <p:sldId id="260" r:id="rId33"/>
    <p:sldId id="261" r:id="rId34"/>
    <p:sldId id="262" r:id="rId35"/>
    <p:sldId id="263" r:id="rId36"/>
    <p:sldId id="264" r:id="rId37"/>
    <p:sldId id="627" r:id="rId38"/>
    <p:sldId id="583" r:id="rId39"/>
    <p:sldId id="584" r:id="rId40"/>
    <p:sldId id="628" r:id="rId41"/>
    <p:sldId id="629" r:id="rId42"/>
    <p:sldId id="630" r:id="rId43"/>
    <p:sldId id="631" r:id="rId44"/>
    <p:sldId id="589" r:id="rId45"/>
    <p:sldId id="590" r:id="rId46"/>
    <p:sldId id="591" r:id="rId47"/>
    <p:sldId id="592" r:id="rId48"/>
    <p:sldId id="632" r:id="rId49"/>
    <p:sldId id="594" r:id="rId50"/>
    <p:sldId id="35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9D"/>
    <a:srgbClr val="FFF386"/>
    <a:srgbClr val="1F6F7D"/>
    <a:srgbClr val="FF9530"/>
    <a:srgbClr val="42C4D4"/>
    <a:srgbClr val="484644"/>
    <a:srgbClr val="FFDDEE"/>
    <a:srgbClr val="FFEAF3"/>
    <a:srgbClr val="0066FF"/>
    <a:srgbClr val="D5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59" d="100"/>
          <a:sy n="59" d="100"/>
        </p:scale>
        <p:origin x="6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05-4AEA-AAE6-D093AC876181}"/>
              </c:ext>
            </c:extLst>
          </c:dPt>
          <c:dPt>
            <c:idx val="1"/>
            <c:bubble3D val="0"/>
            <c:spPr>
              <a:solidFill>
                <a:srgbClr val="FF3399"/>
              </a:solidFill>
              <a:ln w="19050">
                <a:solidFill>
                  <a:schemeClr val="lt1"/>
                </a:solidFill>
              </a:ln>
              <a:effectLst/>
            </c:spPr>
            <c:extLst>
              <c:ext xmlns:c16="http://schemas.microsoft.com/office/drawing/2014/chart" uri="{C3380CC4-5D6E-409C-BE32-E72D297353CC}">
                <c16:uniqueId val="{00000003-AC05-4AEA-AAE6-D093AC8761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05-4AEA-AAE6-D093AC876181}"/>
              </c:ext>
            </c:extLst>
          </c:dPt>
          <c:cat>
            <c:strRef>
              <c:f>Sheet1!$A$2:$A$4</c:f>
              <c:strCache>
                <c:ptCount val="3"/>
                <c:pt idx="0">
                  <c:v>1st Qtr</c:v>
                </c:pt>
                <c:pt idx="1">
                  <c:v>2nd Qtr</c:v>
                </c:pt>
                <c:pt idx="2">
                  <c:v>3rd Qtr</c:v>
                </c:pt>
              </c:strCache>
            </c:strRef>
          </c:cat>
          <c:val>
            <c:numRef>
              <c:f>Sheet1!$B$2:$B$4</c:f>
              <c:numCache>
                <c:formatCode>General</c:formatCode>
                <c:ptCount val="3"/>
                <c:pt idx="0">
                  <c:v>60</c:v>
                </c:pt>
                <c:pt idx="1">
                  <c:v>20</c:v>
                </c:pt>
                <c:pt idx="2">
                  <c:v>20</c:v>
                </c:pt>
              </c:numCache>
            </c:numRef>
          </c:val>
          <c:extLst>
            <c:ext xmlns:c16="http://schemas.microsoft.com/office/drawing/2014/chart" uri="{C3380CC4-5D6E-409C-BE32-E72D297353CC}">
              <c16:uniqueId val="{00000006-AC05-4AEA-AAE6-D093AC8761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0.33057</cdr:x>
      <cdr:y>0.21</cdr:y>
    </cdr:from>
    <cdr:to>
      <cdr:x>0.47427</cdr:x>
      <cdr:y>0.39642</cdr:y>
    </cdr:to>
    <cdr:sp macro="" textlink="">
      <cdr:nvSpPr>
        <cdr:cNvPr id="4" name="TextBox 3">
          <a:extLst xmlns:a="http://schemas.openxmlformats.org/drawingml/2006/main">
            <a:ext uri="{FF2B5EF4-FFF2-40B4-BE49-F238E27FC236}">
              <a16:creationId xmlns:a16="http://schemas.microsoft.com/office/drawing/2014/main" id="{14D26975-B3E5-4579-920D-41D1A4933A14}"/>
            </a:ext>
          </a:extLst>
        </cdr:cNvPr>
        <cdr:cNvSpPr txBox="1"/>
      </cdr:nvSpPr>
      <cdr:spPr>
        <a:xfrm xmlns:a="http://schemas.openxmlformats.org/drawingml/2006/main">
          <a:off x="2431184" y="1030108"/>
          <a:ext cx="1056852"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dirty="0"/>
            <a:t>20%</a:t>
          </a:r>
        </a:p>
      </cdr:txBody>
    </cdr:sp>
  </cdr:relSizeAnchor>
  <cdr:relSizeAnchor xmlns:cdr="http://schemas.openxmlformats.org/drawingml/2006/chartDrawing">
    <cdr:from>
      <cdr:x>0.29304</cdr:x>
      <cdr:y>0.55033</cdr:y>
    </cdr:from>
    <cdr:to>
      <cdr:x>0.29926</cdr:x>
      <cdr:y>0.55965</cdr:y>
    </cdr:to>
    <cdr:sp macro="" textlink="">
      <cdr:nvSpPr>
        <cdr:cNvPr id="5" name="TextBox 4">
          <a:extLst xmlns:a="http://schemas.openxmlformats.org/drawingml/2006/main">
            <a:ext uri="{FF2B5EF4-FFF2-40B4-BE49-F238E27FC236}">
              <a16:creationId xmlns:a16="http://schemas.microsoft.com/office/drawing/2014/main" id="{3AFD0165-870F-40B8-B602-8EEB5DFC4744}"/>
            </a:ext>
          </a:extLst>
        </cdr:cNvPr>
        <cdr:cNvSpPr txBox="1"/>
      </cdr:nvSpPr>
      <cdr:spPr>
        <a:xfrm xmlns:a="http://schemas.openxmlformats.org/drawingml/2006/main">
          <a:off x="2155182" y="2699480"/>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20</a:t>
          </a:r>
        </a:p>
      </cdr:txBody>
    </cdr:sp>
  </cdr:relSizeAnchor>
  <cdr:relSizeAnchor xmlns:cdr="http://schemas.openxmlformats.org/drawingml/2006/chartDrawing">
    <cdr:from>
      <cdr:x>0.27757</cdr:x>
      <cdr:y>0.497</cdr:y>
    </cdr:from>
    <cdr:to>
      <cdr:x>0.43844</cdr:x>
      <cdr:y>0.68341</cdr:y>
    </cdr:to>
    <cdr:sp macro="" textlink="">
      <cdr:nvSpPr>
        <cdr:cNvPr id="6" name="TextBox 5">
          <a:extLst xmlns:a="http://schemas.openxmlformats.org/drawingml/2006/main">
            <a:ext uri="{FF2B5EF4-FFF2-40B4-BE49-F238E27FC236}">
              <a16:creationId xmlns:a16="http://schemas.microsoft.com/office/drawing/2014/main" id="{B9C02A58-E1C0-4704-BC44-06FAB310EC73}"/>
            </a:ext>
          </a:extLst>
        </cdr:cNvPr>
        <cdr:cNvSpPr txBox="1"/>
      </cdr:nvSpPr>
      <cdr:spPr>
        <a:xfrm xmlns:a="http://schemas.openxmlformats.org/drawingml/2006/main">
          <a:off x="2041435" y="2437870"/>
          <a:ext cx="1183129"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dirty="0"/>
            <a:t>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8663-7234-45D1-B7AE-B7380F29379C}"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68858-E4CC-477B-8157-24CE19F518CC}" type="slidenum">
              <a:rPr lang="en-US" smtClean="0"/>
              <a:t>‹#›</a:t>
            </a:fld>
            <a:endParaRPr lang="en-US"/>
          </a:p>
        </p:txBody>
      </p:sp>
    </p:spTree>
    <p:extLst>
      <p:ext uri="{BB962C8B-B14F-4D97-AF65-F5344CB8AC3E}">
        <p14:creationId xmlns:p14="http://schemas.microsoft.com/office/powerpoint/2010/main" val="338202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26</a:t>
            </a:fld>
            <a:endParaRPr lang="en-US"/>
          </a:p>
        </p:txBody>
      </p:sp>
    </p:spTree>
    <p:extLst>
      <p:ext uri="{BB962C8B-B14F-4D97-AF65-F5344CB8AC3E}">
        <p14:creationId xmlns:p14="http://schemas.microsoft.com/office/powerpoint/2010/main" val="281940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37</a:t>
            </a:fld>
            <a:endParaRPr lang="en-US"/>
          </a:p>
        </p:txBody>
      </p:sp>
    </p:spTree>
    <p:extLst>
      <p:ext uri="{BB962C8B-B14F-4D97-AF65-F5344CB8AC3E}">
        <p14:creationId xmlns:p14="http://schemas.microsoft.com/office/powerpoint/2010/main" val="81334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38</a:t>
            </a:fld>
            <a:endParaRPr lang="en-US"/>
          </a:p>
        </p:txBody>
      </p:sp>
    </p:spTree>
    <p:extLst>
      <p:ext uri="{BB962C8B-B14F-4D97-AF65-F5344CB8AC3E}">
        <p14:creationId xmlns:p14="http://schemas.microsoft.com/office/powerpoint/2010/main" val="17757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39</a:t>
            </a:fld>
            <a:endParaRPr lang="en-US"/>
          </a:p>
        </p:txBody>
      </p:sp>
    </p:spTree>
    <p:extLst>
      <p:ext uri="{BB962C8B-B14F-4D97-AF65-F5344CB8AC3E}">
        <p14:creationId xmlns:p14="http://schemas.microsoft.com/office/powerpoint/2010/main" val="225199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40</a:t>
            </a:fld>
            <a:endParaRPr lang="en-US"/>
          </a:p>
        </p:txBody>
      </p:sp>
    </p:spTree>
    <p:extLst>
      <p:ext uri="{BB962C8B-B14F-4D97-AF65-F5344CB8AC3E}">
        <p14:creationId xmlns:p14="http://schemas.microsoft.com/office/powerpoint/2010/main" val="2746337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41</a:t>
            </a:fld>
            <a:endParaRPr lang="en-US"/>
          </a:p>
        </p:txBody>
      </p:sp>
    </p:spTree>
    <p:extLst>
      <p:ext uri="{BB962C8B-B14F-4D97-AF65-F5344CB8AC3E}">
        <p14:creationId xmlns:p14="http://schemas.microsoft.com/office/powerpoint/2010/main" val="220317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42</a:t>
            </a:fld>
            <a:endParaRPr lang="en-US"/>
          </a:p>
        </p:txBody>
      </p:sp>
    </p:spTree>
    <p:extLst>
      <p:ext uri="{BB962C8B-B14F-4D97-AF65-F5344CB8AC3E}">
        <p14:creationId xmlns:p14="http://schemas.microsoft.com/office/powerpoint/2010/main" val="43782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43</a:t>
            </a:fld>
            <a:endParaRPr lang="en-US"/>
          </a:p>
        </p:txBody>
      </p:sp>
    </p:spTree>
    <p:extLst>
      <p:ext uri="{BB962C8B-B14F-4D97-AF65-F5344CB8AC3E}">
        <p14:creationId xmlns:p14="http://schemas.microsoft.com/office/powerpoint/2010/main" val="525135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44</a:t>
            </a:fld>
            <a:endParaRPr lang="en-US"/>
          </a:p>
        </p:txBody>
      </p:sp>
    </p:spTree>
    <p:extLst>
      <p:ext uri="{BB962C8B-B14F-4D97-AF65-F5344CB8AC3E}">
        <p14:creationId xmlns:p14="http://schemas.microsoft.com/office/powerpoint/2010/main" val="104594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45</a:t>
            </a:fld>
            <a:endParaRPr lang="en-US"/>
          </a:p>
        </p:txBody>
      </p:sp>
    </p:spTree>
    <p:extLst>
      <p:ext uri="{BB962C8B-B14F-4D97-AF65-F5344CB8AC3E}">
        <p14:creationId xmlns:p14="http://schemas.microsoft.com/office/powerpoint/2010/main" val="72787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46</a:t>
            </a:fld>
            <a:endParaRPr lang="en-US"/>
          </a:p>
        </p:txBody>
      </p:sp>
    </p:spTree>
    <p:extLst>
      <p:ext uri="{BB962C8B-B14F-4D97-AF65-F5344CB8AC3E}">
        <p14:creationId xmlns:p14="http://schemas.microsoft.com/office/powerpoint/2010/main" val="2039370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47</a:t>
            </a:fld>
            <a:endParaRPr lang="en-US"/>
          </a:p>
        </p:txBody>
      </p:sp>
    </p:spTree>
    <p:extLst>
      <p:ext uri="{BB962C8B-B14F-4D97-AF65-F5344CB8AC3E}">
        <p14:creationId xmlns:p14="http://schemas.microsoft.com/office/powerpoint/2010/main" val="37705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48</a:t>
            </a:fld>
            <a:endParaRPr lang="en-US"/>
          </a:p>
        </p:txBody>
      </p:sp>
    </p:spTree>
    <p:extLst>
      <p:ext uri="{BB962C8B-B14F-4D97-AF65-F5344CB8AC3E}">
        <p14:creationId xmlns:p14="http://schemas.microsoft.com/office/powerpoint/2010/main" val="3002138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49</a:t>
            </a:fld>
            <a:endParaRPr lang="en-US"/>
          </a:p>
        </p:txBody>
      </p:sp>
    </p:spTree>
    <p:extLst>
      <p:ext uri="{BB962C8B-B14F-4D97-AF65-F5344CB8AC3E}">
        <p14:creationId xmlns:p14="http://schemas.microsoft.com/office/powerpoint/2010/main" val="348215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A666-033E-4A04-A211-A5382DB4F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47B62-22D9-433E-A73B-F0638964D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ACE063-4DF6-40EB-AF91-6F63D869198A}"/>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5" name="Footer Placeholder 4">
            <a:extLst>
              <a:ext uri="{FF2B5EF4-FFF2-40B4-BE49-F238E27FC236}">
                <a16:creationId xmlns:a16="http://schemas.microsoft.com/office/drawing/2014/main" id="{CFD7E36D-AED0-4FE2-948A-CE787E1A2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85798-C31B-4427-B015-689E8C2B6F6A}"/>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58920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458-E7B7-4B1A-91E1-89D5A57280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A9F032-3270-4107-BEB8-4BCE3F7F5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10A88-2B2E-459C-B477-05F278C0D249}"/>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5" name="Footer Placeholder 4">
            <a:extLst>
              <a:ext uri="{FF2B5EF4-FFF2-40B4-BE49-F238E27FC236}">
                <a16:creationId xmlns:a16="http://schemas.microsoft.com/office/drawing/2014/main" id="{FBEB0D97-5DC6-4CA3-AAE9-EDB3A7C05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B3951-4E0F-4C7B-8652-590254185766}"/>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66509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A25BF-7DE1-4873-9699-FE17D7B7D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1C13C-8141-4A1E-B957-9675E6BCA9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7B514-78A3-47CB-9A97-3FBA24646600}"/>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5" name="Footer Placeholder 4">
            <a:extLst>
              <a:ext uri="{FF2B5EF4-FFF2-40B4-BE49-F238E27FC236}">
                <a16:creationId xmlns:a16="http://schemas.microsoft.com/office/drawing/2014/main" id="{C7CE4981-D490-4F4B-8F83-A236CF622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EDD45-CBD3-4AE2-999C-1D123D41B099}"/>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348842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470028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25006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326384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1856992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145903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995434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2387085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136216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726E-7C94-434B-9BFD-03B7D1C98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EB6F9-D62D-41C5-931F-0D40E0DBC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CCB3F-22C9-431F-9AA1-EFCAAD086FE8}"/>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5" name="Footer Placeholder 4">
            <a:extLst>
              <a:ext uri="{FF2B5EF4-FFF2-40B4-BE49-F238E27FC236}">
                <a16:creationId xmlns:a16="http://schemas.microsoft.com/office/drawing/2014/main" id="{C5FBB61D-C695-415E-9F24-F1E71CE8D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47D56-5EC8-4EEF-B173-C07B3F36EFF1}"/>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3421408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115255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4DC6-14DE-468F-8772-23757E19C2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986B2-B2BC-43AA-ADB7-6AA90401B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F3A6A-19CC-4754-A7F7-E715AAB0B22D}"/>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5" name="Footer Placeholder 4">
            <a:extLst>
              <a:ext uri="{FF2B5EF4-FFF2-40B4-BE49-F238E27FC236}">
                <a16:creationId xmlns:a16="http://schemas.microsoft.com/office/drawing/2014/main" id="{64B146AE-39BD-4D33-BA90-2740CA0ED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F171F-F1E5-44B6-ABFD-B4BCFF0417ED}"/>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90245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44EC-8FFD-4CF5-A35B-BE9814CE2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3CA13-4219-4998-AFA3-426578787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7FFC-21E3-4AC2-AF65-0E2568241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570B5-FF0B-40AA-B4CA-487982204D7F}"/>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6" name="Footer Placeholder 5">
            <a:extLst>
              <a:ext uri="{FF2B5EF4-FFF2-40B4-BE49-F238E27FC236}">
                <a16:creationId xmlns:a16="http://schemas.microsoft.com/office/drawing/2014/main" id="{3CDAF257-37C4-4811-B644-48CB8D14E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FBCC2-7C01-42DE-B74A-690BC5286AE6}"/>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8988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120-3DDA-470D-B6E7-CBB90A3306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A72B4-F79E-43CC-98C0-4BA500E49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22C9F-3CBA-4D82-BFD1-FD3CFB35A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8EEDA-5388-4897-8AB6-59DB45830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3B4BFE-61C2-469A-A18A-4E4FE59E5C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26DEE7-4A53-40DE-ADE8-14150937516C}"/>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8" name="Footer Placeholder 7">
            <a:extLst>
              <a:ext uri="{FF2B5EF4-FFF2-40B4-BE49-F238E27FC236}">
                <a16:creationId xmlns:a16="http://schemas.microsoft.com/office/drawing/2014/main" id="{33CE5230-1B9F-4F4A-9F68-C583731F7A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19BC35-3CB5-4035-B8E6-75D0DA3650F3}"/>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82375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3D8-6340-4C93-9A62-164124BB2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B88D7F-B377-4C34-AD67-A15F10ADEE79}"/>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4" name="Footer Placeholder 3">
            <a:extLst>
              <a:ext uri="{FF2B5EF4-FFF2-40B4-BE49-F238E27FC236}">
                <a16:creationId xmlns:a16="http://schemas.microsoft.com/office/drawing/2014/main" id="{DE607CCD-B1AE-4646-8C29-570641E02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7BEBA-EDD5-49CF-B181-8900686CA85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5402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CD88B-5615-4CC9-A71C-353513B0D1EF}"/>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3" name="Footer Placeholder 2">
            <a:extLst>
              <a:ext uri="{FF2B5EF4-FFF2-40B4-BE49-F238E27FC236}">
                <a16:creationId xmlns:a16="http://schemas.microsoft.com/office/drawing/2014/main" id="{851E0A1C-1FB5-4554-8602-D1F2130CBB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E4AA65-CD4A-4A63-B8A7-A75D7859F2B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73033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E54-EB34-4EBB-9E0A-00ACE48A6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708DC-EB97-4A4A-97F0-0329683F1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FAEFE-AE22-4D40-B61A-8A05A9F5D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47BF2-1A9A-40C4-8F32-733F0D82E103}"/>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6" name="Footer Placeholder 5">
            <a:extLst>
              <a:ext uri="{FF2B5EF4-FFF2-40B4-BE49-F238E27FC236}">
                <a16:creationId xmlns:a16="http://schemas.microsoft.com/office/drawing/2014/main" id="{329A9BA3-CBDC-47E7-9EA9-F3295966E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6E58F-791A-4CC7-AF72-D0A1CCAC344F}"/>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48091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8584-4760-4F4B-BE73-A3F079685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26DCC-4CD7-4D49-B8A5-76160F4E7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25352-5B08-4508-86AB-ECCA00CB4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23ED5-5A47-46E0-B7BC-5E107981F8A5}"/>
              </a:ext>
            </a:extLst>
          </p:cNvPr>
          <p:cNvSpPr>
            <a:spLocks noGrp="1"/>
          </p:cNvSpPr>
          <p:nvPr>
            <p:ph type="dt" sz="half" idx="10"/>
          </p:nvPr>
        </p:nvSpPr>
        <p:spPr/>
        <p:txBody>
          <a:bodyPr/>
          <a:lstStyle/>
          <a:p>
            <a:fld id="{DE582256-55FA-451F-93FB-88E988DEC9C7}" type="datetimeFigureOut">
              <a:rPr lang="en-US" smtClean="0"/>
              <a:t>1/14/2025</a:t>
            </a:fld>
            <a:endParaRPr lang="en-US"/>
          </a:p>
        </p:txBody>
      </p:sp>
      <p:sp>
        <p:nvSpPr>
          <p:cNvPr id="6" name="Footer Placeholder 5">
            <a:extLst>
              <a:ext uri="{FF2B5EF4-FFF2-40B4-BE49-F238E27FC236}">
                <a16:creationId xmlns:a16="http://schemas.microsoft.com/office/drawing/2014/main" id="{07098DBD-7F0F-4107-963D-50D4BEE8F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CC2FC-8F0C-4253-810A-FE82CDA8B29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96602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189E3-CD51-464F-BAEB-13676AF79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B0FEFE-38A7-4DF0-A3F6-FF7BB4CB6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392EB-4971-490C-98CD-D5A605B99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82256-55FA-451F-93FB-88E988DEC9C7}" type="datetimeFigureOut">
              <a:rPr lang="en-US" smtClean="0"/>
              <a:t>1/14/2025</a:t>
            </a:fld>
            <a:endParaRPr lang="en-US"/>
          </a:p>
        </p:txBody>
      </p:sp>
      <p:sp>
        <p:nvSpPr>
          <p:cNvPr id="5" name="Footer Placeholder 4">
            <a:extLst>
              <a:ext uri="{FF2B5EF4-FFF2-40B4-BE49-F238E27FC236}">
                <a16:creationId xmlns:a16="http://schemas.microsoft.com/office/drawing/2014/main" id="{7E97F268-97DD-45FF-93B9-6B87DB81F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92768-CF0B-4C20-996E-5D9AB6D9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38757-C810-4CB4-A1D3-0CA82181B853}" type="slidenum">
              <a:rPr lang="en-US" smtClean="0"/>
              <a:t>‹#›</a:t>
            </a:fld>
            <a:endParaRPr lang="en-US"/>
          </a:p>
        </p:txBody>
      </p:sp>
    </p:spTree>
    <p:extLst>
      <p:ext uri="{BB962C8B-B14F-4D97-AF65-F5344CB8AC3E}">
        <p14:creationId xmlns:p14="http://schemas.microsoft.com/office/powerpoint/2010/main" val="284560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9D5796-9D98-46D9-927A-5AA9B04EA7D1}"/>
              </a:ext>
            </a:extLst>
          </p:cNvPr>
          <p:cNvGrpSpPr/>
          <p:nvPr/>
        </p:nvGrpSpPr>
        <p:grpSpPr>
          <a:xfrm>
            <a:off x="4893518" y="-9525"/>
            <a:ext cx="7378045" cy="6858000"/>
            <a:chOff x="4893518" y="-9525"/>
            <a:chExt cx="7378045" cy="6858000"/>
          </a:xfrm>
        </p:grpSpPr>
        <p:sp>
          <p:nvSpPr>
            <p:cNvPr id="3" name="Right Triangle 2">
              <a:extLst>
                <a:ext uri="{FF2B5EF4-FFF2-40B4-BE49-F238E27FC236}">
                  <a16:creationId xmlns:a16="http://schemas.microsoft.com/office/drawing/2014/main" id="{CB41578B-F75C-4E1A-869E-7278055ED2B7}"/>
                </a:ext>
              </a:extLst>
            </p:cNvPr>
            <p:cNvSpPr/>
            <p:nvPr/>
          </p:nvSpPr>
          <p:spPr>
            <a:xfrm flipH="1">
              <a:off x="4893518" y="-9525"/>
              <a:ext cx="672580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384437-42D2-4DD2-BF19-9342EDBFA0E3}"/>
                </a:ext>
              </a:extLst>
            </p:cNvPr>
            <p:cNvSpPr/>
            <p:nvPr/>
          </p:nvSpPr>
          <p:spPr>
            <a:xfrm flipH="1" flipV="1">
              <a:off x="11619320" y="-9525"/>
              <a:ext cx="652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Triangle 9">
            <a:extLst>
              <a:ext uri="{FF2B5EF4-FFF2-40B4-BE49-F238E27FC236}">
                <a16:creationId xmlns:a16="http://schemas.microsoft.com/office/drawing/2014/main" id="{2616B0CD-C6BA-4584-B3F9-9F244D4B44A6}"/>
              </a:ext>
            </a:extLst>
          </p:cNvPr>
          <p:cNvSpPr/>
          <p:nvPr/>
        </p:nvSpPr>
        <p:spPr>
          <a:xfrm>
            <a:off x="9843797" y="1089602"/>
            <a:ext cx="1647321" cy="646324"/>
          </a:xfrm>
          <a:prstGeom prst="rtTriangle">
            <a:avLst/>
          </a:prstGeom>
          <a:solidFill>
            <a:srgbClr val="C0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A546E76-6ED4-46B6-A71C-B5BD84DE9183}"/>
              </a:ext>
            </a:extLst>
          </p:cNvPr>
          <p:cNvGrpSpPr/>
          <p:nvPr/>
        </p:nvGrpSpPr>
        <p:grpSpPr>
          <a:xfrm>
            <a:off x="1" y="0"/>
            <a:ext cx="11588619" cy="6858000"/>
            <a:chOff x="1" y="0"/>
            <a:chExt cx="11588619" cy="6858000"/>
          </a:xfrm>
        </p:grpSpPr>
        <p:sp>
          <p:nvSpPr>
            <p:cNvPr id="8" name="Right Triangle 7">
              <a:extLst>
                <a:ext uri="{FF2B5EF4-FFF2-40B4-BE49-F238E27FC236}">
                  <a16:creationId xmlns:a16="http://schemas.microsoft.com/office/drawing/2014/main" id="{AEA7760A-77AE-4BBA-8B47-D2712F584082}"/>
                </a:ext>
              </a:extLst>
            </p:cNvPr>
            <p:cNvSpPr/>
            <p:nvPr/>
          </p:nvSpPr>
          <p:spPr>
            <a:xfrm flipV="1">
              <a:off x="4917233" y="0"/>
              <a:ext cx="6671387" cy="6858000"/>
            </a:xfrm>
            <a:prstGeom prst="rtTriangle">
              <a:avLst/>
            </a:prstGeom>
            <a:solidFill>
              <a:srgbClr val="FFD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6F713A-30F3-4E1B-956A-2345228452AD}"/>
                </a:ext>
              </a:extLst>
            </p:cNvPr>
            <p:cNvSpPr/>
            <p:nvPr/>
          </p:nvSpPr>
          <p:spPr>
            <a:xfrm>
              <a:off x="1" y="0"/>
              <a:ext cx="4926564" cy="6858000"/>
            </a:xfrm>
            <a:prstGeom prst="rect">
              <a:avLst/>
            </a:prstGeom>
            <a:solidFill>
              <a:srgbClr val="FFD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ight Triangle 4">
            <a:extLst>
              <a:ext uri="{FF2B5EF4-FFF2-40B4-BE49-F238E27FC236}">
                <a16:creationId xmlns:a16="http://schemas.microsoft.com/office/drawing/2014/main" id="{D209B6A6-66A3-49E0-90FD-8A2CE72F3BFB}"/>
              </a:ext>
            </a:extLst>
          </p:cNvPr>
          <p:cNvSpPr/>
          <p:nvPr/>
        </p:nvSpPr>
        <p:spPr>
          <a:xfrm flipH="1" flipV="1">
            <a:off x="5242181" y="6163551"/>
            <a:ext cx="669142" cy="327056"/>
          </a:xfrm>
          <a:prstGeom prst="rtTriangle">
            <a:avLst/>
          </a:prstGeom>
          <a:solidFill>
            <a:srgbClr val="41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A1A5B901-2735-499D-A1D7-46497AC07D4F}"/>
              </a:ext>
            </a:extLst>
          </p:cNvPr>
          <p:cNvSpPr/>
          <p:nvPr/>
        </p:nvSpPr>
        <p:spPr>
          <a:xfrm flipV="1">
            <a:off x="8204286" y="1726907"/>
            <a:ext cx="3286832" cy="3402854"/>
          </a:xfrm>
          <a:prstGeom prst="rtTriangle">
            <a:avLst/>
          </a:prstGeom>
          <a:solidFill>
            <a:srgbClr val="FF4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616682-8597-4947-B6AA-7F0B745D9F63}"/>
              </a:ext>
            </a:extLst>
          </p:cNvPr>
          <p:cNvSpPr/>
          <p:nvPr/>
        </p:nvSpPr>
        <p:spPr>
          <a:xfrm>
            <a:off x="-48640" y="1726907"/>
            <a:ext cx="8252926" cy="3402854"/>
          </a:xfrm>
          <a:prstGeom prst="rect">
            <a:avLst/>
          </a:prstGeom>
          <a:solidFill>
            <a:srgbClr val="FF4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626DD9E-233E-438A-A6FC-E29E95EF0385}"/>
              </a:ext>
            </a:extLst>
          </p:cNvPr>
          <p:cNvSpPr/>
          <p:nvPr/>
        </p:nvSpPr>
        <p:spPr>
          <a:xfrm flipH="1">
            <a:off x="5221792" y="5627393"/>
            <a:ext cx="902733" cy="92144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11525B5E-4B11-401A-9203-564F7033E1E1}"/>
              </a:ext>
            </a:extLst>
          </p:cNvPr>
          <p:cNvSpPr/>
          <p:nvPr/>
        </p:nvSpPr>
        <p:spPr>
          <a:xfrm flipH="1">
            <a:off x="5249107" y="5483693"/>
            <a:ext cx="669143" cy="683013"/>
          </a:xfrm>
          <a:prstGeom prst="rtTriangle">
            <a:avLst/>
          </a:prstGeom>
          <a:solidFill>
            <a:srgbClr val="C1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3F52225-A93D-4F6D-A201-09FC6EF08390}"/>
              </a:ext>
            </a:extLst>
          </p:cNvPr>
          <p:cNvSpPr txBox="1"/>
          <p:nvPr/>
        </p:nvSpPr>
        <p:spPr>
          <a:xfrm>
            <a:off x="-98205" y="2511740"/>
            <a:ext cx="8968184" cy="1754326"/>
          </a:xfrm>
          <a:prstGeom prst="rect">
            <a:avLst/>
          </a:prstGeom>
          <a:noFill/>
        </p:spPr>
        <p:txBody>
          <a:bodyPr wrap="square">
            <a:spAutoFit/>
          </a:bodyPr>
          <a:lstStyle/>
          <a:p>
            <a:pPr algn="ctr"/>
            <a:r>
              <a:rPr lang="en-US" sz="5400" b="1" dirty="0">
                <a:solidFill>
                  <a:schemeClr val="bg1"/>
                </a:solidFill>
                <a:latin typeface="TH Niramit AS" panose="02000506000000020004" pitchFamily="2" charset="-34"/>
                <a:cs typeface="TH Niramit AS" panose="02000506000000020004" pitchFamily="2" charset="-34"/>
              </a:rPr>
              <a:t>Research for Educational Administration Development</a:t>
            </a:r>
            <a:endParaRPr lang="th-TH" sz="5400" b="1" dirty="0">
              <a:solidFill>
                <a:schemeClr val="bg1"/>
              </a:solidFill>
              <a:latin typeface="TH Niramit AS" panose="02000506000000020004" pitchFamily="2" charset="-34"/>
              <a:cs typeface="TH Niramit AS" panose="02000506000000020004" pitchFamily="2" charset="-34"/>
            </a:endParaRPr>
          </a:p>
        </p:txBody>
      </p:sp>
      <p:cxnSp>
        <p:nvCxnSpPr>
          <p:cNvPr id="31" name="Straight Connector 30">
            <a:extLst>
              <a:ext uri="{FF2B5EF4-FFF2-40B4-BE49-F238E27FC236}">
                <a16:creationId xmlns:a16="http://schemas.microsoft.com/office/drawing/2014/main" id="{29925374-FEB8-4652-82E9-36CC29552E57}"/>
              </a:ext>
            </a:extLst>
          </p:cNvPr>
          <p:cNvCxnSpPr>
            <a:cxnSpLocks/>
          </p:cNvCxnSpPr>
          <p:nvPr/>
        </p:nvCxnSpPr>
        <p:spPr>
          <a:xfrm>
            <a:off x="554573" y="4097143"/>
            <a:ext cx="7805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C5E6E4-B1AD-4F77-A497-9158EB59B791}"/>
              </a:ext>
            </a:extLst>
          </p:cNvPr>
          <p:cNvSpPr txBox="1"/>
          <p:nvPr/>
        </p:nvSpPr>
        <p:spPr>
          <a:xfrm>
            <a:off x="491192" y="4117968"/>
            <a:ext cx="7892484" cy="923330"/>
          </a:xfrm>
          <a:prstGeom prst="rect">
            <a:avLst/>
          </a:prstGeom>
          <a:noFill/>
        </p:spPr>
        <p:txBody>
          <a:bodyPr wrap="square">
            <a:spAutoFit/>
          </a:bodyPr>
          <a:lstStyle/>
          <a:p>
            <a:pPr algn="ctr"/>
            <a:r>
              <a:rPr lang="en-US" sz="5400" b="1" dirty="0" err="1">
                <a:solidFill>
                  <a:schemeClr val="bg1"/>
                </a:solidFill>
                <a:latin typeface="TH SarabunPSK" panose="020B0500040200020003" pitchFamily="34" charset="-34"/>
                <a:cs typeface="TH SarabunPSK" panose="020B0500040200020003" pitchFamily="34" charset="-34"/>
              </a:rPr>
              <a:t>Assoc.Prof.Dr.Nuntiya</a:t>
            </a:r>
            <a:r>
              <a:rPr lang="en-US" sz="5400" b="1" dirty="0">
                <a:solidFill>
                  <a:schemeClr val="bg1"/>
                </a:solidFill>
                <a:latin typeface="TH SarabunPSK" panose="020B0500040200020003" pitchFamily="34" charset="-34"/>
                <a:cs typeface="TH SarabunPSK" panose="020B0500040200020003" pitchFamily="34" charset="-34"/>
              </a:rPr>
              <a:t> </a:t>
            </a:r>
            <a:r>
              <a:rPr lang="en-US" sz="5400" b="1" dirty="0" err="1">
                <a:solidFill>
                  <a:schemeClr val="bg1"/>
                </a:solidFill>
                <a:latin typeface="TH SarabunPSK" panose="020B0500040200020003" pitchFamily="34" charset="-34"/>
                <a:cs typeface="TH SarabunPSK" panose="020B0500040200020003" pitchFamily="34" charset="-34"/>
              </a:rPr>
              <a:t>Noichun</a:t>
            </a:r>
            <a:endParaRPr lang="en-US" sz="5400" b="1" dirty="0">
              <a:solidFill>
                <a:schemeClr val="bg1"/>
              </a:solidFill>
              <a:latin typeface="TH SarabunPSK" panose="020B0500040200020003" pitchFamily="34" charset="-34"/>
              <a:cs typeface="TH SarabunPSK" panose="020B0500040200020003" pitchFamily="34" charset="-34"/>
            </a:endParaRPr>
          </a:p>
        </p:txBody>
      </p:sp>
      <p:cxnSp>
        <p:nvCxnSpPr>
          <p:cNvPr id="11" name="Straight Connector 10">
            <a:extLst>
              <a:ext uri="{FF2B5EF4-FFF2-40B4-BE49-F238E27FC236}">
                <a16:creationId xmlns:a16="http://schemas.microsoft.com/office/drawing/2014/main" id="{AA71B743-574D-4F9C-A154-95CD3CB22019}"/>
              </a:ext>
            </a:extLst>
          </p:cNvPr>
          <p:cNvCxnSpPr/>
          <p:nvPr/>
        </p:nvCxnSpPr>
        <p:spPr>
          <a:xfrm>
            <a:off x="1658855" y="280985"/>
            <a:ext cx="0" cy="111967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78AFABE-29B8-4149-953A-9ACB237BC850}"/>
              </a:ext>
            </a:extLst>
          </p:cNvPr>
          <p:cNvSpPr txBox="1"/>
          <p:nvPr/>
        </p:nvSpPr>
        <p:spPr>
          <a:xfrm>
            <a:off x="1724696" y="446250"/>
            <a:ext cx="8819371" cy="830997"/>
          </a:xfrm>
          <a:prstGeom prst="rect">
            <a:avLst/>
          </a:prstGeom>
          <a:noFill/>
        </p:spPr>
        <p:txBody>
          <a:bodyPr wrap="square">
            <a:spAutoFit/>
          </a:bodyPr>
          <a:lstStyle/>
          <a:p>
            <a:r>
              <a:rPr lang="en-US" sz="4800" b="1" dirty="0">
                <a:solidFill>
                  <a:schemeClr val="bg1">
                    <a:lumMod val="65000"/>
                  </a:schemeClr>
                </a:solidFill>
                <a:latin typeface="Agency FB" panose="020B0503020202020204" pitchFamily="34" charset="0"/>
              </a:rPr>
              <a:t>SUAN SUNANDHA RAJABHAT UNIVERSITY</a:t>
            </a:r>
          </a:p>
        </p:txBody>
      </p:sp>
      <p:pic>
        <p:nvPicPr>
          <p:cNvPr id="27" name="Picture 2" descr="มหาวิทยาลัยราชภัฏสวนสุนันทา - วิกิพีเดีย">
            <a:extLst>
              <a:ext uri="{FF2B5EF4-FFF2-40B4-BE49-F238E27FC236}">
                <a16:creationId xmlns:a16="http://schemas.microsoft.com/office/drawing/2014/main" id="{2EF4E2E4-23B8-47B8-BBC6-831EDFD6A67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1053" y="147023"/>
            <a:ext cx="1078559" cy="1382882"/>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CE7522F-A775-4A47-A35D-2BEACE1D2F45}"/>
              </a:ext>
            </a:extLst>
          </p:cNvPr>
          <p:cNvSpPr/>
          <p:nvPr/>
        </p:nvSpPr>
        <p:spPr>
          <a:xfrm>
            <a:off x="5911323" y="5495709"/>
            <a:ext cx="6360240" cy="673286"/>
          </a:xfrm>
          <a:prstGeom prst="rect">
            <a:avLst/>
          </a:prstGeom>
          <a:solidFill>
            <a:srgbClr val="C1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ED3593BC-3A7C-4A51-BE6B-E689FF1E369A}"/>
              </a:ext>
            </a:extLst>
          </p:cNvPr>
          <p:cNvSpPr/>
          <p:nvPr/>
        </p:nvSpPr>
        <p:spPr>
          <a:xfrm>
            <a:off x="220944" y="2004541"/>
            <a:ext cx="3191238" cy="534058"/>
          </a:xfrm>
          <a:prstGeom prst="parallelogram">
            <a:avLst>
              <a:gd name="adj" fmla="val 40864"/>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A5D74011-FFE4-4C33-992D-BC11E41B81F7}"/>
              </a:ext>
            </a:extLst>
          </p:cNvPr>
          <p:cNvSpPr/>
          <p:nvPr/>
        </p:nvSpPr>
        <p:spPr>
          <a:xfrm>
            <a:off x="88189" y="1912035"/>
            <a:ext cx="3191238" cy="534058"/>
          </a:xfrm>
          <a:prstGeom prst="parallelogram">
            <a:avLst>
              <a:gd name="adj" fmla="val 408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7A3F8D2-72AC-4112-842B-7BE30B880C88}"/>
              </a:ext>
            </a:extLst>
          </p:cNvPr>
          <p:cNvSpPr txBox="1"/>
          <p:nvPr/>
        </p:nvSpPr>
        <p:spPr>
          <a:xfrm>
            <a:off x="755688" y="1829526"/>
            <a:ext cx="2308346" cy="769441"/>
          </a:xfrm>
          <a:prstGeom prst="rect">
            <a:avLst/>
          </a:prstGeom>
          <a:noFill/>
        </p:spPr>
        <p:txBody>
          <a:bodyPr wrap="square">
            <a:spAutoFit/>
          </a:bodyPr>
          <a:lstStyle/>
          <a:p>
            <a:r>
              <a:rPr lang="en-US" sz="4400" b="1" dirty="0">
                <a:solidFill>
                  <a:schemeClr val="bg1"/>
                </a:solidFill>
                <a:latin typeface="TH Niramit AS" panose="02000506000000020004" pitchFamily="2" charset="-34"/>
                <a:cs typeface="TH Niramit AS" panose="02000506000000020004" pitchFamily="2" charset="-34"/>
              </a:rPr>
              <a:t>EER5502</a:t>
            </a:r>
          </a:p>
        </p:txBody>
      </p:sp>
    </p:spTree>
    <p:extLst>
      <p:ext uri="{BB962C8B-B14F-4D97-AF65-F5344CB8AC3E}">
        <p14:creationId xmlns:p14="http://schemas.microsoft.com/office/powerpoint/2010/main" val="232479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62146"/>
            <a:ext cx="9253193" cy="769441"/>
          </a:xfrm>
          <a:prstGeom prst="rect">
            <a:avLst/>
          </a:prstGeom>
        </p:spPr>
        <p:txBody>
          <a:bodyPr wrap="square">
            <a:spAutoFit/>
          </a:bodyPr>
          <a:lstStyle/>
          <a:p>
            <a:r>
              <a:rPr lang="en-US" sz="4400" b="1" dirty="0">
                <a:solidFill>
                  <a:srgbClr val="002060"/>
                </a:solidFill>
                <a:latin typeface="TH Niramit AS" panose="02000506000000020004" pitchFamily="2" charset="-34"/>
                <a:cs typeface="TH Niramit AS" panose="02000506000000020004" pitchFamily="2" charset="-34"/>
              </a:rPr>
              <a:t>Types of Research </a:t>
            </a:r>
            <a:endParaRPr lang="th-TH" sz="4400" b="1" dirty="0">
              <a:solidFill>
                <a:srgbClr val="002060"/>
              </a:solidFill>
              <a:latin typeface="TH Niramit AS" panose="02000506000000020004" pitchFamily="2" charset="-34"/>
              <a:cs typeface="TH Niramit AS" panose="02000506000000020004" pitchFamily="2" charset="-34"/>
            </a:endParaRPr>
          </a:p>
        </p:txBody>
      </p:sp>
      <p:sp>
        <p:nvSpPr>
          <p:cNvPr id="20" name="TextBox 19">
            <a:extLst>
              <a:ext uri="{FF2B5EF4-FFF2-40B4-BE49-F238E27FC236}">
                <a16:creationId xmlns:a16="http://schemas.microsoft.com/office/drawing/2014/main" id="{DA952CD6-51DB-4A72-856F-1B650E720767}"/>
              </a:ext>
            </a:extLst>
          </p:cNvPr>
          <p:cNvSpPr txBox="1"/>
          <p:nvPr/>
        </p:nvSpPr>
        <p:spPr>
          <a:xfrm>
            <a:off x="1093786" y="1823684"/>
            <a:ext cx="10183815" cy="2862322"/>
          </a:xfrm>
          <a:prstGeom prst="rect">
            <a:avLst/>
          </a:prstGeom>
          <a:noFill/>
        </p:spPr>
        <p:txBody>
          <a:bodyPr wrap="square" rtlCol="0">
            <a:spAutoFit/>
          </a:bodyPr>
          <a:lstStyle/>
          <a:p>
            <a:pPr algn="thaiDist"/>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1. Basic Research – It seeks to discover basic truths or principles. It is intended to add to the body of scientific knowledge by exploring the unknown to extend the boundaries of knowledge as well as to discover new facts, and learn more accurately the characteristics of known without any particular thought as to immediate practical utility.</a:t>
            </a:r>
            <a:endParaRPr lang="en-US" sz="3600" b="1" dirty="0">
              <a:latin typeface="TH Niramit AS" panose="02000506000000020004" pitchFamily="2" charset="-34"/>
              <a:cs typeface="TH Niramit AS" panose="02000506000000020004" pitchFamily="2" charset="-34"/>
            </a:endParaRPr>
          </a:p>
        </p:txBody>
      </p:sp>
      <p:sp>
        <p:nvSpPr>
          <p:cNvPr id="21" name="Rectangle: Rounded Corners 20">
            <a:extLst>
              <a:ext uri="{FF2B5EF4-FFF2-40B4-BE49-F238E27FC236}">
                <a16:creationId xmlns:a16="http://schemas.microsoft.com/office/drawing/2014/main" id="{19A7A462-F8E3-45E2-8F94-EE3B4533E55D}"/>
              </a:ext>
            </a:extLst>
          </p:cNvPr>
          <p:cNvSpPr/>
          <p:nvPr/>
        </p:nvSpPr>
        <p:spPr>
          <a:xfrm>
            <a:off x="831028" y="1602594"/>
            <a:ext cx="10813576" cy="3286647"/>
          </a:xfrm>
          <a:prstGeom prst="roundRect">
            <a:avLst>
              <a:gd name="adj" fmla="val 5661"/>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69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6F298C-CE6A-4A40-B69E-84BE2AD8B6A8}"/>
              </a:ext>
            </a:extLst>
          </p:cNvPr>
          <p:cNvSpPr txBox="1"/>
          <p:nvPr/>
        </p:nvSpPr>
        <p:spPr>
          <a:xfrm>
            <a:off x="869850" y="1194655"/>
            <a:ext cx="6921211" cy="2862322"/>
          </a:xfrm>
          <a:prstGeom prst="rect">
            <a:avLst/>
          </a:prstGeom>
          <a:noFill/>
        </p:spPr>
        <p:txBody>
          <a:bodyPr wrap="square" rtlCol="0">
            <a:spAutoFit/>
          </a:bodyPr>
          <a:lstStyle/>
          <a:p>
            <a:pPr algn="thaiDist"/>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2. Applied Research – involves seeking new applications of scientific knowledge to the solution of a problem such as the development of new system or procedure, new device, or new method, in order to solve the problem.</a:t>
            </a:r>
            <a:endParaRPr lang="en-US" sz="3600" b="1" dirty="0">
              <a:latin typeface="TH Niramit AS" panose="02000506000000020004" pitchFamily="2" charset="-34"/>
              <a:cs typeface="TH Niramit AS" panose="02000506000000020004" pitchFamily="2" charset="-34"/>
            </a:endParaRPr>
          </a:p>
        </p:txBody>
      </p:sp>
      <p:sp>
        <p:nvSpPr>
          <p:cNvPr id="15" name="Rectangle: Rounded Corners 14">
            <a:extLst>
              <a:ext uri="{FF2B5EF4-FFF2-40B4-BE49-F238E27FC236}">
                <a16:creationId xmlns:a16="http://schemas.microsoft.com/office/drawing/2014/main" id="{017A8658-AE41-41F0-B4BB-BBF7B72BA33E}"/>
              </a:ext>
            </a:extLst>
          </p:cNvPr>
          <p:cNvSpPr/>
          <p:nvPr/>
        </p:nvSpPr>
        <p:spPr>
          <a:xfrm>
            <a:off x="607091" y="973565"/>
            <a:ext cx="7641169" cy="3398614"/>
          </a:xfrm>
          <a:prstGeom prst="roundRect">
            <a:avLst>
              <a:gd name="adj" fmla="val 5661"/>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5815159-1989-479D-9FA5-5AF466EAB38F}"/>
              </a:ext>
            </a:extLst>
          </p:cNvPr>
          <p:cNvSpPr txBox="1"/>
          <p:nvPr/>
        </p:nvSpPr>
        <p:spPr>
          <a:xfrm>
            <a:off x="780157" y="4564515"/>
            <a:ext cx="7100596" cy="584775"/>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 • Produces knowledge of practical use to man.</a:t>
            </a:r>
            <a:endParaRPr lang="en-US" sz="3200" b="1" dirty="0">
              <a:latin typeface="TH Niramit AS" panose="02000506000000020004" pitchFamily="2" charset="-34"/>
              <a:cs typeface="TH Niramit AS" panose="02000506000000020004" pitchFamily="2" charset="-34"/>
            </a:endParaRPr>
          </a:p>
        </p:txBody>
      </p:sp>
      <p:pic>
        <p:nvPicPr>
          <p:cNvPr id="4" name="Picture 3" descr="A picture containing text&#10;&#10;Description automatically generated">
            <a:extLst>
              <a:ext uri="{FF2B5EF4-FFF2-40B4-BE49-F238E27FC236}">
                <a16:creationId xmlns:a16="http://schemas.microsoft.com/office/drawing/2014/main" id="{D9D64A45-683C-41D4-804D-A0C83D467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065" y="2032833"/>
            <a:ext cx="2818819" cy="2349015"/>
          </a:xfrm>
          <a:prstGeom prst="rect">
            <a:avLst/>
          </a:prstGeom>
        </p:spPr>
      </p:pic>
    </p:spTree>
    <p:extLst>
      <p:ext uri="{BB962C8B-B14F-4D97-AF65-F5344CB8AC3E}">
        <p14:creationId xmlns:p14="http://schemas.microsoft.com/office/powerpoint/2010/main" val="109993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6F298C-CE6A-4A40-B69E-84BE2AD8B6A8}"/>
              </a:ext>
            </a:extLst>
          </p:cNvPr>
          <p:cNvSpPr txBox="1"/>
          <p:nvPr/>
        </p:nvSpPr>
        <p:spPr>
          <a:xfrm>
            <a:off x="869850" y="961388"/>
            <a:ext cx="6921211" cy="2862322"/>
          </a:xfrm>
          <a:prstGeom prst="rect">
            <a:avLst/>
          </a:prstGeom>
          <a:noFill/>
        </p:spPr>
        <p:txBody>
          <a:bodyPr wrap="square" rtlCol="0">
            <a:spAutoFit/>
          </a:bodyPr>
          <a:lstStyle/>
          <a:p>
            <a:pPr algn="thaiDist"/>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3. Developmental research – this is a decision- oriented research involving the application of the steps of the scientific method in response to an immediate need to improve existing practices.</a:t>
            </a:r>
            <a:endParaRPr lang="en-US" sz="3600" b="1" dirty="0">
              <a:latin typeface="TH Niramit AS" panose="02000506000000020004" pitchFamily="2" charset="-34"/>
              <a:cs typeface="TH Niramit AS" panose="02000506000000020004" pitchFamily="2" charset="-34"/>
            </a:endParaRPr>
          </a:p>
        </p:txBody>
      </p:sp>
      <p:sp>
        <p:nvSpPr>
          <p:cNvPr id="15" name="Rectangle: Rounded Corners 14">
            <a:extLst>
              <a:ext uri="{FF2B5EF4-FFF2-40B4-BE49-F238E27FC236}">
                <a16:creationId xmlns:a16="http://schemas.microsoft.com/office/drawing/2014/main" id="{017A8658-AE41-41F0-B4BB-BBF7B72BA33E}"/>
              </a:ext>
            </a:extLst>
          </p:cNvPr>
          <p:cNvSpPr/>
          <p:nvPr/>
        </p:nvSpPr>
        <p:spPr>
          <a:xfrm>
            <a:off x="607091" y="740298"/>
            <a:ext cx="7641169" cy="3398614"/>
          </a:xfrm>
          <a:prstGeom prst="roundRect">
            <a:avLst>
              <a:gd name="adj" fmla="val 5661"/>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5815159-1989-479D-9FA5-5AF466EAB38F}"/>
              </a:ext>
            </a:extLst>
          </p:cNvPr>
          <p:cNvSpPr txBox="1"/>
          <p:nvPr/>
        </p:nvSpPr>
        <p:spPr>
          <a:xfrm>
            <a:off x="780157" y="4331248"/>
            <a:ext cx="7337476" cy="1569660"/>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 If a researcher continues to find practical applications from theoretical knowledge and use this existing knowledge to produce useful products.</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10;&#10;Description automatically generated with medium confidence">
            <a:extLst>
              <a:ext uri="{FF2B5EF4-FFF2-40B4-BE49-F238E27FC236}">
                <a16:creationId xmlns:a16="http://schemas.microsoft.com/office/drawing/2014/main" id="{23690259-E88A-4F89-A6FC-C6FE69DCD1EA}"/>
              </a:ext>
            </a:extLst>
          </p:cNvPr>
          <p:cNvPicPr>
            <a:picLocks noChangeAspect="1"/>
          </p:cNvPicPr>
          <p:nvPr/>
        </p:nvPicPr>
        <p:blipFill rotWithShape="1">
          <a:blip r:embed="rId4">
            <a:extLst>
              <a:ext uri="{28A0092B-C50C-407E-A947-70E740481C1C}">
                <a14:useLocalDpi xmlns:a14="http://schemas.microsoft.com/office/drawing/2010/main" val="0"/>
              </a:ext>
            </a:extLst>
          </a:blip>
          <a:srcRect b="7201"/>
          <a:stretch/>
        </p:blipFill>
        <p:spPr>
          <a:xfrm>
            <a:off x="8380392" y="1651974"/>
            <a:ext cx="3662360" cy="3398614"/>
          </a:xfrm>
          <a:prstGeom prst="rect">
            <a:avLst/>
          </a:prstGeom>
        </p:spPr>
      </p:pic>
    </p:spTree>
    <p:extLst>
      <p:ext uri="{BB962C8B-B14F-4D97-AF65-F5344CB8AC3E}">
        <p14:creationId xmlns:p14="http://schemas.microsoft.com/office/powerpoint/2010/main" val="400373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5268-AAB9-41A2-A38F-7FD27598D296}"/>
              </a:ext>
            </a:extLst>
          </p:cNvPr>
          <p:cNvSpPr>
            <a:spLocks noGrp="1"/>
          </p:cNvSpPr>
          <p:nvPr>
            <p:ph type="title"/>
          </p:nvPr>
        </p:nvSpPr>
        <p:spPr/>
        <p:txBody>
          <a:bodyPr>
            <a:normAutofit/>
          </a:bodyPr>
          <a:lstStyle/>
          <a:p>
            <a:r>
              <a:rPr lang="en-US" sz="4000" b="1" dirty="0">
                <a:latin typeface="TH Niramit AS" panose="02000506000000020004" pitchFamily="2" charset="-34"/>
                <a:cs typeface="TH Niramit AS" panose="02000506000000020004" pitchFamily="2" charset="-34"/>
              </a:rPr>
              <a:t>Problems in Educational Administration in Thailand</a:t>
            </a:r>
          </a:p>
        </p:txBody>
      </p:sp>
      <p:sp>
        <p:nvSpPr>
          <p:cNvPr id="3" name="Content Placeholder 2">
            <a:extLst>
              <a:ext uri="{FF2B5EF4-FFF2-40B4-BE49-F238E27FC236}">
                <a16:creationId xmlns:a16="http://schemas.microsoft.com/office/drawing/2014/main" id="{63E83E3A-FEA7-4FE3-B6BE-81F1407978C5}"/>
              </a:ext>
            </a:extLst>
          </p:cNvPr>
          <p:cNvSpPr>
            <a:spLocks noGrp="1"/>
          </p:cNvSpPr>
          <p:nvPr>
            <p:ph idx="1"/>
          </p:nvPr>
        </p:nvSpPr>
        <p:spPr>
          <a:xfrm>
            <a:off x="740229" y="1458686"/>
            <a:ext cx="10613571" cy="5475514"/>
          </a:xfrm>
        </p:spPr>
        <p:txBody>
          <a:bodyPr>
            <a:normAutofit/>
          </a:bodyPr>
          <a:lstStyle/>
          <a:p>
            <a:pPr marL="514350" indent="-514350">
              <a:buAutoNum type="arabicPeriod"/>
            </a:pPr>
            <a:r>
              <a:rPr lang="en-US" dirty="0" err="1">
                <a:latin typeface="TH Niramit AS" panose="02000506000000020004" pitchFamily="2" charset="-34"/>
                <a:cs typeface="TH Niramit AS" panose="02000506000000020004" pitchFamily="2" charset="-34"/>
              </a:rPr>
              <a:t>Quaility</a:t>
            </a:r>
            <a:r>
              <a:rPr lang="en-US" dirty="0">
                <a:latin typeface="TH Niramit AS" panose="02000506000000020004" pitchFamily="2" charset="-34"/>
                <a:cs typeface="TH Niramit AS" panose="02000506000000020004" pitchFamily="2" charset="-34"/>
              </a:rPr>
              <a:t> of Education </a:t>
            </a:r>
            <a:r>
              <a:rPr lang="en-US" dirty="0" err="1">
                <a:latin typeface="TH Niramit AS" panose="02000506000000020004" pitchFamily="2" charset="-34"/>
                <a:cs typeface="TH Niramit AS" panose="02000506000000020004" pitchFamily="2" charset="-34"/>
              </a:rPr>
              <a:t>Admimstrator</a:t>
            </a:r>
            <a:endParaRPr lang="en-US" dirty="0">
              <a:latin typeface="TH Niramit AS" panose="02000506000000020004" pitchFamily="2" charset="-34"/>
              <a:cs typeface="TH Niramit AS" panose="02000506000000020004" pitchFamily="2" charset="-34"/>
            </a:endParaRPr>
          </a:p>
          <a:p>
            <a:pPr marL="514350" indent="-514350">
              <a:buAutoNum type="arabicPeriod"/>
            </a:pPr>
            <a:r>
              <a:rPr lang="en-US" dirty="0" err="1">
                <a:latin typeface="TH Niramit AS" panose="02000506000000020004" pitchFamily="2" charset="-34"/>
                <a:cs typeface="TH Niramit AS" panose="02000506000000020004" pitchFamily="2" charset="-34"/>
              </a:rPr>
              <a:t>Quaility</a:t>
            </a:r>
            <a:r>
              <a:rPr lang="en-US" dirty="0">
                <a:latin typeface="TH Niramit AS" panose="02000506000000020004" pitchFamily="2" charset="-34"/>
                <a:cs typeface="TH Niramit AS" panose="02000506000000020004" pitchFamily="2" charset="-34"/>
              </a:rPr>
              <a:t> of Teacher</a:t>
            </a:r>
          </a:p>
          <a:p>
            <a:pPr marL="514350" indent="-514350">
              <a:buAutoNum type="arabicPeriod"/>
            </a:pPr>
            <a:r>
              <a:rPr lang="en-US" dirty="0" err="1">
                <a:latin typeface="TH Niramit AS" panose="02000506000000020004" pitchFamily="2" charset="-34"/>
                <a:cs typeface="TH Niramit AS" panose="02000506000000020004" pitchFamily="2" charset="-34"/>
              </a:rPr>
              <a:t>Budjet</a:t>
            </a:r>
            <a:r>
              <a:rPr lang="en-US" dirty="0">
                <a:latin typeface="TH Niramit AS" panose="02000506000000020004" pitchFamily="2" charset="-34"/>
                <a:cs typeface="TH Niramit AS" panose="02000506000000020004" pitchFamily="2" charset="-34"/>
              </a:rPr>
              <a:t> Finance</a:t>
            </a:r>
          </a:p>
          <a:p>
            <a:pPr marL="514350" indent="-514350">
              <a:buAutoNum type="arabicPeriod"/>
            </a:pPr>
            <a:r>
              <a:rPr lang="en-US" dirty="0">
                <a:latin typeface="TH Niramit AS" panose="02000506000000020004" pitchFamily="2" charset="-34"/>
                <a:cs typeface="TH Niramit AS" panose="02000506000000020004" pitchFamily="2" charset="-34"/>
              </a:rPr>
              <a:t>Curriculum of School </a:t>
            </a:r>
          </a:p>
          <a:p>
            <a:pPr marL="514350" indent="-514350">
              <a:buAutoNum type="arabicPeriod"/>
            </a:pPr>
            <a:r>
              <a:rPr lang="en-US" dirty="0">
                <a:latin typeface="TH Niramit AS" panose="02000506000000020004" pitchFamily="2" charset="-34"/>
                <a:cs typeface="TH Niramit AS" panose="02000506000000020004" pitchFamily="2" charset="-34"/>
              </a:rPr>
              <a:t>Materials Teaching</a:t>
            </a:r>
          </a:p>
          <a:p>
            <a:pPr marL="514350" indent="-514350">
              <a:buAutoNum type="arabicPeriod"/>
            </a:pPr>
            <a:r>
              <a:rPr lang="en-US" dirty="0">
                <a:latin typeface="TH Niramit AS" panose="02000506000000020004" pitchFamily="2" charset="-34"/>
                <a:cs typeface="TH Niramit AS" panose="02000506000000020004" pitchFamily="2" charset="-34"/>
              </a:rPr>
              <a:t>Community Poverty</a:t>
            </a:r>
          </a:p>
          <a:p>
            <a:pPr marL="514350" indent="-514350">
              <a:buAutoNum type="arabicPeriod"/>
            </a:pPr>
            <a:r>
              <a:rPr lang="en-US" dirty="0">
                <a:latin typeface="TH Niramit AS" panose="02000506000000020004" pitchFamily="2" charset="-34"/>
                <a:cs typeface="TH Niramit AS" panose="02000506000000020004" pitchFamily="2" charset="-34"/>
              </a:rPr>
              <a:t>School is in Remote Area</a:t>
            </a:r>
          </a:p>
          <a:p>
            <a:pPr marL="514350" indent="-514350">
              <a:buAutoNum type="arabicPeriod"/>
            </a:pPr>
            <a:r>
              <a:rPr lang="en-US" dirty="0">
                <a:latin typeface="TH Niramit AS" panose="02000506000000020004" pitchFamily="2" charset="-34"/>
                <a:cs typeface="TH Niramit AS" panose="02000506000000020004" pitchFamily="2" charset="-34"/>
              </a:rPr>
              <a:t>Readiness of  Student</a:t>
            </a:r>
          </a:p>
          <a:p>
            <a:pPr marL="514350" indent="-514350">
              <a:buAutoNum type="arabicPeriod"/>
            </a:pPr>
            <a:r>
              <a:rPr lang="en-US" dirty="0">
                <a:latin typeface="TH Niramit AS" panose="02000506000000020004" pitchFamily="2" charset="-34"/>
                <a:cs typeface="TH Niramit AS" panose="02000506000000020004" pitchFamily="2" charset="-34"/>
              </a:rPr>
              <a:t>Education Government</a:t>
            </a:r>
          </a:p>
          <a:p>
            <a:pPr marL="514350" indent="-514350">
              <a:buAutoNum type="arabicPeriod"/>
            </a:pPr>
            <a:r>
              <a:rPr lang="en-US" dirty="0">
                <a:latin typeface="TH Niramit AS" panose="02000506000000020004" pitchFamily="2" charset="-34"/>
                <a:cs typeface="TH Niramit AS" panose="02000506000000020004" pitchFamily="2" charset="-34"/>
              </a:rPr>
              <a:t>Participation of </a:t>
            </a:r>
            <a:r>
              <a:rPr lang="en-US" dirty="0" err="1">
                <a:latin typeface="TH Niramit AS" panose="02000506000000020004" pitchFamily="2" charset="-34"/>
                <a:cs typeface="TH Niramit AS" panose="02000506000000020004" pitchFamily="2" charset="-34"/>
              </a:rPr>
              <a:t>Stakholders</a:t>
            </a:r>
            <a:r>
              <a:rPr lang="en-US" dirty="0">
                <a:latin typeface="TH Niramit AS" panose="02000506000000020004" pitchFamily="2" charset="-34"/>
                <a:cs typeface="TH Niramit AS" panose="02000506000000020004" pitchFamily="2" charset="-34"/>
              </a:rPr>
              <a:t> </a:t>
            </a:r>
          </a:p>
        </p:txBody>
      </p:sp>
    </p:spTree>
    <p:extLst>
      <p:ext uri="{BB962C8B-B14F-4D97-AF65-F5344CB8AC3E}">
        <p14:creationId xmlns:p14="http://schemas.microsoft.com/office/powerpoint/2010/main" val="25096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2BF6AAE-3B7C-4F26-8429-290A615F366A}"/>
              </a:ext>
            </a:extLst>
          </p:cNvPr>
          <p:cNvSpPr/>
          <p:nvPr/>
        </p:nvSpPr>
        <p:spPr>
          <a:xfrm>
            <a:off x="1354891" y="1800809"/>
            <a:ext cx="9452122" cy="2509934"/>
          </a:xfrm>
          <a:prstGeom prst="roundRect">
            <a:avLst/>
          </a:prstGeom>
          <a:solidFill>
            <a:srgbClr val="FF5B9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7B4641-4C93-4FED-BE18-233EC68D7EE3}"/>
              </a:ext>
            </a:extLst>
          </p:cNvPr>
          <p:cNvSpPr/>
          <p:nvPr/>
        </p:nvSpPr>
        <p:spPr>
          <a:xfrm>
            <a:off x="1508243" y="2262592"/>
            <a:ext cx="9062189" cy="1446550"/>
          </a:xfrm>
          <a:prstGeom prst="rect">
            <a:avLst/>
          </a:prstGeom>
        </p:spPr>
        <p:txBody>
          <a:bodyPr wrap="square">
            <a:spAutoFit/>
          </a:bodyPr>
          <a:lstStyle/>
          <a:p>
            <a:pPr algn="ctr"/>
            <a:r>
              <a:rPr lang="en-US" sz="8800" b="1" dirty="0">
                <a:solidFill>
                  <a:schemeClr val="bg1"/>
                </a:solidFill>
                <a:latin typeface="TH Niramit AS" panose="02000506000000020004" pitchFamily="2" charset="-34"/>
                <a:cs typeface="TH Niramit AS" panose="02000506000000020004" pitchFamily="2" charset="-34"/>
              </a:rPr>
              <a:t>Importance of research</a:t>
            </a:r>
            <a:endParaRPr lang="th-TH" sz="8800" b="1" dirty="0">
              <a:solidFill>
                <a:schemeClr val="bg1"/>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18145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1015663"/>
          </a:xfrm>
          <a:prstGeom prst="rect">
            <a:avLst/>
          </a:prstGeom>
        </p:spPr>
        <p:txBody>
          <a:bodyPr wrap="square">
            <a:spAutoFit/>
          </a:bodyPr>
          <a:lstStyle/>
          <a:p>
            <a:r>
              <a:rPr lang="en-US" sz="6000" b="1" dirty="0">
                <a:solidFill>
                  <a:srgbClr val="002060"/>
                </a:solidFill>
                <a:latin typeface="TH Niramit AS" panose="02000506000000020004" pitchFamily="2" charset="-34"/>
                <a:cs typeface="TH Niramit AS" panose="02000506000000020004" pitchFamily="2" charset="-34"/>
              </a:rPr>
              <a:t> Quantitative research </a:t>
            </a:r>
            <a:endParaRPr lang="th-TH" sz="60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959703" y="1564536"/>
            <a:ext cx="5581052" cy="4031873"/>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Quantitative research is asking people for their own opinions on something but in a structured way. The research has to be structured so that you can produce statistics and hard facts. Often with quantitative research a large survey of many different people would be carried out, this has to match the target market.</a:t>
            </a:r>
          </a:p>
        </p:txBody>
      </p:sp>
      <p:pic>
        <p:nvPicPr>
          <p:cNvPr id="6" name="Picture 5" descr="A picture containing application&#10;&#10;Description automatically generated">
            <a:extLst>
              <a:ext uri="{FF2B5EF4-FFF2-40B4-BE49-F238E27FC236}">
                <a16:creationId xmlns:a16="http://schemas.microsoft.com/office/drawing/2014/main" id="{5C28D932-EB3F-4833-95DC-197371FCF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3011" y="1676795"/>
            <a:ext cx="4778809" cy="4031886"/>
          </a:xfrm>
          <a:prstGeom prst="rect">
            <a:avLst/>
          </a:prstGeom>
        </p:spPr>
      </p:pic>
    </p:spTree>
    <p:extLst>
      <p:ext uri="{BB962C8B-B14F-4D97-AF65-F5344CB8AC3E}">
        <p14:creationId xmlns:p14="http://schemas.microsoft.com/office/powerpoint/2010/main" val="249386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5CA7C1-C96E-4CE7-8772-C1EA319A869C}"/>
              </a:ext>
            </a:extLst>
          </p:cNvPr>
          <p:cNvSpPr txBox="1"/>
          <p:nvPr/>
        </p:nvSpPr>
        <p:spPr>
          <a:xfrm>
            <a:off x="654106" y="1578291"/>
            <a:ext cx="5907821" cy="3046988"/>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Quantitative research typically includes customer surveys and questionnaires. </a:t>
            </a:r>
          </a:p>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Quantitative research is important because it will help you to see if there is a market for your product also what type of people are your best costumers.</a:t>
            </a:r>
          </a:p>
        </p:txBody>
      </p:sp>
      <p:pic>
        <p:nvPicPr>
          <p:cNvPr id="4" name="Picture 3" descr="A person standing in front of a sign&#10;&#10;Description automatically generated with medium confidence">
            <a:extLst>
              <a:ext uri="{FF2B5EF4-FFF2-40B4-BE49-F238E27FC236}">
                <a16:creationId xmlns:a16="http://schemas.microsoft.com/office/drawing/2014/main" id="{93B27BD1-7F0A-4CCC-ADC6-8DA75F17B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33" y="1325923"/>
            <a:ext cx="4532887" cy="4532887"/>
          </a:xfrm>
          <a:prstGeom prst="rect">
            <a:avLst/>
          </a:prstGeom>
        </p:spPr>
      </p:pic>
    </p:spTree>
    <p:extLst>
      <p:ext uri="{BB962C8B-B14F-4D97-AF65-F5344CB8AC3E}">
        <p14:creationId xmlns:p14="http://schemas.microsoft.com/office/powerpoint/2010/main" val="317357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0D0DB8-9BA5-4D20-8B82-03BCB69C0DA8}"/>
              </a:ext>
            </a:extLst>
          </p:cNvPr>
          <p:cNvSpPr txBox="1"/>
          <p:nvPr/>
        </p:nvSpPr>
        <p:spPr>
          <a:xfrm>
            <a:off x="5490923" y="1233118"/>
            <a:ext cx="5612717" cy="4031873"/>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Qualitative research is to find out the ‘why’, rather than the ‘how’ of the chosen topic. Qualitative research does this by </a:t>
            </a:r>
            <a:r>
              <a:rPr lang="en-US" sz="3200" b="1" spc="-50" dirty="0" err="1">
                <a:latin typeface="TH Niramit AS" panose="02000506000000020004" pitchFamily="2" charset="-34"/>
                <a:ea typeface="Times New Roman" panose="02020603050405020304" pitchFamily="18" charset="0"/>
                <a:cs typeface="TH Niramit AS" panose="02000506000000020004" pitchFamily="2" charset="-34"/>
              </a:rPr>
              <a:t>analysing</a:t>
            </a: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 unstructured information such as: emails, feedback forms, interview transcripts and more. Unlike quantitative research, qualitative research does not rely on statistics or numbers.</a:t>
            </a:r>
            <a:endParaRPr lang="en-US" sz="3200" b="1" dirty="0">
              <a:latin typeface="TH Niramit AS" panose="02000506000000020004" pitchFamily="2" charset="-34"/>
              <a:cs typeface="TH Niramit AS" panose="02000506000000020004" pitchFamily="2" charset="-34"/>
            </a:endParaRPr>
          </a:p>
        </p:txBody>
      </p:sp>
      <p:pic>
        <p:nvPicPr>
          <p:cNvPr id="3" name="Picture 2" descr="Icon&#10;&#10;Description automatically generated">
            <a:extLst>
              <a:ext uri="{FF2B5EF4-FFF2-40B4-BE49-F238E27FC236}">
                <a16:creationId xmlns:a16="http://schemas.microsoft.com/office/drawing/2014/main" id="{BF6C3C6D-B7C7-4E77-89E0-35CDAD7AD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64" y="1385429"/>
            <a:ext cx="5169021" cy="3449217"/>
          </a:xfrm>
          <a:prstGeom prst="rect">
            <a:avLst/>
          </a:prstGeom>
        </p:spPr>
      </p:pic>
    </p:spTree>
    <p:extLst>
      <p:ext uri="{BB962C8B-B14F-4D97-AF65-F5344CB8AC3E}">
        <p14:creationId xmlns:p14="http://schemas.microsoft.com/office/powerpoint/2010/main" val="155535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1015663"/>
          </a:xfrm>
          <a:prstGeom prst="rect">
            <a:avLst/>
          </a:prstGeom>
        </p:spPr>
        <p:txBody>
          <a:bodyPr wrap="square">
            <a:spAutoFit/>
          </a:bodyPr>
          <a:lstStyle/>
          <a:p>
            <a:r>
              <a:rPr lang="en-US" sz="6000" b="1" dirty="0">
                <a:solidFill>
                  <a:srgbClr val="002060"/>
                </a:solidFill>
                <a:latin typeface="TH Niramit AS" panose="02000506000000020004" pitchFamily="2" charset="-34"/>
                <a:cs typeface="TH Niramit AS" panose="02000506000000020004" pitchFamily="2" charset="-34"/>
              </a:rPr>
              <a:t>Secondary research </a:t>
            </a:r>
            <a:endParaRPr lang="th-TH" sz="60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117100" y="1962383"/>
            <a:ext cx="5581052" cy="2554545"/>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Secondary research is existing research, as opposed to research collected directly from ‘research subjects’, that occurs when a project or topic requires a collection of existing data. </a:t>
            </a:r>
          </a:p>
        </p:txBody>
      </p:sp>
      <p:pic>
        <p:nvPicPr>
          <p:cNvPr id="5" name="Picture 4" descr="A person standing next to a drawing&#10;&#10;Description automatically generated with low confidence">
            <a:extLst>
              <a:ext uri="{FF2B5EF4-FFF2-40B4-BE49-F238E27FC236}">
                <a16:creationId xmlns:a16="http://schemas.microsoft.com/office/drawing/2014/main" id="{94CC3AB0-6659-4EBF-99E4-0E35DD9E6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015" y="1513365"/>
            <a:ext cx="4511480" cy="4511480"/>
          </a:xfrm>
          <a:prstGeom prst="rect">
            <a:avLst/>
          </a:prstGeom>
        </p:spPr>
      </p:pic>
    </p:spTree>
    <p:extLst>
      <p:ext uri="{BB962C8B-B14F-4D97-AF65-F5344CB8AC3E}">
        <p14:creationId xmlns:p14="http://schemas.microsoft.com/office/powerpoint/2010/main" val="431373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0D0DB8-9BA5-4D20-8B82-03BCB69C0DA8}"/>
              </a:ext>
            </a:extLst>
          </p:cNvPr>
          <p:cNvSpPr txBox="1"/>
          <p:nvPr/>
        </p:nvSpPr>
        <p:spPr>
          <a:xfrm>
            <a:off x="5490923" y="1783624"/>
            <a:ext cx="5612717" cy="2554545"/>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Secondary research could include previous newspapers, magazines, research reports, film archives, photo libraries, worldwide web, searching internet forums and government and NGO statistics.</a:t>
            </a:r>
            <a:endParaRPr lang="en-US" sz="3200" b="1" dirty="0">
              <a:latin typeface="TH Niramit AS" panose="02000506000000020004" pitchFamily="2" charset="-34"/>
              <a:cs typeface="TH Niramit AS" panose="02000506000000020004" pitchFamily="2" charset="-34"/>
            </a:endParaRPr>
          </a:p>
        </p:txBody>
      </p:sp>
      <p:pic>
        <p:nvPicPr>
          <p:cNvPr id="3" name="Picture 2" descr="A picture containing clipart&#10;&#10;Description automatically generated">
            <a:extLst>
              <a:ext uri="{FF2B5EF4-FFF2-40B4-BE49-F238E27FC236}">
                <a16:creationId xmlns:a16="http://schemas.microsoft.com/office/drawing/2014/main" id="{AC595DFF-7940-4F36-9956-EDA8F7FBB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87" y="1276505"/>
            <a:ext cx="4648200" cy="3381375"/>
          </a:xfrm>
          <a:prstGeom prst="rect">
            <a:avLst/>
          </a:prstGeom>
        </p:spPr>
      </p:pic>
    </p:spTree>
    <p:extLst>
      <p:ext uri="{BB962C8B-B14F-4D97-AF65-F5344CB8AC3E}">
        <p14:creationId xmlns:p14="http://schemas.microsoft.com/office/powerpoint/2010/main" val="193418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B4DFAE0-5745-478A-B173-AB3DFDDCA3FA}"/>
              </a:ext>
            </a:extLst>
          </p:cNvPr>
          <p:cNvSpPr/>
          <p:nvPr/>
        </p:nvSpPr>
        <p:spPr>
          <a:xfrm>
            <a:off x="2316459" y="103555"/>
            <a:ext cx="9017095" cy="830997"/>
          </a:xfrm>
          <a:prstGeom prst="rect">
            <a:avLst/>
          </a:prstGeom>
        </p:spPr>
        <p:txBody>
          <a:bodyPr wrap="square">
            <a:spAutoFit/>
          </a:bodyPr>
          <a:lstStyle/>
          <a:p>
            <a:pPr algn="ctr"/>
            <a:r>
              <a:rPr lang="en-US" sz="4800" b="1" dirty="0">
                <a:solidFill>
                  <a:srgbClr val="002060"/>
                </a:solidFill>
                <a:latin typeface="TH Niramit AS" panose="02000506000000020004" pitchFamily="2" charset="-34"/>
                <a:cs typeface="TH Niramit AS" panose="02000506000000020004" pitchFamily="2" charset="-34"/>
              </a:rPr>
              <a:t>Course Description</a:t>
            </a:r>
            <a:endParaRPr lang="th-TH" sz="4800" b="1" dirty="0">
              <a:solidFill>
                <a:srgbClr val="002060"/>
              </a:solidFill>
              <a:latin typeface="TH Niramit AS" panose="02000506000000020004" pitchFamily="2" charset="-34"/>
              <a:cs typeface="TH Niramit AS" panose="02000506000000020004" pitchFamily="2" charset="-34"/>
            </a:endParaRPr>
          </a:p>
        </p:txBody>
      </p:sp>
      <p:sp>
        <p:nvSpPr>
          <p:cNvPr id="43" name="Rectangle 42">
            <a:extLst>
              <a:ext uri="{FF2B5EF4-FFF2-40B4-BE49-F238E27FC236}">
                <a16:creationId xmlns:a16="http://schemas.microsoft.com/office/drawing/2014/main" id="{CB54A53F-3D21-49B9-AD9B-6B18B5B7A6DA}"/>
              </a:ext>
            </a:extLst>
          </p:cNvPr>
          <p:cNvSpPr/>
          <p:nvPr/>
        </p:nvSpPr>
        <p:spPr>
          <a:xfrm>
            <a:off x="5059818" y="1489208"/>
            <a:ext cx="6551056" cy="4524315"/>
          </a:xfrm>
          <a:prstGeom prst="rect">
            <a:avLst/>
          </a:prstGeom>
        </p:spPr>
        <p:txBody>
          <a:bodyPr wrap="square">
            <a:spAutoFit/>
          </a:bodyPr>
          <a:lstStyle/>
          <a:p>
            <a:pPr algn="thaiDist"/>
            <a:r>
              <a:rPr lang="en-US" sz="3200" b="1" dirty="0">
                <a:solidFill>
                  <a:srgbClr val="002060"/>
                </a:solidFill>
                <a:latin typeface="TH Niramit AS" panose="02000506000000020004" pitchFamily="2" charset="-34"/>
                <a:cs typeface="TH Niramit AS" panose="02000506000000020004" pitchFamily="2" charset="-34"/>
              </a:rPr>
              <a:t>Nature and characteristics of research for the development of</a:t>
            </a:r>
            <a:r>
              <a:rPr lang="th-TH" sz="3200" b="1" dirty="0">
                <a:solidFill>
                  <a:srgbClr val="002060"/>
                </a:solidFill>
                <a:latin typeface="TH Niramit AS" panose="02000506000000020004" pitchFamily="2" charset="-34"/>
                <a:cs typeface="TH Niramit AS" panose="02000506000000020004" pitchFamily="2" charset="-34"/>
              </a:rPr>
              <a:t> </a:t>
            </a:r>
            <a:r>
              <a:rPr lang="en-US" sz="3200" b="1" dirty="0">
                <a:solidFill>
                  <a:srgbClr val="002060"/>
                </a:solidFill>
                <a:latin typeface="TH Niramit AS" panose="02000506000000020004" pitchFamily="2" charset="-34"/>
                <a:cs typeface="TH Niramit AS" panose="02000506000000020004" pitchFamily="2" charset="-34"/>
              </a:rPr>
              <a:t>education, analysis and synthesis in research results for implementation and applications of research results in educational administration, new research techniques, participative</a:t>
            </a:r>
            <a:r>
              <a:rPr lang="th-TH" sz="3200" b="1" dirty="0">
                <a:solidFill>
                  <a:srgbClr val="002060"/>
                </a:solidFill>
                <a:latin typeface="TH Niramit AS" panose="02000506000000020004" pitchFamily="2" charset="-34"/>
                <a:cs typeface="TH Niramit AS" panose="02000506000000020004" pitchFamily="2" charset="-34"/>
              </a:rPr>
              <a:t> </a:t>
            </a:r>
            <a:r>
              <a:rPr lang="en-US" sz="3200" b="1" dirty="0">
                <a:solidFill>
                  <a:srgbClr val="002060"/>
                </a:solidFill>
                <a:latin typeface="TH Niramit AS" panose="02000506000000020004" pitchFamily="2" charset="-34"/>
                <a:cs typeface="TH Niramit AS" panose="02000506000000020004" pitchFamily="2" charset="-34"/>
              </a:rPr>
              <a:t>research techniques, future research, qualitative research to enhance the performance in</a:t>
            </a:r>
            <a:r>
              <a:rPr lang="th-TH" sz="3200" b="1" dirty="0">
                <a:solidFill>
                  <a:srgbClr val="002060"/>
                </a:solidFill>
                <a:latin typeface="TH Niramit AS" panose="02000506000000020004" pitchFamily="2" charset="-34"/>
                <a:cs typeface="TH Niramit AS" panose="02000506000000020004" pitchFamily="2" charset="-34"/>
              </a:rPr>
              <a:t> </a:t>
            </a:r>
            <a:r>
              <a:rPr lang="en-US" sz="3200" b="1" dirty="0">
                <a:solidFill>
                  <a:srgbClr val="002060"/>
                </a:solidFill>
                <a:latin typeface="TH Niramit AS" panose="02000506000000020004" pitchFamily="2" charset="-34"/>
                <a:cs typeface="TH Niramit AS" panose="02000506000000020004" pitchFamily="2" charset="-34"/>
              </a:rPr>
              <a:t>educational administration researches.</a:t>
            </a:r>
          </a:p>
        </p:txBody>
      </p:sp>
      <p:pic>
        <p:nvPicPr>
          <p:cNvPr id="44" name="Picture 43" descr="Diagram&#10;&#10;Description automatically generated">
            <a:extLst>
              <a:ext uri="{FF2B5EF4-FFF2-40B4-BE49-F238E27FC236}">
                <a16:creationId xmlns:a16="http://schemas.microsoft.com/office/drawing/2014/main" id="{75DD9128-FF95-4BF6-AA1D-EFD54D528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8" y="1463687"/>
            <a:ext cx="4606212" cy="4055669"/>
          </a:xfrm>
          <a:prstGeom prst="rect">
            <a:avLst/>
          </a:prstGeom>
        </p:spPr>
      </p:pic>
      <p:sp>
        <p:nvSpPr>
          <p:cNvPr id="45" name="Rectangle: Rounded Corners 44">
            <a:extLst>
              <a:ext uri="{FF2B5EF4-FFF2-40B4-BE49-F238E27FC236}">
                <a16:creationId xmlns:a16="http://schemas.microsoft.com/office/drawing/2014/main" id="{56809BD4-B341-4AB0-B0E9-C9B2CF7F5B99}"/>
              </a:ext>
            </a:extLst>
          </p:cNvPr>
          <p:cNvSpPr/>
          <p:nvPr/>
        </p:nvSpPr>
        <p:spPr>
          <a:xfrm>
            <a:off x="4711958" y="1231640"/>
            <a:ext cx="7246777" cy="4907903"/>
          </a:xfrm>
          <a:prstGeom prst="roundRect">
            <a:avLst>
              <a:gd name="adj" fmla="val 5661"/>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84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0D0DB8-9BA5-4D20-8B82-03BCB69C0DA8}"/>
              </a:ext>
            </a:extLst>
          </p:cNvPr>
          <p:cNvSpPr txBox="1"/>
          <p:nvPr/>
        </p:nvSpPr>
        <p:spPr>
          <a:xfrm>
            <a:off x="862939" y="1793064"/>
            <a:ext cx="6041713" cy="2554545"/>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Secondary research is carried out to determine what is already known and what new data is required. Secondary research is important so that we are able to compare existing research with new research if needed.</a:t>
            </a:r>
            <a:endParaRPr lang="en-US" sz="3200" b="1" dirty="0">
              <a:latin typeface="TH Niramit AS" panose="02000506000000020004" pitchFamily="2" charset="-34"/>
              <a:cs typeface="TH Niramit AS" panose="02000506000000020004" pitchFamily="2" charset="-34"/>
            </a:endParaRPr>
          </a:p>
        </p:txBody>
      </p:sp>
      <p:pic>
        <p:nvPicPr>
          <p:cNvPr id="3" name="Picture 2" descr="Diagram&#10;&#10;Description automatically generated">
            <a:extLst>
              <a:ext uri="{FF2B5EF4-FFF2-40B4-BE49-F238E27FC236}">
                <a16:creationId xmlns:a16="http://schemas.microsoft.com/office/drawing/2014/main" id="{BC8E33AD-9C82-45B7-80E0-3E4747A60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216" y="1397179"/>
            <a:ext cx="4054944" cy="3607881"/>
          </a:xfrm>
          <a:prstGeom prst="rect">
            <a:avLst/>
          </a:prstGeom>
        </p:spPr>
      </p:pic>
    </p:spTree>
    <p:extLst>
      <p:ext uri="{BB962C8B-B14F-4D97-AF65-F5344CB8AC3E}">
        <p14:creationId xmlns:p14="http://schemas.microsoft.com/office/powerpoint/2010/main" val="3600144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1015663"/>
          </a:xfrm>
          <a:prstGeom prst="rect">
            <a:avLst/>
          </a:prstGeom>
        </p:spPr>
        <p:txBody>
          <a:bodyPr wrap="square">
            <a:spAutoFit/>
          </a:bodyPr>
          <a:lstStyle/>
          <a:p>
            <a:r>
              <a:rPr lang="en-US" sz="6000" b="1" dirty="0">
                <a:solidFill>
                  <a:srgbClr val="002060"/>
                </a:solidFill>
                <a:latin typeface="TH Niramit AS" panose="02000506000000020004" pitchFamily="2" charset="-34"/>
                <a:cs typeface="TH Niramit AS" panose="02000506000000020004" pitchFamily="2" charset="-34"/>
              </a:rPr>
              <a:t>Primary research</a:t>
            </a:r>
            <a:endParaRPr lang="th-TH" sz="60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007706" y="2397948"/>
            <a:ext cx="6456116" cy="2062103"/>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Primary research includes interview techniques, observations, questionnaires, surveys, types of questions, focus groups, audience panels, participation in internet forums. </a:t>
            </a:r>
          </a:p>
        </p:txBody>
      </p:sp>
      <p:pic>
        <p:nvPicPr>
          <p:cNvPr id="5" name="Picture 4" descr="Icon&#10;&#10;Description automatically generated">
            <a:extLst>
              <a:ext uri="{FF2B5EF4-FFF2-40B4-BE49-F238E27FC236}">
                <a16:creationId xmlns:a16="http://schemas.microsoft.com/office/drawing/2014/main" id="{E56033AA-79EC-488A-A209-6A32DA53E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5329" y="1563944"/>
            <a:ext cx="4036491" cy="4558784"/>
          </a:xfrm>
          <a:prstGeom prst="rect">
            <a:avLst/>
          </a:prstGeom>
        </p:spPr>
      </p:pic>
    </p:spTree>
    <p:extLst>
      <p:ext uri="{BB962C8B-B14F-4D97-AF65-F5344CB8AC3E}">
        <p14:creationId xmlns:p14="http://schemas.microsoft.com/office/powerpoint/2010/main" val="335886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0D0DB8-9BA5-4D20-8B82-03BCB69C0DA8}"/>
              </a:ext>
            </a:extLst>
          </p:cNvPr>
          <p:cNvSpPr txBox="1"/>
          <p:nvPr/>
        </p:nvSpPr>
        <p:spPr>
          <a:xfrm>
            <a:off x="5648735" y="1677626"/>
            <a:ext cx="5612717" cy="3046988"/>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Primary research it he opposite to secondary research. It is research that is collected from ‘research subjects’ Primary research is important as it allows people to gather new information that is more relevant to the time.</a:t>
            </a:r>
            <a:endParaRPr lang="en-US" sz="3200" b="1" dirty="0">
              <a:latin typeface="TH Niramit AS" panose="02000506000000020004" pitchFamily="2" charset="-34"/>
              <a:cs typeface="TH Niramit AS" panose="02000506000000020004" pitchFamily="2" charset="-34"/>
            </a:endParaRPr>
          </a:p>
        </p:txBody>
      </p:sp>
      <p:pic>
        <p:nvPicPr>
          <p:cNvPr id="3" name="Picture 2" descr="Text, icon&#10;&#10;Description automatically generated">
            <a:extLst>
              <a:ext uri="{FF2B5EF4-FFF2-40B4-BE49-F238E27FC236}">
                <a16:creationId xmlns:a16="http://schemas.microsoft.com/office/drawing/2014/main" id="{A8991F3A-F7CE-4360-9CA2-5E864D566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87" y="605557"/>
            <a:ext cx="4924425" cy="5191125"/>
          </a:xfrm>
          <a:prstGeom prst="rect">
            <a:avLst/>
          </a:prstGeom>
        </p:spPr>
      </p:pic>
    </p:spTree>
    <p:extLst>
      <p:ext uri="{BB962C8B-B14F-4D97-AF65-F5344CB8AC3E}">
        <p14:creationId xmlns:p14="http://schemas.microsoft.com/office/powerpoint/2010/main" val="343215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29391" y="183444"/>
            <a:ext cx="9464363" cy="584775"/>
          </a:xfrm>
          <a:prstGeom prst="rect">
            <a:avLst/>
          </a:prstGeom>
        </p:spPr>
        <p:txBody>
          <a:bodyPr wrap="square">
            <a:spAutoFit/>
          </a:bodyPr>
          <a:lstStyle/>
          <a:p>
            <a:r>
              <a:rPr lang="en-US" sz="3200" b="1" dirty="0">
                <a:solidFill>
                  <a:srgbClr val="002060"/>
                </a:solidFill>
                <a:latin typeface="TH Niramit AS" panose="02000506000000020004" pitchFamily="2" charset="-34"/>
                <a:cs typeface="TH Niramit AS" panose="02000506000000020004" pitchFamily="2" charset="-34"/>
              </a:rPr>
              <a:t>Conclusion  : Research for Educational Administration Development</a:t>
            </a:r>
            <a:endParaRPr lang="th-TH" sz="32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007707" y="2003833"/>
            <a:ext cx="5551713"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study is an alternative education program that addresses individual student needs and learning styles. The model allows students to complete their academics outside the traditional classroom setting.</a:t>
            </a:r>
          </a:p>
        </p:txBody>
      </p:sp>
      <p:pic>
        <p:nvPicPr>
          <p:cNvPr id="5" name="Picture 4" descr="A picture containing text, sign&#10;&#10;Description automatically generated">
            <a:extLst>
              <a:ext uri="{FF2B5EF4-FFF2-40B4-BE49-F238E27FC236}">
                <a16:creationId xmlns:a16="http://schemas.microsoft.com/office/drawing/2014/main" id="{05FBA628-2C17-40F1-A568-A61672F7C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387" y="1526984"/>
            <a:ext cx="4509133" cy="3939702"/>
          </a:xfrm>
          <a:prstGeom prst="rect">
            <a:avLst/>
          </a:prstGeom>
        </p:spPr>
      </p:pic>
    </p:spTree>
    <p:extLst>
      <p:ext uri="{BB962C8B-B14F-4D97-AF65-F5344CB8AC3E}">
        <p14:creationId xmlns:p14="http://schemas.microsoft.com/office/powerpoint/2010/main" val="362737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Educational Administration</a:t>
            </a:r>
          </a:p>
        </p:txBody>
      </p:sp>
      <p:sp>
        <p:nvSpPr>
          <p:cNvPr id="45" name="TextBox 44">
            <a:extLst>
              <a:ext uri="{FF2B5EF4-FFF2-40B4-BE49-F238E27FC236}">
                <a16:creationId xmlns:a16="http://schemas.microsoft.com/office/drawing/2014/main" id="{B59DD33A-7BD1-4FE7-92E6-D82C21BA8954}"/>
              </a:ext>
            </a:extLst>
          </p:cNvPr>
          <p:cNvSpPr txBox="1"/>
          <p:nvPr/>
        </p:nvSpPr>
        <p:spPr>
          <a:xfrm>
            <a:off x="1652883" y="1962383"/>
            <a:ext cx="8630815"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Just as companies require planning and oversight, schools need educational management to succeed. Education administrators are the CEOs and top managers of our educational system, and their responsibilities and duties reflect this. Some common educational administration careers include the following:</a:t>
            </a:r>
          </a:p>
        </p:txBody>
      </p:sp>
    </p:spTree>
    <p:extLst>
      <p:ext uri="{BB962C8B-B14F-4D97-AF65-F5344CB8AC3E}">
        <p14:creationId xmlns:p14="http://schemas.microsoft.com/office/powerpoint/2010/main" val="1591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1BAF4733-5C2F-454B-AF2A-160323EF6956}"/>
              </a:ext>
            </a:extLst>
          </p:cNvPr>
          <p:cNvSpPr/>
          <p:nvPr/>
        </p:nvSpPr>
        <p:spPr>
          <a:xfrm>
            <a:off x="307908" y="550501"/>
            <a:ext cx="9918441" cy="615820"/>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38681" y="599413"/>
            <a:ext cx="9883620" cy="58477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Some common educational administration careers include the following:</a:t>
            </a:r>
          </a:p>
        </p:txBody>
      </p:sp>
      <p:sp>
        <p:nvSpPr>
          <p:cNvPr id="13" name="TextBox 12">
            <a:extLst>
              <a:ext uri="{FF2B5EF4-FFF2-40B4-BE49-F238E27FC236}">
                <a16:creationId xmlns:a16="http://schemas.microsoft.com/office/drawing/2014/main" id="{221E9FF5-1455-49FA-A840-76358A51BEFB}"/>
              </a:ext>
            </a:extLst>
          </p:cNvPr>
          <p:cNvSpPr txBox="1"/>
          <p:nvPr/>
        </p:nvSpPr>
        <p:spPr>
          <a:xfrm>
            <a:off x="1007706" y="1489208"/>
            <a:ext cx="5812972" cy="4524315"/>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School principal.</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Assistant/vice-principal.</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School-district administrator.</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Superintendent.</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Private school dean.</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Director of admissions.</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Preschool director.</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College/university president</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Provost/chief academic officer</a:t>
            </a:r>
          </a:p>
        </p:txBody>
      </p:sp>
      <p:pic>
        <p:nvPicPr>
          <p:cNvPr id="4" name="Picture 3" descr="Graphical user interface, application&#10;&#10;Description automatically generated">
            <a:extLst>
              <a:ext uri="{FF2B5EF4-FFF2-40B4-BE49-F238E27FC236}">
                <a16:creationId xmlns:a16="http://schemas.microsoft.com/office/drawing/2014/main" id="{5192B522-F7DD-4290-9A54-34D5082C7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090" y="1988891"/>
            <a:ext cx="4070646" cy="3161489"/>
          </a:xfrm>
          <a:prstGeom prst="rect">
            <a:avLst/>
          </a:prstGeom>
        </p:spPr>
      </p:pic>
    </p:spTree>
    <p:extLst>
      <p:ext uri="{BB962C8B-B14F-4D97-AF65-F5344CB8AC3E}">
        <p14:creationId xmlns:p14="http://schemas.microsoft.com/office/powerpoint/2010/main" val="2738622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416429" y="1841497"/>
            <a:ext cx="7760930" cy="1200329"/>
          </a:xfrm>
          <a:prstGeom prst="rect">
            <a:avLst/>
          </a:prstGeom>
          <a:noFill/>
        </p:spPr>
        <p:txBody>
          <a:bodyPr wrap="square" rtlCol="0">
            <a:spAutoFit/>
          </a:bodyPr>
          <a:lstStyle/>
          <a:p>
            <a:pPr algn="ctr"/>
            <a:r>
              <a:rPr lang="en-US" sz="7200" b="1" dirty="0">
                <a:solidFill>
                  <a:schemeClr val="bg1"/>
                </a:solidFill>
                <a:latin typeface="TH SarabunPSK" panose="020B0500040200020003" pitchFamily="34" charset="-34"/>
                <a:cs typeface="TH SarabunPSK" panose="020B0500040200020003" pitchFamily="34" charset="-34"/>
              </a:rPr>
              <a:t>Report Writing</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20054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62146"/>
            <a:ext cx="9253193" cy="830997"/>
          </a:xfrm>
          <a:prstGeom prst="rect">
            <a:avLst/>
          </a:prstGeom>
        </p:spPr>
        <p:txBody>
          <a:bodyPr wrap="square">
            <a:spAutoFit/>
          </a:bodyPr>
          <a:lstStyle/>
          <a:p>
            <a:r>
              <a:rPr lang="en-US" sz="4800" b="1" dirty="0">
                <a:solidFill>
                  <a:srgbClr val="002060"/>
                </a:solidFill>
                <a:latin typeface="TH Niramit AS" panose="02000506000000020004" pitchFamily="2" charset="-34"/>
                <a:cs typeface="TH Niramit AS" panose="02000506000000020004" pitchFamily="2" charset="-34"/>
              </a:rPr>
              <a:t>These 8 stages in the research process are;</a:t>
            </a:r>
          </a:p>
        </p:txBody>
      </p:sp>
      <p:sp>
        <p:nvSpPr>
          <p:cNvPr id="17" name="TextBox 16">
            <a:extLst>
              <a:ext uri="{FF2B5EF4-FFF2-40B4-BE49-F238E27FC236}">
                <a16:creationId xmlns:a16="http://schemas.microsoft.com/office/drawing/2014/main" id="{1D0B089D-9D2E-4796-8769-F90B964D26F5}"/>
              </a:ext>
            </a:extLst>
          </p:cNvPr>
          <p:cNvSpPr txBox="1"/>
          <p:nvPr/>
        </p:nvSpPr>
        <p:spPr>
          <a:xfrm>
            <a:off x="2059520" y="1318022"/>
            <a:ext cx="8502274" cy="5078313"/>
          </a:xfrm>
          <a:prstGeom prst="rect">
            <a:avLst/>
          </a:prstGeom>
          <a:noFill/>
        </p:spPr>
        <p:txBody>
          <a:bodyPr wrap="square">
            <a:spAutoFit/>
          </a:bodyPr>
          <a:lstStyle/>
          <a:p>
            <a:pPr marL="457200" indent="-457200" algn="thaiDist">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Identifying the problem.</a:t>
            </a:r>
          </a:p>
          <a:p>
            <a:pPr marL="457200" indent="-457200" algn="thaiDist">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Reviewing literature.</a:t>
            </a:r>
          </a:p>
          <a:p>
            <a:pPr marL="457200" indent="-457200" algn="thaiDist">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Setting research questions, objectives, and hypotheses.</a:t>
            </a:r>
          </a:p>
          <a:p>
            <a:pPr marL="457200" indent="-457200" algn="thaiDist">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Choosing the study design.</a:t>
            </a:r>
          </a:p>
          <a:p>
            <a:pPr marL="457200" indent="-457200" algn="thaiDist">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Deciding on the sample design.</a:t>
            </a:r>
          </a:p>
          <a:p>
            <a:pPr marL="457200" indent="-457200" algn="thaiDist">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Collecting data.</a:t>
            </a:r>
          </a:p>
          <a:p>
            <a:pPr marL="457200" indent="-457200" algn="thaiDist">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Processing and analyzing data.</a:t>
            </a:r>
          </a:p>
          <a:p>
            <a:pPr marL="457200" indent="-457200" algn="thaiDist">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Writing the report.</a:t>
            </a:r>
          </a:p>
        </p:txBody>
      </p:sp>
      <p:sp>
        <p:nvSpPr>
          <p:cNvPr id="18" name="Rectangle: Rounded Corners 17">
            <a:extLst>
              <a:ext uri="{FF2B5EF4-FFF2-40B4-BE49-F238E27FC236}">
                <a16:creationId xmlns:a16="http://schemas.microsoft.com/office/drawing/2014/main" id="{FB90293B-64A9-4C6A-9B1C-98066484C1C3}"/>
              </a:ext>
            </a:extLst>
          </p:cNvPr>
          <p:cNvSpPr/>
          <p:nvPr/>
        </p:nvSpPr>
        <p:spPr>
          <a:xfrm>
            <a:off x="1799962" y="1113066"/>
            <a:ext cx="10158774" cy="5170363"/>
          </a:xfrm>
          <a:prstGeom prst="roundRect">
            <a:avLst>
              <a:gd name="adj" fmla="val 8066"/>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2060"/>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233098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2531269"/>
            <a:ext cx="6297018" cy="1181298"/>
          </a:xfrm>
          <a:prstGeom prst="rect">
            <a:avLst/>
          </a:prstGeom>
          <a:noFill/>
          <a:ln/>
        </p:spPr>
        <p:txBody>
          <a:bodyPr wrap="squar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Components of a Research Report</a:t>
            </a:r>
            <a:endParaRPr lang="en-US" sz="3708" dirty="0"/>
          </a:p>
        </p:txBody>
      </p:sp>
      <p:sp>
        <p:nvSpPr>
          <p:cNvPr id="4" name="Shape 1"/>
          <p:cNvSpPr/>
          <p:nvPr/>
        </p:nvSpPr>
        <p:spPr>
          <a:xfrm>
            <a:off x="5233492" y="4010125"/>
            <a:ext cx="302419" cy="302419"/>
          </a:xfrm>
          <a:prstGeom prst="roundRect">
            <a:avLst>
              <a:gd name="adj" fmla="val 25194296"/>
            </a:avLst>
          </a:prstGeom>
          <a:noFill/>
          <a:ln w="7620">
            <a:solidFill>
              <a:srgbClr val="FFFFFF"/>
            </a:solidFill>
            <a:prstDash val="solid"/>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2267844"/>
            <a:ext cx="4725492" cy="590649"/>
          </a:xfrm>
          <a:prstGeom prst="rect">
            <a:avLst/>
          </a:prstGeom>
          <a:noFill/>
          <a:ln/>
        </p:spPr>
        <p:txBody>
          <a:bodyPr wrap="non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Introduction</a:t>
            </a:r>
            <a:endParaRPr lang="en-US" sz="3708" dirty="0"/>
          </a:p>
        </p:txBody>
      </p:sp>
      <p:sp>
        <p:nvSpPr>
          <p:cNvPr id="3" name="Text 1"/>
          <p:cNvSpPr/>
          <p:nvPr/>
        </p:nvSpPr>
        <p:spPr>
          <a:xfrm>
            <a:off x="661492" y="3330972"/>
            <a:ext cx="2362696" cy="295275"/>
          </a:xfrm>
          <a:prstGeom prst="rect">
            <a:avLst/>
          </a:prstGeom>
          <a:noFill/>
          <a:ln/>
        </p:spPr>
        <p:txBody>
          <a:bodyPr wrap="none" lIns="0" tIns="0" rIns="0" bIns="0" rtlCol="0" anchor="t"/>
          <a:lstStyle/>
          <a:p>
            <a:pPr>
              <a:lnSpc>
                <a:spcPts val="2292"/>
              </a:lnSpc>
            </a:pPr>
            <a:r>
              <a:rPr lang="en-US" sz="1833" dirty="0">
                <a:solidFill>
                  <a:srgbClr val="1B1B27"/>
                </a:solidFill>
                <a:latin typeface="Raleway" pitchFamily="34" charset="0"/>
                <a:ea typeface="Raleway" pitchFamily="34" charset="-122"/>
                <a:cs typeface="Raleway" pitchFamily="34" charset="-120"/>
              </a:rPr>
              <a:t>Background</a:t>
            </a:r>
            <a:endParaRPr lang="en-US" sz="1833" dirty="0"/>
          </a:p>
        </p:txBody>
      </p:sp>
      <p:sp>
        <p:nvSpPr>
          <p:cNvPr id="4" name="Text 2"/>
          <p:cNvSpPr/>
          <p:nvPr/>
        </p:nvSpPr>
        <p:spPr>
          <a:xfrm>
            <a:off x="661492" y="3815259"/>
            <a:ext cx="5203924"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The introduction sets the stage for the research, providing context and highlighting the problem being addressed.</a:t>
            </a:r>
            <a:endParaRPr lang="en-US" sz="1458" dirty="0"/>
          </a:p>
        </p:txBody>
      </p:sp>
      <p:sp>
        <p:nvSpPr>
          <p:cNvPr id="5" name="Text 3"/>
          <p:cNvSpPr/>
          <p:nvPr/>
        </p:nvSpPr>
        <p:spPr>
          <a:xfrm>
            <a:off x="6332935" y="3330972"/>
            <a:ext cx="2362696" cy="295275"/>
          </a:xfrm>
          <a:prstGeom prst="rect">
            <a:avLst/>
          </a:prstGeom>
          <a:noFill/>
          <a:ln/>
        </p:spPr>
        <p:txBody>
          <a:bodyPr wrap="none" lIns="0" tIns="0" rIns="0" bIns="0" rtlCol="0" anchor="t"/>
          <a:lstStyle/>
          <a:p>
            <a:pPr>
              <a:lnSpc>
                <a:spcPts val="2292"/>
              </a:lnSpc>
            </a:pPr>
            <a:r>
              <a:rPr lang="en-US" sz="1833" dirty="0">
                <a:solidFill>
                  <a:srgbClr val="1B1B27"/>
                </a:solidFill>
                <a:latin typeface="Raleway" pitchFamily="34" charset="0"/>
                <a:ea typeface="Raleway" pitchFamily="34" charset="-122"/>
                <a:cs typeface="Raleway" pitchFamily="34" charset="-120"/>
              </a:rPr>
              <a:t>Research Question</a:t>
            </a:r>
            <a:endParaRPr lang="en-US" sz="1833" dirty="0"/>
          </a:p>
        </p:txBody>
      </p:sp>
      <p:sp>
        <p:nvSpPr>
          <p:cNvPr id="6" name="Text 4"/>
          <p:cNvSpPr/>
          <p:nvPr/>
        </p:nvSpPr>
        <p:spPr>
          <a:xfrm>
            <a:off x="6332935" y="3815259"/>
            <a:ext cx="5203924"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A clear and concise research question that guides the entire study.</a:t>
            </a:r>
            <a:endParaRPr lang="en-US" sz="1458"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5" name="Oval 84">
            <a:extLst>
              <a:ext uri="{FF2B5EF4-FFF2-40B4-BE49-F238E27FC236}">
                <a16:creationId xmlns:a16="http://schemas.microsoft.com/office/drawing/2014/main" id="{1C7319E3-7918-4894-96A5-BFDEB8EBFDDF}"/>
              </a:ext>
            </a:extLst>
          </p:cNvPr>
          <p:cNvSpPr/>
          <p:nvPr/>
        </p:nvSpPr>
        <p:spPr>
          <a:xfrm>
            <a:off x="9990892" y="5021903"/>
            <a:ext cx="1408922" cy="1408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B42230A-771B-4FDA-BCC8-11AFCA0D8A08}"/>
              </a:ext>
            </a:extLst>
          </p:cNvPr>
          <p:cNvSpPr/>
          <p:nvPr/>
        </p:nvSpPr>
        <p:spPr>
          <a:xfrm>
            <a:off x="2316459" y="103555"/>
            <a:ext cx="9017095" cy="830997"/>
          </a:xfrm>
          <a:prstGeom prst="rect">
            <a:avLst/>
          </a:prstGeom>
        </p:spPr>
        <p:txBody>
          <a:bodyPr wrap="square">
            <a:spAutoFit/>
          </a:bodyPr>
          <a:lstStyle/>
          <a:p>
            <a:pPr algn="ctr"/>
            <a:r>
              <a:rPr lang="en-US" sz="4800" b="1" dirty="0">
                <a:solidFill>
                  <a:srgbClr val="002060"/>
                </a:solidFill>
                <a:latin typeface="TH Niramit AS" panose="02000506000000020004" pitchFamily="2" charset="-34"/>
                <a:cs typeface="TH Niramit AS" panose="02000506000000020004" pitchFamily="2" charset="-34"/>
              </a:rPr>
              <a:t>Learning Evaluation</a:t>
            </a:r>
            <a:endParaRPr lang="th-TH" sz="4800" b="1" dirty="0">
              <a:solidFill>
                <a:srgbClr val="002060"/>
              </a:solidFill>
              <a:latin typeface="TH Niramit AS" panose="02000506000000020004" pitchFamily="2" charset="-34"/>
              <a:cs typeface="TH Niramit AS" panose="02000506000000020004" pitchFamily="2" charset="-34"/>
            </a:endParaRPr>
          </a:p>
        </p:txBody>
      </p:sp>
      <p:graphicFrame>
        <p:nvGraphicFramePr>
          <p:cNvPr id="52" name="Chart 51">
            <a:extLst>
              <a:ext uri="{FF2B5EF4-FFF2-40B4-BE49-F238E27FC236}">
                <a16:creationId xmlns:a16="http://schemas.microsoft.com/office/drawing/2014/main" id="{390E27D9-96AC-488E-BBF1-DC04D90D0AAC}"/>
              </a:ext>
            </a:extLst>
          </p:cNvPr>
          <p:cNvGraphicFramePr/>
          <p:nvPr>
            <p:extLst>
              <p:ext uri="{D42A27DB-BD31-4B8C-83A1-F6EECF244321}">
                <p14:modId xmlns:p14="http://schemas.microsoft.com/office/powerpoint/2010/main" val="496913560"/>
              </p:ext>
            </p:extLst>
          </p:nvPr>
        </p:nvGraphicFramePr>
        <p:xfrm>
          <a:off x="2416818" y="1302594"/>
          <a:ext cx="7354596" cy="4905216"/>
        </p:xfrm>
        <a:graphic>
          <a:graphicData uri="http://schemas.openxmlformats.org/drawingml/2006/chart">
            <c:chart xmlns:c="http://schemas.openxmlformats.org/drawingml/2006/chart" xmlns:r="http://schemas.openxmlformats.org/officeDocument/2006/relationships" r:id="rId4"/>
          </a:graphicData>
        </a:graphic>
      </p:graphicFrame>
      <p:sp>
        <p:nvSpPr>
          <p:cNvPr id="53" name="TextBox 52">
            <a:extLst>
              <a:ext uri="{FF2B5EF4-FFF2-40B4-BE49-F238E27FC236}">
                <a16:creationId xmlns:a16="http://schemas.microsoft.com/office/drawing/2014/main" id="{F72DD0C3-7E8D-46E7-8E08-41F88AB4AEC2}"/>
              </a:ext>
            </a:extLst>
          </p:cNvPr>
          <p:cNvSpPr txBox="1"/>
          <p:nvPr/>
        </p:nvSpPr>
        <p:spPr>
          <a:xfrm>
            <a:off x="2825119" y="1548472"/>
            <a:ext cx="1737976" cy="646331"/>
          </a:xfrm>
          <a:prstGeom prst="rect">
            <a:avLst/>
          </a:prstGeom>
          <a:noFill/>
        </p:spPr>
        <p:txBody>
          <a:bodyPr wrap="none" rtlCol="0">
            <a:spAutoFit/>
          </a:bodyPr>
          <a:lstStyle/>
          <a:p>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Final Exam</a:t>
            </a:r>
            <a:endParaRPr lang="en-US" sz="3600" b="1" dirty="0">
              <a:latin typeface="TH Niramit AS" panose="02000506000000020004" pitchFamily="2" charset="-34"/>
              <a:cs typeface="TH Niramit AS" panose="02000506000000020004" pitchFamily="2" charset="-34"/>
            </a:endParaRPr>
          </a:p>
        </p:txBody>
      </p:sp>
      <p:sp>
        <p:nvSpPr>
          <p:cNvPr id="54" name="TextBox 53">
            <a:extLst>
              <a:ext uri="{FF2B5EF4-FFF2-40B4-BE49-F238E27FC236}">
                <a16:creationId xmlns:a16="http://schemas.microsoft.com/office/drawing/2014/main" id="{1EE51499-C59D-4566-85E9-2C8435880FC5}"/>
              </a:ext>
            </a:extLst>
          </p:cNvPr>
          <p:cNvSpPr txBox="1"/>
          <p:nvPr/>
        </p:nvSpPr>
        <p:spPr>
          <a:xfrm>
            <a:off x="413125" y="3518754"/>
            <a:ext cx="3435063" cy="2308324"/>
          </a:xfrm>
          <a:prstGeom prst="rect">
            <a:avLst/>
          </a:prstGeom>
          <a:noFill/>
        </p:spPr>
        <p:txBody>
          <a:bodyPr wrap="square" rtlCol="0">
            <a:spAutoFit/>
          </a:bodyPr>
          <a:lstStyle/>
          <a:p>
            <a:pPr algn="ctr"/>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Participation, discussion, presentation of ideas in class</a:t>
            </a:r>
            <a:endParaRPr lang="en-US" sz="3600" b="1" dirty="0">
              <a:latin typeface="TH Niramit AS" panose="02000506000000020004" pitchFamily="2" charset="-34"/>
              <a:cs typeface="TH Niramit AS" panose="02000506000000020004" pitchFamily="2" charset="-34"/>
            </a:endParaRPr>
          </a:p>
        </p:txBody>
      </p:sp>
      <p:sp>
        <p:nvSpPr>
          <p:cNvPr id="55" name="TextBox 54">
            <a:extLst>
              <a:ext uri="{FF2B5EF4-FFF2-40B4-BE49-F238E27FC236}">
                <a16:creationId xmlns:a16="http://schemas.microsoft.com/office/drawing/2014/main" id="{4AB46B1B-27F4-42EC-8BBC-90F1DEE71E6C}"/>
              </a:ext>
            </a:extLst>
          </p:cNvPr>
          <p:cNvSpPr txBox="1"/>
          <p:nvPr/>
        </p:nvSpPr>
        <p:spPr>
          <a:xfrm>
            <a:off x="8530324" y="2955634"/>
            <a:ext cx="3254239" cy="3416320"/>
          </a:xfrm>
          <a:prstGeom prst="rect">
            <a:avLst/>
          </a:prstGeom>
          <a:noFill/>
        </p:spPr>
        <p:txBody>
          <a:bodyPr wrap="square" rtlCol="0">
            <a:spAutoFit/>
          </a:bodyPr>
          <a:lstStyle/>
          <a:p>
            <a:pPr marL="233363" indent="-233363">
              <a:buFont typeface="Arial" panose="020B0604020202020204" pitchFamily="34" charset="0"/>
              <a:buChar char="•"/>
            </a:pPr>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research report presentation</a:t>
            </a:r>
            <a:endParaRPr lang="th-TH" sz="3600" b="1" spc="-50" dirty="0">
              <a:latin typeface="TH Niramit AS" panose="02000506000000020004" pitchFamily="2" charset="-34"/>
              <a:ea typeface="Times New Roman" panose="02020603050405020304" pitchFamily="18" charset="0"/>
              <a:cs typeface="TH Niramit AS" panose="02000506000000020004" pitchFamily="2" charset="-34"/>
            </a:endParaRPr>
          </a:p>
          <a:p>
            <a:pPr marL="233363" indent="-233363">
              <a:buFont typeface="Arial" panose="020B0604020202020204" pitchFamily="34" charset="0"/>
              <a:buChar char="•"/>
            </a:pPr>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group work</a:t>
            </a:r>
            <a:endParaRPr lang="th-TH" sz="3600" b="1" spc="-50" dirty="0">
              <a:latin typeface="TH Niramit AS" panose="02000506000000020004" pitchFamily="2" charset="-34"/>
              <a:ea typeface="Times New Roman" panose="02020603050405020304" pitchFamily="18" charset="0"/>
              <a:cs typeface="TH Niramit AS" panose="02000506000000020004" pitchFamily="2" charset="-34"/>
            </a:endParaRPr>
          </a:p>
          <a:p>
            <a:pPr marL="233363" indent="-233363">
              <a:buFont typeface="Arial" panose="020B0604020202020204" pitchFamily="34" charset="0"/>
              <a:buChar char="•"/>
            </a:pPr>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Submitting assignments</a:t>
            </a:r>
            <a:endParaRPr lang="th-TH" sz="3600" b="1" spc="-50" dirty="0">
              <a:latin typeface="TH Niramit AS" panose="02000506000000020004" pitchFamily="2" charset="-34"/>
              <a:ea typeface="Times New Roman" panose="02020603050405020304" pitchFamily="18" charset="0"/>
              <a:cs typeface="TH Niramit AS" panose="02000506000000020004" pitchFamily="2" charset="-34"/>
            </a:endParaRPr>
          </a:p>
          <a:p>
            <a:pPr marL="233363" indent="-233363">
              <a:buFont typeface="Arial" panose="020B0604020202020204" pitchFamily="34" charset="0"/>
              <a:buChar char="•"/>
            </a:pPr>
            <a:r>
              <a:rPr lang="en-US" sz="3600" b="1" spc="-50" dirty="0">
                <a:latin typeface="TH Niramit AS" panose="02000506000000020004" pitchFamily="2" charset="-34"/>
                <a:ea typeface="Times New Roman" panose="02020603050405020304" pitchFamily="18" charset="0"/>
                <a:cs typeface="TH Niramit AS" panose="02000506000000020004" pitchFamily="2" charset="-34"/>
              </a:rPr>
              <a:t>project work</a:t>
            </a:r>
            <a:endParaRPr lang="th-TH" sz="36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
        <p:nvSpPr>
          <p:cNvPr id="4" name="TextBox 3">
            <a:extLst>
              <a:ext uri="{FF2B5EF4-FFF2-40B4-BE49-F238E27FC236}">
                <a16:creationId xmlns:a16="http://schemas.microsoft.com/office/drawing/2014/main" id="{2BBB8020-9E22-49F0-A8A5-A27DE188AC9C}"/>
              </a:ext>
            </a:extLst>
          </p:cNvPr>
          <p:cNvSpPr txBox="1"/>
          <p:nvPr/>
        </p:nvSpPr>
        <p:spPr>
          <a:xfrm>
            <a:off x="6825005" y="3740464"/>
            <a:ext cx="1280609" cy="646331"/>
          </a:xfrm>
          <a:prstGeom prst="rect">
            <a:avLst/>
          </a:prstGeom>
          <a:noFill/>
        </p:spPr>
        <p:txBody>
          <a:bodyPr wrap="square" rtlCol="0">
            <a:spAutoFit/>
          </a:bodyPr>
          <a:lstStyle/>
          <a:p>
            <a:r>
              <a:rPr lang="en-US" sz="3600" dirty="0"/>
              <a:t>60 %</a:t>
            </a:r>
          </a:p>
        </p:txBody>
      </p:sp>
    </p:spTree>
    <p:extLst>
      <p:ext uri="{BB962C8B-B14F-4D97-AF65-F5344CB8AC3E}">
        <p14:creationId xmlns:p14="http://schemas.microsoft.com/office/powerpoint/2010/main" val="3304574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2362696"/>
          </a:xfrm>
          <a:prstGeom prst="rect">
            <a:avLst/>
          </a:prstGeom>
        </p:spPr>
      </p:pic>
      <p:sp>
        <p:nvSpPr>
          <p:cNvPr id="3" name="Text 0"/>
          <p:cNvSpPr/>
          <p:nvPr/>
        </p:nvSpPr>
        <p:spPr>
          <a:xfrm>
            <a:off x="661492" y="3319959"/>
            <a:ext cx="4725492" cy="590649"/>
          </a:xfrm>
          <a:prstGeom prst="rect">
            <a:avLst/>
          </a:prstGeom>
          <a:noFill/>
          <a:ln/>
        </p:spPr>
        <p:txBody>
          <a:bodyPr wrap="non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Literature Review</a:t>
            </a:r>
            <a:endParaRPr lang="en-US" sz="3708" dirty="0"/>
          </a:p>
        </p:txBody>
      </p:sp>
      <p:sp>
        <p:nvSpPr>
          <p:cNvPr id="4" name="Shape 1"/>
          <p:cNvSpPr/>
          <p:nvPr/>
        </p:nvSpPr>
        <p:spPr>
          <a:xfrm>
            <a:off x="661492" y="4194076"/>
            <a:ext cx="3496965" cy="1706662"/>
          </a:xfrm>
          <a:prstGeom prst="roundRect">
            <a:avLst>
              <a:gd name="adj" fmla="val 4652"/>
            </a:avLst>
          </a:prstGeom>
          <a:solidFill>
            <a:srgbClr val="E1E1EA"/>
          </a:solidFill>
          <a:ln w="7620">
            <a:solidFill>
              <a:srgbClr val="C7C7D0"/>
            </a:solidFill>
            <a:prstDash val="solid"/>
          </a:ln>
        </p:spPr>
      </p:sp>
      <p:sp>
        <p:nvSpPr>
          <p:cNvPr id="5" name="Text 2"/>
          <p:cNvSpPr/>
          <p:nvPr/>
        </p:nvSpPr>
        <p:spPr>
          <a:xfrm>
            <a:off x="856854" y="4389438"/>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Previous Research</a:t>
            </a:r>
            <a:endParaRPr lang="en-US" sz="1833" dirty="0"/>
          </a:p>
        </p:txBody>
      </p:sp>
      <p:sp>
        <p:nvSpPr>
          <p:cNvPr id="6" name="Text 3"/>
          <p:cNvSpPr/>
          <p:nvPr/>
        </p:nvSpPr>
        <p:spPr>
          <a:xfrm>
            <a:off x="856853" y="4798119"/>
            <a:ext cx="3106242" cy="907257"/>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A comprehensive review of existing literature relevant to the research topic.</a:t>
            </a:r>
            <a:endParaRPr lang="en-US" sz="1458" dirty="0"/>
          </a:p>
        </p:txBody>
      </p:sp>
      <p:sp>
        <p:nvSpPr>
          <p:cNvPr id="7" name="Shape 4"/>
          <p:cNvSpPr/>
          <p:nvPr/>
        </p:nvSpPr>
        <p:spPr>
          <a:xfrm>
            <a:off x="4347468" y="4194076"/>
            <a:ext cx="3496965" cy="1706662"/>
          </a:xfrm>
          <a:prstGeom prst="roundRect">
            <a:avLst>
              <a:gd name="adj" fmla="val 4652"/>
            </a:avLst>
          </a:prstGeom>
          <a:solidFill>
            <a:srgbClr val="E1E1EA"/>
          </a:solidFill>
          <a:ln w="7620">
            <a:solidFill>
              <a:srgbClr val="C7C7D0"/>
            </a:solidFill>
            <a:prstDash val="solid"/>
          </a:ln>
        </p:spPr>
      </p:sp>
      <p:sp>
        <p:nvSpPr>
          <p:cNvPr id="8" name="Text 5"/>
          <p:cNvSpPr/>
          <p:nvPr/>
        </p:nvSpPr>
        <p:spPr>
          <a:xfrm>
            <a:off x="4542830" y="4389438"/>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Key Findings</a:t>
            </a:r>
            <a:endParaRPr lang="en-US" sz="1833" dirty="0"/>
          </a:p>
        </p:txBody>
      </p:sp>
      <p:sp>
        <p:nvSpPr>
          <p:cNvPr id="9" name="Text 6"/>
          <p:cNvSpPr/>
          <p:nvPr/>
        </p:nvSpPr>
        <p:spPr>
          <a:xfrm>
            <a:off x="4542830" y="4798119"/>
            <a:ext cx="3106242" cy="907257"/>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Summarizes key findings from past studies and identifies gaps in knowledge.</a:t>
            </a:r>
            <a:endParaRPr lang="en-US" sz="1458" dirty="0"/>
          </a:p>
        </p:txBody>
      </p:sp>
      <p:sp>
        <p:nvSpPr>
          <p:cNvPr id="10" name="Shape 7"/>
          <p:cNvSpPr/>
          <p:nvPr/>
        </p:nvSpPr>
        <p:spPr>
          <a:xfrm>
            <a:off x="8033444" y="4194076"/>
            <a:ext cx="3496965" cy="1706662"/>
          </a:xfrm>
          <a:prstGeom prst="roundRect">
            <a:avLst>
              <a:gd name="adj" fmla="val 4652"/>
            </a:avLst>
          </a:prstGeom>
          <a:solidFill>
            <a:srgbClr val="E1E1EA"/>
          </a:solidFill>
          <a:ln w="7620">
            <a:solidFill>
              <a:srgbClr val="C7C7D0"/>
            </a:solidFill>
            <a:prstDash val="solid"/>
          </a:ln>
        </p:spPr>
      </p:sp>
      <p:sp>
        <p:nvSpPr>
          <p:cNvPr id="11" name="Text 8"/>
          <p:cNvSpPr/>
          <p:nvPr/>
        </p:nvSpPr>
        <p:spPr>
          <a:xfrm>
            <a:off x="8228807" y="4389438"/>
            <a:ext cx="2513508"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Theoretical Framework</a:t>
            </a:r>
            <a:endParaRPr lang="en-US" sz="1833" dirty="0"/>
          </a:p>
        </p:txBody>
      </p:sp>
      <p:sp>
        <p:nvSpPr>
          <p:cNvPr id="12" name="Text 9"/>
          <p:cNvSpPr/>
          <p:nvPr/>
        </p:nvSpPr>
        <p:spPr>
          <a:xfrm>
            <a:off x="8228807" y="4798119"/>
            <a:ext cx="3106242"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Explains the theoretical framework guiding the research.</a:t>
            </a:r>
            <a:endParaRPr lang="en-US" sz="1458"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882155"/>
            <a:ext cx="4725492" cy="590649"/>
          </a:xfrm>
          <a:prstGeom prst="rect">
            <a:avLst/>
          </a:prstGeom>
          <a:noFill/>
          <a:ln/>
        </p:spPr>
        <p:txBody>
          <a:bodyPr wrap="non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Methodology</a:t>
            </a:r>
            <a:endParaRPr lang="en-US" sz="3708" dirty="0"/>
          </a:p>
        </p:txBody>
      </p:sp>
      <p:pic>
        <p:nvPicPr>
          <p:cNvPr id="4" name="Image 1" descr="preencoded.png"/>
          <p:cNvPicPr>
            <a:picLocks noChangeAspect="1"/>
          </p:cNvPicPr>
          <p:nvPr/>
        </p:nvPicPr>
        <p:blipFill>
          <a:blip r:embed="rId4"/>
          <a:stretch>
            <a:fillRect/>
          </a:stretch>
        </p:blipFill>
        <p:spPr>
          <a:xfrm>
            <a:off x="5233492" y="1756271"/>
            <a:ext cx="472480" cy="472480"/>
          </a:xfrm>
          <a:prstGeom prst="rect">
            <a:avLst/>
          </a:prstGeom>
        </p:spPr>
      </p:pic>
      <p:sp>
        <p:nvSpPr>
          <p:cNvPr id="5" name="Text 1"/>
          <p:cNvSpPr/>
          <p:nvPr/>
        </p:nvSpPr>
        <p:spPr>
          <a:xfrm>
            <a:off x="5233492" y="2417763"/>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Research Design</a:t>
            </a:r>
            <a:endParaRPr lang="en-US" sz="1833" dirty="0"/>
          </a:p>
        </p:txBody>
      </p:sp>
      <p:sp>
        <p:nvSpPr>
          <p:cNvPr id="6" name="Text 2"/>
          <p:cNvSpPr/>
          <p:nvPr/>
        </p:nvSpPr>
        <p:spPr>
          <a:xfrm>
            <a:off x="5233492" y="2826444"/>
            <a:ext cx="3006725"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Describes the overall approach used to collect and analyze data.</a:t>
            </a:r>
            <a:endParaRPr lang="en-US" sz="1458" dirty="0"/>
          </a:p>
        </p:txBody>
      </p:sp>
      <p:pic>
        <p:nvPicPr>
          <p:cNvPr id="7" name="Image 2" descr="preencoded.png"/>
          <p:cNvPicPr>
            <a:picLocks noChangeAspect="1"/>
          </p:cNvPicPr>
          <p:nvPr/>
        </p:nvPicPr>
        <p:blipFill>
          <a:blip r:embed="rId5"/>
          <a:stretch>
            <a:fillRect/>
          </a:stretch>
        </p:blipFill>
        <p:spPr>
          <a:xfrm>
            <a:off x="8523684" y="1756271"/>
            <a:ext cx="472480" cy="472480"/>
          </a:xfrm>
          <a:prstGeom prst="rect">
            <a:avLst/>
          </a:prstGeom>
        </p:spPr>
      </p:pic>
      <p:sp>
        <p:nvSpPr>
          <p:cNvPr id="8" name="Text 3"/>
          <p:cNvSpPr/>
          <p:nvPr/>
        </p:nvSpPr>
        <p:spPr>
          <a:xfrm>
            <a:off x="8523685" y="2417763"/>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Sampling</a:t>
            </a:r>
            <a:endParaRPr lang="en-US" sz="1833" dirty="0"/>
          </a:p>
        </p:txBody>
      </p:sp>
      <p:sp>
        <p:nvSpPr>
          <p:cNvPr id="9" name="Text 4"/>
          <p:cNvSpPr/>
          <p:nvPr/>
        </p:nvSpPr>
        <p:spPr>
          <a:xfrm>
            <a:off x="8523685" y="2826444"/>
            <a:ext cx="3006824"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Explains how the study participants or data points were selected.</a:t>
            </a:r>
            <a:endParaRPr lang="en-US" sz="1458" dirty="0"/>
          </a:p>
        </p:txBody>
      </p:sp>
      <p:pic>
        <p:nvPicPr>
          <p:cNvPr id="10" name="Image 3" descr="preencoded.png"/>
          <p:cNvPicPr>
            <a:picLocks noChangeAspect="1"/>
          </p:cNvPicPr>
          <p:nvPr/>
        </p:nvPicPr>
        <p:blipFill>
          <a:blip r:embed="rId6"/>
          <a:stretch>
            <a:fillRect/>
          </a:stretch>
        </p:blipFill>
        <p:spPr>
          <a:xfrm>
            <a:off x="5233492" y="3998318"/>
            <a:ext cx="472480" cy="472480"/>
          </a:xfrm>
          <a:prstGeom prst="rect">
            <a:avLst/>
          </a:prstGeom>
        </p:spPr>
      </p:pic>
      <p:sp>
        <p:nvSpPr>
          <p:cNvPr id="11" name="Text 5"/>
          <p:cNvSpPr/>
          <p:nvPr/>
        </p:nvSpPr>
        <p:spPr>
          <a:xfrm>
            <a:off x="5233492" y="4659808"/>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Data Collection</a:t>
            </a:r>
            <a:endParaRPr lang="en-US" sz="1833" dirty="0"/>
          </a:p>
        </p:txBody>
      </p:sp>
      <p:sp>
        <p:nvSpPr>
          <p:cNvPr id="12" name="Text 6"/>
          <p:cNvSpPr/>
          <p:nvPr/>
        </p:nvSpPr>
        <p:spPr>
          <a:xfrm>
            <a:off x="5233492" y="5068491"/>
            <a:ext cx="3006725" cy="907257"/>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Details the methods used to gather data, including surveys, interviews, or observations.</a:t>
            </a:r>
            <a:endParaRPr lang="en-US" sz="1458" dirty="0"/>
          </a:p>
        </p:txBody>
      </p:sp>
      <p:pic>
        <p:nvPicPr>
          <p:cNvPr id="13" name="Image 4" descr="preencoded.png"/>
          <p:cNvPicPr>
            <a:picLocks noChangeAspect="1"/>
          </p:cNvPicPr>
          <p:nvPr/>
        </p:nvPicPr>
        <p:blipFill>
          <a:blip r:embed="rId7"/>
          <a:stretch>
            <a:fillRect/>
          </a:stretch>
        </p:blipFill>
        <p:spPr>
          <a:xfrm>
            <a:off x="8523684" y="3998318"/>
            <a:ext cx="472480" cy="472480"/>
          </a:xfrm>
          <a:prstGeom prst="rect">
            <a:avLst/>
          </a:prstGeom>
        </p:spPr>
      </p:pic>
      <p:sp>
        <p:nvSpPr>
          <p:cNvPr id="14" name="Text 7"/>
          <p:cNvSpPr/>
          <p:nvPr/>
        </p:nvSpPr>
        <p:spPr>
          <a:xfrm>
            <a:off x="8523685" y="4659808"/>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Data Analysis</a:t>
            </a:r>
            <a:endParaRPr lang="en-US" sz="1833" dirty="0"/>
          </a:p>
        </p:txBody>
      </p:sp>
      <p:sp>
        <p:nvSpPr>
          <p:cNvPr id="15" name="Text 8"/>
          <p:cNvSpPr/>
          <p:nvPr/>
        </p:nvSpPr>
        <p:spPr>
          <a:xfrm>
            <a:off x="8523685" y="5068491"/>
            <a:ext cx="3006824" cy="907257"/>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Explains the statistical or qualitative techniques used to analyze data.</a:t>
            </a:r>
            <a:endParaRPr lang="en-US" sz="1458"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61492" y="2007990"/>
            <a:ext cx="4725492" cy="590649"/>
          </a:xfrm>
          <a:prstGeom prst="rect">
            <a:avLst/>
          </a:prstGeom>
          <a:noFill/>
          <a:ln/>
        </p:spPr>
        <p:txBody>
          <a:bodyPr wrap="non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Results</a:t>
            </a:r>
            <a:endParaRPr lang="en-US" sz="3708" dirty="0"/>
          </a:p>
        </p:txBody>
      </p:sp>
      <p:sp>
        <p:nvSpPr>
          <p:cNvPr id="4" name="Text 1"/>
          <p:cNvSpPr/>
          <p:nvPr/>
        </p:nvSpPr>
        <p:spPr>
          <a:xfrm>
            <a:off x="661492" y="2976563"/>
            <a:ext cx="3006725" cy="623689"/>
          </a:xfrm>
          <a:prstGeom prst="rect">
            <a:avLst/>
          </a:prstGeom>
          <a:noFill/>
          <a:ln/>
        </p:spPr>
        <p:txBody>
          <a:bodyPr wrap="none" lIns="0" tIns="0" rIns="0" bIns="0" rtlCol="0" anchor="t"/>
          <a:lstStyle/>
          <a:p>
            <a:pPr algn="ctr">
              <a:lnSpc>
                <a:spcPts val="4875"/>
              </a:lnSpc>
            </a:pPr>
            <a:r>
              <a:rPr lang="en-US" sz="4875" dirty="0">
                <a:solidFill>
                  <a:srgbClr val="3C3939"/>
                </a:solidFill>
                <a:latin typeface="Raleway" pitchFamily="34" charset="0"/>
                <a:ea typeface="Raleway" pitchFamily="34" charset="-122"/>
                <a:cs typeface="Raleway" pitchFamily="34" charset="-120"/>
              </a:rPr>
              <a:t>1</a:t>
            </a:r>
            <a:endParaRPr lang="en-US" sz="4875" dirty="0"/>
          </a:p>
        </p:txBody>
      </p:sp>
      <p:sp>
        <p:nvSpPr>
          <p:cNvPr id="5" name="Text 2"/>
          <p:cNvSpPr/>
          <p:nvPr/>
        </p:nvSpPr>
        <p:spPr>
          <a:xfrm>
            <a:off x="983457" y="3836393"/>
            <a:ext cx="2362696" cy="295275"/>
          </a:xfrm>
          <a:prstGeom prst="rect">
            <a:avLst/>
          </a:prstGeom>
          <a:noFill/>
          <a:ln/>
        </p:spPr>
        <p:txBody>
          <a:bodyPr wrap="none" lIns="0" tIns="0" rIns="0" bIns="0" rtlCol="0" anchor="t"/>
          <a:lstStyle/>
          <a:p>
            <a:pPr algn="ctr">
              <a:lnSpc>
                <a:spcPts val="2292"/>
              </a:lnSpc>
            </a:pPr>
            <a:r>
              <a:rPr lang="en-US" sz="1833" dirty="0">
                <a:solidFill>
                  <a:srgbClr val="3C3939"/>
                </a:solidFill>
                <a:latin typeface="Raleway" pitchFamily="34" charset="0"/>
                <a:ea typeface="Raleway" pitchFamily="34" charset="-122"/>
                <a:cs typeface="Raleway" pitchFamily="34" charset="-120"/>
              </a:rPr>
              <a:t>Findings</a:t>
            </a:r>
            <a:endParaRPr lang="en-US" sz="1833" dirty="0"/>
          </a:p>
        </p:txBody>
      </p:sp>
      <p:sp>
        <p:nvSpPr>
          <p:cNvPr id="6" name="Text 3"/>
          <p:cNvSpPr/>
          <p:nvPr/>
        </p:nvSpPr>
        <p:spPr>
          <a:xfrm>
            <a:off x="661492" y="4245074"/>
            <a:ext cx="3006725" cy="604838"/>
          </a:xfrm>
          <a:prstGeom prst="rect">
            <a:avLst/>
          </a:prstGeom>
          <a:noFill/>
          <a:ln/>
        </p:spPr>
        <p:txBody>
          <a:bodyPr wrap="square" lIns="0" tIns="0" rIns="0" bIns="0" rtlCol="0" anchor="t"/>
          <a:lstStyle/>
          <a:p>
            <a:pPr algn="ctr">
              <a:lnSpc>
                <a:spcPts val="2375"/>
              </a:lnSpc>
            </a:pPr>
            <a:r>
              <a:rPr lang="en-US" sz="1458" dirty="0">
                <a:solidFill>
                  <a:srgbClr val="3C3939"/>
                </a:solidFill>
                <a:latin typeface="Roboto" pitchFamily="34" charset="0"/>
                <a:ea typeface="Roboto" pitchFamily="34" charset="-122"/>
                <a:cs typeface="Roboto" pitchFamily="34" charset="-120"/>
              </a:rPr>
              <a:t>Presents the main findings from the research.</a:t>
            </a:r>
            <a:endParaRPr lang="en-US" sz="1458" dirty="0"/>
          </a:p>
        </p:txBody>
      </p:sp>
      <p:sp>
        <p:nvSpPr>
          <p:cNvPr id="7" name="Text 4"/>
          <p:cNvSpPr/>
          <p:nvPr/>
        </p:nvSpPr>
        <p:spPr>
          <a:xfrm>
            <a:off x="3951685" y="2976563"/>
            <a:ext cx="3006824" cy="623689"/>
          </a:xfrm>
          <a:prstGeom prst="rect">
            <a:avLst/>
          </a:prstGeom>
          <a:noFill/>
          <a:ln/>
        </p:spPr>
        <p:txBody>
          <a:bodyPr wrap="none" lIns="0" tIns="0" rIns="0" bIns="0" rtlCol="0" anchor="t"/>
          <a:lstStyle/>
          <a:p>
            <a:pPr algn="ctr">
              <a:lnSpc>
                <a:spcPts val="4875"/>
              </a:lnSpc>
            </a:pPr>
            <a:r>
              <a:rPr lang="en-US" sz="4875" dirty="0">
                <a:solidFill>
                  <a:srgbClr val="3C3939"/>
                </a:solidFill>
                <a:latin typeface="Raleway" pitchFamily="34" charset="0"/>
                <a:ea typeface="Raleway" pitchFamily="34" charset="-122"/>
                <a:cs typeface="Raleway" pitchFamily="34" charset="-120"/>
              </a:rPr>
              <a:t>2</a:t>
            </a:r>
            <a:endParaRPr lang="en-US" sz="4875" dirty="0"/>
          </a:p>
        </p:txBody>
      </p:sp>
      <p:sp>
        <p:nvSpPr>
          <p:cNvPr id="8" name="Text 5"/>
          <p:cNvSpPr/>
          <p:nvPr/>
        </p:nvSpPr>
        <p:spPr>
          <a:xfrm>
            <a:off x="4273749" y="3836393"/>
            <a:ext cx="2362696" cy="295275"/>
          </a:xfrm>
          <a:prstGeom prst="rect">
            <a:avLst/>
          </a:prstGeom>
          <a:noFill/>
          <a:ln/>
        </p:spPr>
        <p:txBody>
          <a:bodyPr wrap="none" lIns="0" tIns="0" rIns="0" bIns="0" rtlCol="0" anchor="t"/>
          <a:lstStyle/>
          <a:p>
            <a:pPr algn="ctr">
              <a:lnSpc>
                <a:spcPts val="2292"/>
              </a:lnSpc>
            </a:pPr>
            <a:r>
              <a:rPr lang="en-US" sz="1833" dirty="0">
                <a:solidFill>
                  <a:srgbClr val="3C3939"/>
                </a:solidFill>
                <a:latin typeface="Raleway" pitchFamily="34" charset="0"/>
                <a:ea typeface="Raleway" pitchFamily="34" charset="-122"/>
                <a:cs typeface="Raleway" pitchFamily="34" charset="-120"/>
              </a:rPr>
              <a:t>Tables &amp; Figures</a:t>
            </a:r>
            <a:endParaRPr lang="en-US" sz="1833" dirty="0"/>
          </a:p>
        </p:txBody>
      </p:sp>
      <p:sp>
        <p:nvSpPr>
          <p:cNvPr id="9" name="Text 6"/>
          <p:cNvSpPr/>
          <p:nvPr/>
        </p:nvSpPr>
        <p:spPr>
          <a:xfrm>
            <a:off x="3951685" y="4245074"/>
            <a:ext cx="3006824" cy="604838"/>
          </a:xfrm>
          <a:prstGeom prst="rect">
            <a:avLst/>
          </a:prstGeom>
          <a:noFill/>
          <a:ln/>
        </p:spPr>
        <p:txBody>
          <a:bodyPr wrap="square" lIns="0" tIns="0" rIns="0" bIns="0" rtlCol="0" anchor="t"/>
          <a:lstStyle/>
          <a:p>
            <a:pPr algn="ctr">
              <a:lnSpc>
                <a:spcPts val="2375"/>
              </a:lnSpc>
            </a:pPr>
            <a:r>
              <a:rPr lang="en-US" sz="1458" dirty="0">
                <a:solidFill>
                  <a:srgbClr val="3C3939"/>
                </a:solidFill>
                <a:latin typeface="Roboto" pitchFamily="34" charset="0"/>
                <a:ea typeface="Roboto" pitchFamily="34" charset="-122"/>
                <a:cs typeface="Roboto" pitchFamily="34" charset="-120"/>
              </a:rPr>
              <a:t>Uses tables and figures to visually represent key data.</a:t>
            </a:r>
            <a:endParaRPr lang="en-US" sz="1458"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2267844"/>
            <a:ext cx="4725492" cy="590649"/>
          </a:xfrm>
          <a:prstGeom prst="rect">
            <a:avLst/>
          </a:prstGeom>
          <a:noFill/>
          <a:ln/>
        </p:spPr>
        <p:txBody>
          <a:bodyPr wrap="non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Discussion</a:t>
            </a:r>
            <a:endParaRPr lang="en-US" sz="3708" dirty="0"/>
          </a:p>
        </p:txBody>
      </p:sp>
      <p:sp>
        <p:nvSpPr>
          <p:cNvPr id="3" name="Text 1"/>
          <p:cNvSpPr/>
          <p:nvPr/>
        </p:nvSpPr>
        <p:spPr>
          <a:xfrm>
            <a:off x="661492" y="3330972"/>
            <a:ext cx="2362696" cy="295275"/>
          </a:xfrm>
          <a:prstGeom prst="rect">
            <a:avLst/>
          </a:prstGeom>
          <a:noFill/>
          <a:ln/>
        </p:spPr>
        <p:txBody>
          <a:bodyPr wrap="none" lIns="0" tIns="0" rIns="0" bIns="0" rtlCol="0" anchor="t"/>
          <a:lstStyle/>
          <a:p>
            <a:pPr>
              <a:lnSpc>
                <a:spcPts val="2292"/>
              </a:lnSpc>
            </a:pPr>
            <a:r>
              <a:rPr lang="en-US" sz="1833" dirty="0">
                <a:solidFill>
                  <a:srgbClr val="1B1B27"/>
                </a:solidFill>
                <a:latin typeface="Raleway" pitchFamily="34" charset="0"/>
                <a:ea typeface="Raleway" pitchFamily="34" charset="-122"/>
                <a:cs typeface="Raleway" pitchFamily="34" charset="-120"/>
              </a:rPr>
              <a:t>Interpretation</a:t>
            </a:r>
            <a:endParaRPr lang="en-US" sz="1833" dirty="0"/>
          </a:p>
        </p:txBody>
      </p:sp>
      <p:sp>
        <p:nvSpPr>
          <p:cNvPr id="4" name="Text 2"/>
          <p:cNvSpPr/>
          <p:nvPr/>
        </p:nvSpPr>
        <p:spPr>
          <a:xfrm>
            <a:off x="661492" y="3815259"/>
            <a:ext cx="3315097"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Interprets the results and explains their significance.</a:t>
            </a:r>
            <a:endParaRPr lang="en-US" sz="1458" dirty="0"/>
          </a:p>
        </p:txBody>
      </p:sp>
      <p:sp>
        <p:nvSpPr>
          <p:cNvPr id="5" name="Text 3"/>
          <p:cNvSpPr/>
          <p:nvPr/>
        </p:nvSpPr>
        <p:spPr>
          <a:xfrm>
            <a:off x="4444107" y="3330972"/>
            <a:ext cx="2362696" cy="295275"/>
          </a:xfrm>
          <a:prstGeom prst="rect">
            <a:avLst/>
          </a:prstGeom>
          <a:noFill/>
          <a:ln/>
        </p:spPr>
        <p:txBody>
          <a:bodyPr wrap="none" lIns="0" tIns="0" rIns="0" bIns="0" rtlCol="0" anchor="t"/>
          <a:lstStyle/>
          <a:p>
            <a:pPr>
              <a:lnSpc>
                <a:spcPts val="2292"/>
              </a:lnSpc>
            </a:pPr>
            <a:r>
              <a:rPr lang="en-US" sz="1833" dirty="0">
                <a:solidFill>
                  <a:srgbClr val="1B1B27"/>
                </a:solidFill>
                <a:latin typeface="Raleway" pitchFamily="34" charset="0"/>
                <a:ea typeface="Raleway" pitchFamily="34" charset="-122"/>
                <a:cs typeface="Raleway" pitchFamily="34" charset="-120"/>
              </a:rPr>
              <a:t>Comparison</a:t>
            </a:r>
            <a:endParaRPr lang="en-US" sz="1833" dirty="0"/>
          </a:p>
        </p:txBody>
      </p:sp>
      <p:sp>
        <p:nvSpPr>
          <p:cNvPr id="6" name="Text 4"/>
          <p:cNvSpPr/>
          <p:nvPr/>
        </p:nvSpPr>
        <p:spPr>
          <a:xfrm>
            <a:off x="4444107" y="3815259"/>
            <a:ext cx="3315097"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Compares findings to previous research and existing theories.</a:t>
            </a:r>
            <a:endParaRPr lang="en-US" sz="1458" dirty="0"/>
          </a:p>
        </p:txBody>
      </p:sp>
      <p:sp>
        <p:nvSpPr>
          <p:cNvPr id="7" name="Text 5"/>
          <p:cNvSpPr/>
          <p:nvPr/>
        </p:nvSpPr>
        <p:spPr>
          <a:xfrm>
            <a:off x="8226723" y="3330972"/>
            <a:ext cx="2362696" cy="295275"/>
          </a:xfrm>
          <a:prstGeom prst="rect">
            <a:avLst/>
          </a:prstGeom>
          <a:noFill/>
          <a:ln/>
        </p:spPr>
        <p:txBody>
          <a:bodyPr wrap="none" lIns="0" tIns="0" rIns="0" bIns="0" rtlCol="0" anchor="t"/>
          <a:lstStyle/>
          <a:p>
            <a:pPr>
              <a:lnSpc>
                <a:spcPts val="2292"/>
              </a:lnSpc>
            </a:pPr>
            <a:r>
              <a:rPr lang="en-US" sz="1833" dirty="0">
                <a:solidFill>
                  <a:srgbClr val="1B1B27"/>
                </a:solidFill>
                <a:latin typeface="Raleway" pitchFamily="34" charset="0"/>
                <a:ea typeface="Raleway" pitchFamily="34" charset="-122"/>
                <a:cs typeface="Raleway" pitchFamily="34" charset="-120"/>
              </a:rPr>
              <a:t>Limitations</a:t>
            </a:r>
            <a:endParaRPr lang="en-US" sz="1833" dirty="0"/>
          </a:p>
        </p:txBody>
      </p:sp>
      <p:sp>
        <p:nvSpPr>
          <p:cNvPr id="8" name="Text 6"/>
          <p:cNvSpPr/>
          <p:nvPr/>
        </p:nvSpPr>
        <p:spPr>
          <a:xfrm>
            <a:off x="8226722" y="3815259"/>
            <a:ext cx="3315097"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Acknowledges any limitations of the study and potential biases.</a:t>
            </a:r>
            <a:endParaRPr lang="en-US" sz="1458"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657053"/>
            <a:ext cx="4725492" cy="590649"/>
          </a:xfrm>
          <a:prstGeom prst="rect">
            <a:avLst/>
          </a:prstGeom>
          <a:noFill/>
          <a:ln/>
        </p:spPr>
        <p:txBody>
          <a:bodyPr wrap="non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Conclusion</a:t>
            </a:r>
            <a:endParaRPr lang="en-US" sz="3708" dirty="0"/>
          </a:p>
        </p:txBody>
      </p:sp>
      <p:sp>
        <p:nvSpPr>
          <p:cNvPr id="3" name="Shape 1"/>
          <p:cNvSpPr/>
          <p:nvPr/>
        </p:nvSpPr>
        <p:spPr>
          <a:xfrm>
            <a:off x="661492" y="2625726"/>
            <a:ext cx="2717205" cy="1089124"/>
          </a:xfrm>
          <a:prstGeom prst="roundRect">
            <a:avLst>
              <a:gd name="adj" fmla="val 7289"/>
            </a:avLst>
          </a:prstGeom>
          <a:solidFill>
            <a:srgbClr val="E1E1EA"/>
          </a:solidFill>
          <a:ln w="7620">
            <a:solidFill>
              <a:srgbClr val="C7C7D0"/>
            </a:solidFill>
            <a:prstDash val="solid"/>
          </a:ln>
        </p:spPr>
      </p:sp>
      <p:sp>
        <p:nvSpPr>
          <p:cNvPr id="4" name="Text 2"/>
          <p:cNvSpPr/>
          <p:nvPr/>
        </p:nvSpPr>
        <p:spPr>
          <a:xfrm>
            <a:off x="856854" y="2981326"/>
            <a:ext cx="101104" cy="377924"/>
          </a:xfrm>
          <a:prstGeom prst="rect">
            <a:avLst/>
          </a:prstGeom>
          <a:noFill/>
          <a:ln/>
        </p:spPr>
        <p:txBody>
          <a:bodyPr wrap="none" lIns="0" tIns="0" rIns="0" bIns="0" rtlCol="0" anchor="t"/>
          <a:lstStyle/>
          <a:p>
            <a:pPr algn="ctr">
              <a:lnSpc>
                <a:spcPts val="2958"/>
              </a:lnSpc>
            </a:pPr>
            <a:r>
              <a:rPr lang="en-US" sz="1833" dirty="0">
                <a:solidFill>
                  <a:srgbClr val="3C3939"/>
                </a:solidFill>
                <a:latin typeface="Raleway" pitchFamily="34" charset="0"/>
                <a:ea typeface="Raleway" pitchFamily="34" charset="-122"/>
                <a:cs typeface="Raleway" pitchFamily="34" charset="-120"/>
              </a:rPr>
              <a:t>1</a:t>
            </a:r>
            <a:endParaRPr lang="en-US" sz="1833" dirty="0"/>
          </a:p>
        </p:txBody>
      </p:sp>
      <p:sp>
        <p:nvSpPr>
          <p:cNvPr id="5" name="Text 3"/>
          <p:cNvSpPr/>
          <p:nvPr/>
        </p:nvSpPr>
        <p:spPr>
          <a:xfrm>
            <a:off x="3567708" y="2814737"/>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Summary</a:t>
            </a:r>
            <a:endParaRPr lang="en-US" sz="1833" dirty="0"/>
          </a:p>
        </p:txBody>
      </p:sp>
      <p:sp>
        <p:nvSpPr>
          <p:cNvPr id="6" name="Text 4"/>
          <p:cNvSpPr/>
          <p:nvPr/>
        </p:nvSpPr>
        <p:spPr>
          <a:xfrm>
            <a:off x="3567708" y="3223420"/>
            <a:ext cx="4324053" cy="302419"/>
          </a:xfrm>
          <a:prstGeom prst="rect">
            <a:avLst/>
          </a:prstGeom>
          <a:noFill/>
          <a:ln/>
        </p:spPr>
        <p:txBody>
          <a:bodyPr wrap="non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Summarizes the key findings and their implications.</a:t>
            </a:r>
            <a:endParaRPr lang="en-US" sz="1458" dirty="0"/>
          </a:p>
        </p:txBody>
      </p:sp>
      <p:sp>
        <p:nvSpPr>
          <p:cNvPr id="7" name="Shape 5"/>
          <p:cNvSpPr/>
          <p:nvPr/>
        </p:nvSpPr>
        <p:spPr>
          <a:xfrm>
            <a:off x="3473153" y="3702149"/>
            <a:ext cx="7962900" cy="12700"/>
          </a:xfrm>
          <a:prstGeom prst="roundRect">
            <a:avLst>
              <a:gd name="adj" fmla="val 625116"/>
            </a:avLst>
          </a:prstGeom>
          <a:solidFill>
            <a:srgbClr val="C7C7D0"/>
          </a:solidFill>
          <a:ln/>
        </p:spPr>
      </p:sp>
      <p:sp>
        <p:nvSpPr>
          <p:cNvPr id="8" name="Shape 6"/>
          <p:cNvSpPr/>
          <p:nvPr/>
        </p:nvSpPr>
        <p:spPr>
          <a:xfrm>
            <a:off x="661492" y="3809306"/>
            <a:ext cx="5434508" cy="1391543"/>
          </a:xfrm>
          <a:prstGeom prst="roundRect">
            <a:avLst>
              <a:gd name="adj" fmla="val 5705"/>
            </a:avLst>
          </a:prstGeom>
          <a:solidFill>
            <a:srgbClr val="E1E1EA"/>
          </a:solidFill>
          <a:ln w="7620">
            <a:solidFill>
              <a:srgbClr val="C7C7D0"/>
            </a:solidFill>
            <a:prstDash val="solid"/>
          </a:ln>
        </p:spPr>
      </p:sp>
      <p:sp>
        <p:nvSpPr>
          <p:cNvPr id="9" name="Text 7"/>
          <p:cNvSpPr/>
          <p:nvPr/>
        </p:nvSpPr>
        <p:spPr>
          <a:xfrm>
            <a:off x="856854" y="4316116"/>
            <a:ext cx="123031" cy="377924"/>
          </a:xfrm>
          <a:prstGeom prst="rect">
            <a:avLst/>
          </a:prstGeom>
          <a:noFill/>
          <a:ln/>
        </p:spPr>
        <p:txBody>
          <a:bodyPr wrap="none" lIns="0" tIns="0" rIns="0" bIns="0" rtlCol="0" anchor="t"/>
          <a:lstStyle/>
          <a:p>
            <a:pPr algn="ctr">
              <a:lnSpc>
                <a:spcPts val="2958"/>
              </a:lnSpc>
            </a:pPr>
            <a:r>
              <a:rPr lang="en-US" sz="1833" dirty="0">
                <a:solidFill>
                  <a:srgbClr val="3C3939"/>
                </a:solidFill>
                <a:latin typeface="Raleway" pitchFamily="34" charset="0"/>
                <a:ea typeface="Raleway" pitchFamily="34" charset="-122"/>
                <a:cs typeface="Raleway" pitchFamily="34" charset="-120"/>
              </a:rPr>
              <a:t>2</a:t>
            </a:r>
            <a:endParaRPr lang="en-US" sz="1833" dirty="0"/>
          </a:p>
        </p:txBody>
      </p:sp>
      <p:sp>
        <p:nvSpPr>
          <p:cNvPr id="10" name="Text 8"/>
          <p:cNvSpPr/>
          <p:nvPr/>
        </p:nvSpPr>
        <p:spPr>
          <a:xfrm>
            <a:off x="6285012" y="3998318"/>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Contributions</a:t>
            </a:r>
            <a:endParaRPr lang="en-US" sz="1833" dirty="0"/>
          </a:p>
        </p:txBody>
      </p:sp>
      <p:sp>
        <p:nvSpPr>
          <p:cNvPr id="11" name="Text 9"/>
          <p:cNvSpPr/>
          <p:nvPr/>
        </p:nvSpPr>
        <p:spPr>
          <a:xfrm>
            <a:off x="6285012" y="4406999"/>
            <a:ext cx="5056485"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Highlights the study's contributions to the field of knowledge.</a:t>
            </a:r>
            <a:endParaRPr lang="en-US" sz="1458"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1479848"/>
            <a:ext cx="4725492" cy="590649"/>
          </a:xfrm>
          <a:prstGeom prst="rect">
            <a:avLst/>
          </a:prstGeom>
          <a:noFill/>
          <a:ln/>
        </p:spPr>
        <p:txBody>
          <a:bodyPr wrap="non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Recommendations</a:t>
            </a:r>
            <a:endParaRPr lang="en-US" sz="3708" dirty="0"/>
          </a:p>
        </p:txBody>
      </p:sp>
      <p:pic>
        <p:nvPicPr>
          <p:cNvPr id="4" name="Image 1" descr="preencoded.png"/>
          <p:cNvPicPr>
            <a:picLocks noChangeAspect="1"/>
          </p:cNvPicPr>
          <p:nvPr/>
        </p:nvPicPr>
        <p:blipFill>
          <a:blip r:embed="rId4"/>
          <a:stretch>
            <a:fillRect/>
          </a:stretch>
        </p:blipFill>
        <p:spPr>
          <a:xfrm>
            <a:off x="5233492" y="2353966"/>
            <a:ext cx="945058" cy="1512094"/>
          </a:xfrm>
          <a:prstGeom prst="rect">
            <a:avLst/>
          </a:prstGeom>
        </p:spPr>
      </p:pic>
      <p:sp>
        <p:nvSpPr>
          <p:cNvPr id="5" name="Text 1"/>
          <p:cNvSpPr/>
          <p:nvPr/>
        </p:nvSpPr>
        <p:spPr>
          <a:xfrm>
            <a:off x="6462019" y="2542977"/>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Future Research</a:t>
            </a:r>
            <a:endParaRPr lang="en-US" sz="1833" dirty="0"/>
          </a:p>
        </p:txBody>
      </p:sp>
      <p:sp>
        <p:nvSpPr>
          <p:cNvPr id="6" name="Text 2"/>
          <p:cNvSpPr/>
          <p:nvPr/>
        </p:nvSpPr>
        <p:spPr>
          <a:xfrm>
            <a:off x="6462019" y="2951659"/>
            <a:ext cx="5068491" cy="302419"/>
          </a:xfrm>
          <a:prstGeom prst="rect">
            <a:avLst/>
          </a:prstGeom>
          <a:noFill/>
          <a:ln/>
        </p:spPr>
        <p:txBody>
          <a:bodyPr wrap="non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Suggests areas for future research based on the findings.</a:t>
            </a:r>
            <a:endParaRPr lang="en-US" sz="1458" dirty="0"/>
          </a:p>
        </p:txBody>
      </p:sp>
      <p:pic>
        <p:nvPicPr>
          <p:cNvPr id="7" name="Image 2" descr="preencoded.png"/>
          <p:cNvPicPr>
            <a:picLocks noChangeAspect="1"/>
          </p:cNvPicPr>
          <p:nvPr/>
        </p:nvPicPr>
        <p:blipFill>
          <a:blip r:embed="rId5"/>
          <a:stretch>
            <a:fillRect/>
          </a:stretch>
        </p:blipFill>
        <p:spPr>
          <a:xfrm>
            <a:off x="5233492" y="3866059"/>
            <a:ext cx="945058" cy="1512094"/>
          </a:xfrm>
          <a:prstGeom prst="rect">
            <a:avLst/>
          </a:prstGeom>
        </p:spPr>
      </p:pic>
      <p:sp>
        <p:nvSpPr>
          <p:cNvPr id="8" name="Text 3"/>
          <p:cNvSpPr/>
          <p:nvPr/>
        </p:nvSpPr>
        <p:spPr>
          <a:xfrm>
            <a:off x="6462019" y="4055070"/>
            <a:ext cx="2362696" cy="295275"/>
          </a:xfrm>
          <a:prstGeom prst="rect">
            <a:avLst/>
          </a:prstGeom>
          <a:noFill/>
          <a:ln/>
        </p:spPr>
        <p:txBody>
          <a:bodyPr wrap="none" lIns="0" tIns="0" rIns="0" bIns="0" rtlCol="0" anchor="t"/>
          <a:lstStyle/>
          <a:p>
            <a:pPr>
              <a:lnSpc>
                <a:spcPts val="2292"/>
              </a:lnSpc>
            </a:pPr>
            <a:r>
              <a:rPr lang="en-US" sz="1833" dirty="0">
                <a:solidFill>
                  <a:srgbClr val="3C3939"/>
                </a:solidFill>
                <a:latin typeface="Raleway" pitchFamily="34" charset="0"/>
                <a:ea typeface="Raleway" pitchFamily="34" charset="-122"/>
                <a:cs typeface="Raleway" pitchFamily="34" charset="-120"/>
              </a:rPr>
              <a:t>Applications</a:t>
            </a:r>
            <a:endParaRPr lang="en-US" sz="1833" dirty="0"/>
          </a:p>
        </p:txBody>
      </p:sp>
      <p:sp>
        <p:nvSpPr>
          <p:cNvPr id="9" name="Text 4"/>
          <p:cNvSpPr/>
          <p:nvPr/>
        </p:nvSpPr>
        <p:spPr>
          <a:xfrm>
            <a:off x="6462019" y="4463753"/>
            <a:ext cx="5068491" cy="604838"/>
          </a:xfrm>
          <a:prstGeom prst="rect">
            <a:avLst/>
          </a:prstGeom>
          <a:noFill/>
          <a:ln/>
        </p:spPr>
        <p:txBody>
          <a:bodyPr wrap="squar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Offers recommendations for how the findings can be applied in practice.</a:t>
            </a:r>
            <a:endParaRPr lang="en-US" sz="1458"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2362696"/>
          </a:xfrm>
          <a:prstGeom prst="rect">
            <a:avLst/>
          </a:prstGeom>
        </p:spPr>
      </p:pic>
      <p:sp>
        <p:nvSpPr>
          <p:cNvPr id="3" name="Text 0"/>
          <p:cNvSpPr/>
          <p:nvPr/>
        </p:nvSpPr>
        <p:spPr>
          <a:xfrm>
            <a:off x="661492" y="4022031"/>
            <a:ext cx="4725492" cy="590649"/>
          </a:xfrm>
          <a:prstGeom prst="rect">
            <a:avLst/>
          </a:prstGeom>
          <a:noFill/>
          <a:ln/>
        </p:spPr>
        <p:txBody>
          <a:bodyPr wrap="none" lIns="0" tIns="0" rIns="0" bIns="0" rtlCol="0" anchor="t"/>
          <a:lstStyle/>
          <a:p>
            <a:pPr>
              <a:lnSpc>
                <a:spcPts val="4625"/>
              </a:lnSpc>
            </a:pPr>
            <a:r>
              <a:rPr lang="en-US" sz="3708" dirty="0">
                <a:solidFill>
                  <a:srgbClr val="1B1B27"/>
                </a:solidFill>
                <a:latin typeface="Raleway" pitchFamily="34" charset="0"/>
                <a:ea typeface="Raleway" pitchFamily="34" charset="-122"/>
                <a:cs typeface="Raleway" pitchFamily="34" charset="-120"/>
              </a:rPr>
              <a:t>References</a:t>
            </a:r>
            <a:endParaRPr lang="en-US" sz="3708" dirty="0"/>
          </a:p>
        </p:txBody>
      </p:sp>
      <p:sp>
        <p:nvSpPr>
          <p:cNvPr id="4" name="Text 1"/>
          <p:cNvSpPr/>
          <p:nvPr/>
        </p:nvSpPr>
        <p:spPr>
          <a:xfrm>
            <a:off x="661492" y="4896148"/>
            <a:ext cx="10869018" cy="302419"/>
          </a:xfrm>
          <a:prstGeom prst="rect">
            <a:avLst/>
          </a:prstGeom>
          <a:noFill/>
          <a:ln/>
        </p:spPr>
        <p:txBody>
          <a:bodyPr wrap="none" lIns="0" tIns="0" rIns="0" bIns="0" rtlCol="0" anchor="t"/>
          <a:lstStyle/>
          <a:p>
            <a:pPr>
              <a:lnSpc>
                <a:spcPts val="2375"/>
              </a:lnSpc>
            </a:pPr>
            <a:r>
              <a:rPr lang="en-US" sz="1458" dirty="0">
                <a:solidFill>
                  <a:srgbClr val="3C3939"/>
                </a:solidFill>
                <a:latin typeface="Roboto" pitchFamily="34" charset="0"/>
                <a:ea typeface="Roboto" pitchFamily="34" charset="-122"/>
                <a:cs typeface="Roboto" pitchFamily="34" charset="-120"/>
              </a:rPr>
              <a:t>A complete list of all sources cited in the report, formatted according to established academic guidelines.</a:t>
            </a:r>
            <a:endParaRPr lang="en-US" sz="1458"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FA5B5800-EA48-41A7-8D47-4DFE398223EB}"/>
              </a:ext>
            </a:extLst>
          </p:cNvPr>
          <p:cNvSpPr txBox="1"/>
          <p:nvPr/>
        </p:nvSpPr>
        <p:spPr>
          <a:xfrm>
            <a:off x="2899703" y="824486"/>
            <a:ext cx="6096000" cy="707886"/>
          </a:xfrm>
          <a:prstGeom prst="rect">
            <a:avLst/>
          </a:prstGeom>
          <a:noFill/>
        </p:spPr>
        <p:txBody>
          <a:bodyPr wrap="square">
            <a:spAutoFit/>
          </a:bodyPr>
          <a:lstStyle/>
          <a:p>
            <a:pPr algn="ctr"/>
            <a:r>
              <a:rPr lang="en-US" sz="4000" dirty="0">
                <a:solidFill>
                  <a:srgbClr val="0070C0"/>
                </a:solidFill>
              </a:rPr>
              <a:t>&lt;Research Report Title&gt;</a:t>
            </a:r>
          </a:p>
        </p:txBody>
      </p:sp>
      <p:sp>
        <p:nvSpPr>
          <p:cNvPr id="35" name="TextBox 34">
            <a:extLst>
              <a:ext uri="{FF2B5EF4-FFF2-40B4-BE49-F238E27FC236}">
                <a16:creationId xmlns:a16="http://schemas.microsoft.com/office/drawing/2014/main" id="{EB1A2B51-3B95-4C25-B19A-3C14CE8EE1D1}"/>
              </a:ext>
            </a:extLst>
          </p:cNvPr>
          <p:cNvSpPr txBox="1"/>
          <p:nvPr/>
        </p:nvSpPr>
        <p:spPr>
          <a:xfrm>
            <a:off x="5706934" y="2367753"/>
            <a:ext cx="778132" cy="646331"/>
          </a:xfrm>
          <a:prstGeom prst="rect">
            <a:avLst/>
          </a:prstGeom>
          <a:noFill/>
        </p:spPr>
        <p:txBody>
          <a:bodyPr wrap="square">
            <a:spAutoFit/>
          </a:bodyPr>
          <a:lstStyle/>
          <a:p>
            <a:pPr algn="ctr"/>
            <a:r>
              <a:rPr lang="en-US" sz="3600" b="1" dirty="0">
                <a:latin typeface="TH SarabunPSK" panose="020B0500040200020003" pitchFamily="34" charset="-34"/>
                <a:cs typeface="TH SarabunPSK" panose="020B0500040200020003" pitchFamily="34" charset="-34"/>
              </a:rPr>
              <a:t>by</a:t>
            </a:r>
          </a:p>
        </p:txBody>
      </p:sp>
      <p:sp>
        <p:nvSpPr>
          <p:cNvPr id="38" name="TextBox 37">
            <a:extLst>
              <a:ext uri="{FF2B5EF4-FFF2-40B4-BE49-F238E27FC236}">
                <a16:creationId xmlns:a16="http://schemas.microsoft.com/office/drawing/2014/main" id="{EDD6FAE4-9AA3-4043-AF19-C787DB7527B9}"/>
              </a:ext>
            </a:extLst>
          </p:cNvPr>
          <p:cNvSpPr txBox="1"/>
          <p:nvPr/>
        </p:nvSpPr>
        <p:spPr>
          <a:xfrm>
            <a:off x="3048000" y="3543044"/>
            <a:ext cx="6096000" cy="646331"/>
          </a:xfrm>
          <a:prstGeom prst="rect">
            <a:avLst/>
          </a:prstGeom>
          <a:noFill/>
        </p:spPr>
        <p:txBody>
          <a:bodyPr wrap="square">
            <a:spAutoFit/>
          </a:bodyPr>
          <a:lstStyle/>
          <a:p>
            <a:pPr algn="ctr"/>
            <a:r>
              <a:rPr lang="en-US" sz="3600" b="1" dirty="0">
                <a:solidFill>
                  <a:srgbClr val="0070C0"/>
                </a:solidFill>
                <a:latin typeface="TH SarabunPSK" panose="020B0500040200020003" pitchFamily="34" charset="-34"/>
                <a:cs typeface="TH SarabunPSK" panose="020B0500040200020003" pitchFamily="34" charset="-34"/>
              </a:rPr>
              <a:t>&lt;Name&gt;</a:t>
            </a:r>
          </a:p>
        </p:txBody>
      </p:sp>
      <p:sp>
        <p:nvSpPr>
          <p:cNvPr id="39" name="TextBox 38">
            <a:extLst>
              <a:ext uri="{FF2B5EF4-FFF2-40B4-BE49-F238E27FC236}">
                <a16:creationId xmlns:a16="http://schemas.microsoft.com/office/drawing/2014/main" id="{68EBFC9D-1C15-4B7D-BC91-8DF9A316CEE0}"/>
              </a:ext>
            </a:extLst>
          </p:cNvPr>
          <p:cNvSpPr txBox="1"/>
          <p:nvPr/>
        </p:nvSpPr>
        <p:spPr>
          <a:xfrm>
            <a:off x="3048000" y="5024756"/>
            <a:ext cx="6096000" cy="707886"/>
          </a:xfrm>
          <a:prstGeom prst="rect">
            <a:avLst/>
          </a:prstGeom>
          <a:noFill/>
        </p:spPr>
        <p:txBody>
          <a:bodyPr wrap="square">
            <a:spAutoFit/>
          </a:bodyPr>
          <a:lstStyle/>
          <a:p>
            <a:pPr algn="ctr"/>
            <a:r>
              <a:rPr lang="en-US" sz="4000" dirty="0">
                <a:solidFill>
                  <a:srgbClr val="0070C0"/>
                </a:solidFill>
              </a:rPr>
              <a:t>&lt;</a:t>
            </a:r>
            <a:r>
              <a:rPr lang="en-US" sz="4000" dirty="0" err="1">
                <a:solidFill>
                  <a:srgbClr val="0070C0"/>
                </a:solidFill>
              </a:rPr>
              <a:t>Organisation</a:t>
            </a:r>
            <a:r>
              <a:rPr lang="en-US" sz="4000" dirty="0">
                <a:solidFill>
                  <a:srgbClr val="0070C0"/>
                </a:solidFill>
              </a:rPr>
              <a:t> Name&gt;</a:t>
            </a:r>
          </a:p>
        </p:txBody>
      </p:sp>
    </p:spTree>
    <p:extLst>
      <p:ext uri="{BB962C8B-B14F-4D97-AF65-F5344CB8AC3E}">
        <p14:creationId xmlns:p14="http://schemas.microsoft.com/office/powerpoint/2010/main" val="3158973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759883" y="503347"/>
            <a:ext cx="2973239" cy="707886"/>
          </a:xfrm>
          <a:prstGeom prst="rect">
            <a:avLst/>
          </a:prstGeom>
          <a:noFill/>
        </p:spPr>
        <p:txBody>
          <a:bodyPr wrap="square">
            <a:spAutoFit/>
          </a:bodyPr>
          <a:lstStyle/>
          <a:p>
            <a:r>
              <a:rPr lang="en-US" sz="4000" b="1" dirty="0">
                <a:latin typeface="TH SarabunPSK" panose="020B0500040200020003" pitchFamily="34" charset="-34"/>
                <a:cs typeface="TH SarabunPSK" panose="020B0500040200020003" pitchFamily="34" charset="-34"/>
              </a:rPr>
              <a:t>Abstract</a:t>
            </a:r>
          </a:p>
        </p:txBody>
      </p:sp>
      <p:sp>
        <p:nvSpPr>
          <p:cNvPr id="38" name="TextBox 37">
            <a:extLst>
              <a:ext uri="{FF2B5EF4-FFF2-40B4-BE49-F238E27FC236}">
                <a16:creationId xmlns:a16="http://schemas.microsoft.com/office/drawing/2014/main" id="{EDD6FAE4-9AA3-4043-AF19-C787DB7527B9}"/>
              </a:ext>
            </a:extLst>
          </p:cNvPr>
          <p:cNvSpPr txBox="1"/>
          <p:nvPr/>
        </p:nvSpPr>
        <p:spPr>
          <a:xfrm>
            <a:off x="906171" y="4005961"/>
            <a:ext cx="10257183" cy="2308324"/>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An abstract is a short summary of a longer work (such as a dissertation or research paper). The abstract concisely reports the aims and outcomes of your research so that readers know exactly what the paper is about.</a:t>
            </a:r>
          </a:p>
        </p:txBody>
      </p:sp>
      <p:sp>
        <p:nvSpPr>
          <p:cNvPr id="22" name="TextBox 21">
            <a:extLst>
              <a:ext uri="{FF2B5EF4-FFF2-40B4-BE49-F238E27FC236}">
                <a16:creationId xmlns:a16="http://schemas.microsoft.com/office/drawing/2014/main" id="{48E61662-8C75-4DC4-B9F2-555CEC10ED76}"/>
              </a:ext>
            </a:extLst>
          </p:cNvPr>
          <p:cNvSpPr txBox="1"/>
          <p:nvPr/>
        </p:nvSpPr>
        <p:spPr>
          <a:xfrm>
            <a:off x="759883" y="1298553"/>
            <a:ext cx="10375640" cy="2554545"/>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a:t>
            </a:r>
          </a:p>
          <a:p>
            <a:pPr algn="ctr"/>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a:p>
            <a:pPr algn="ctr"/>
            <a:r>
              <a:rPr lang="en-US" sz="4000" b="1" dirty="0">
                <a:latin typeface="TH SarabunPSK" panose="020B0500040200020003" pitchFamily="34" charset="-34"/>
                <a:cs typeface="TH SarabunPSK" panose="020B0500040200020003" pitchFamily="34" charset="-34"/>
              </a:rPr>
              <a:t>……………………………………………………………………………………………………....</a:t>
            </a:r>
          </a:p>
        </p:txBody>
      </p:sp>
    </p:spTree>
    <p:extLst>
      <p:ext uri="{BB962C8B-B14F-4D97-AF65-F5344CB8AC3E}">
        <p14:creationId xmlns:p14="http://schemas.microsoft.com/office/powerpoint/2010/main" val="1500617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167526" y="399123"/>
            <a:ext cx="4709274" cy="707886"/>
          </a:xfrm>
          <a:prstGeom prst="rect">
            <a:avLst/>
          </a:prstGeom>
          <a:noFill/>
        </p:spPr>
        <p:txBody>
          <a:bodyPr wrap="square">
            <a:spAutoFit/>
          </a:bodyPr>
          <a:lstStyle/>
          <a:p>
            <a:pPr algn="ctr"/>
            <a:r>
              <a:rPr lang="en-US" sz="4000" b="1" dirty="0">
                <a:latin typeface="TH SarabunPSK" panose="020B0500040200020003" pitchFamily="34" charset="-34"/>
                <a:cs typeface="TH SarabunPSK" panose="020B0500040200020003" pitchFamily="34" charset="-34"/>
              </a:rPr>
              <a:t>Acknowledgements</a:t>
            </a:r>
          </a:p>
        </p:txBody>
      </p:sp>
      <p:sp>
        <p:nvSpPr>
          <p:cNvPr id="38" name="TextBox 37">
            <a:extLst>
              <a:ext uri="{FF2B5EF4-FFF2-40B4-BE49-F238E27FC236}">
                <a16:creationId xmlns:a16="http://schemas.microsoft.com/office/drawing/2014/main" id="{EDD6FAE4-9AA3-4043-AF19-C787DB7527B9}"/>
              </a:ext>
            </a:extLst>
          </p:cNvPr>
          <p:cNvSpPr txBox="1"/>
          <p:nvPr/>
        </p:nvSpPr>
        <p:spPr>
          <a:xfrm>
            <a:off x="967408" y="4599050"/>
            <a:ext cx="10257183" cy="1754326"/>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Complete the acknowledgements section by listing people who assisted with conducting the research or preparing the report. You can also thank beneficiaries / participants.</a:t>
            </a:r>
          </a:p>
        </p:txBody>
      </p:sp>
      <p:sp>
        <p:nvSpPr>
          <p:cNvPr id="22" name="TextBox 21">
            <a:extLst>
              <a:ext uri="{FF2B5EF4-FFF2-40B4-BE49-F238E27FC236}">
                <a16:creationId xmlns:a16="http://schemas.microsoft.com/office/drawing/2014/main" id="{48E61662-8C75-4DC4-B9F2-555CEC10ED76}"/>
              </a:ext>
            </a:extLst>
          </p:cNvPr>
          <p:cNvSpPr txBox="1"/>
          <p:nvPr/>
        </p:nvSpPr>
        <p:spPr>
          <a:xfrm>
            <a:off x="759883" y="1298553"/>
            <a:ext cx="10375640" cy="2554545"/>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a:t>
            </a:r>
          </a:p>
          <a:p>
            <a:pPr algn="ctr"/>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a:p>
            <a:pPr algn="ctr"/>
            <a:r>
              <a:rPr lang="en-US" sz="4000" b="1" dirty="0">
                <a:latin typeface="TH SarabunPSK" panose="020B0500040200020003" pitchFamily="34" charset="-34"/>
                <a:cs typeface="TH SarabunPSK" panose="020B0500040200020003" pitchFamily="34" charset="-34"/>
              </a:rPr>
              <a:t>……………………………………………………………………………………………………....</a:t>
            </a:r>
          </a:p>
        </p:txBody>
      </p:sp>
    </p:spTree>
    <p:extLst>
      <p:ext uri="{BB962C8B-B14F-4D97-AF65-F5344CB8AC3E}">
        <p14:creationId xmlns:p14="http://schemas.microsoft.com/office/powerpoint/2010/main" val="60533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2BF6AAE-3B7C-4F26-8429-290A615F366A}"/>
              </a:ext>
            </a:extLst>
          </p:cNvPr>
          <p:cNvSpPr/>
          <p:nvPr/>
        </p:nvSpPr>
        <p:spPr>
          <a:xfrm>
            <a:off x="1354891" y="1800809"/>
            <a:ext cx="9452122" cy="2509934"/>
          </a:xfrm>
          <a:prstGeom prst="roundRect">
            <a:avLst/>
          </a:prstGeom>
          <a:solidFill>
            <a:srgbClr val="FF5B9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7B4641-4C93-4FED-BE18-233EC68D7EE3}"/>
              </a:ext>
            </a:extLst>
          </p:cNvPr>
          <p:cNvSpPr/>
          <p:nvPr/>
        </p:nvSpPr>
        <p:spPr>
          <a:xfrm>
            <a:off x="1508243" y="2178613"/>
            <a:ext cx="9062189" cy="1754326"/>
          </a:xfrm>
          <a:prstGeom prst="rect">
            <a:avLst/>
          </a:prstGeom>
        </p:spPr>
        <p:txBody>
          <a:bodyPr wrap="square">
            <a:spAutoFit/>
          </a:bodyPr>
          <a:lstStyle/>
          <a:p>
            <a:pPr algn="ctr"/>
            <a:r>
              <a:rPr lang="en-US" sz="5400" b="1" dirty="0">
                <a:solidFill>
                  <a:schemeClr val="bg1"/>
                </a:solidFill>
                <a:latin typeface="TH Niramit AS" panose="02000506000000020004" pitchFamily="2" charset="-34"/>
                <a:cs typeface="TH Niramit AS" panose="02000506000000020004" pitchFamily="2" charset="-34"/>
              </a:rPr>
              <a:t>Concepts and Important Process in Educational Administration Research</a:t>
            </a:r>
            <a:endParaRPr lang="th-TH" sz="5400" b="1" dirty="0">
              <a:solidFill>
                <a:schemeClr val="bg1"/>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189793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3680126" y="369995"/>
            <a:ext cx="4709274" cy="707886"/>
          </a:xfrm>
          <a:prstGeom prst="rect">
            <a:avLst/>
          </a:prstGeom>
          <a:noFill/>
        </p:spPr>
        <p:txBody>
          <a:bodyPr wrap="square">
            <a:spAutoFit/>
          </a:bodyPr>
          <a:lstStyle/>
          <a:p>
            <a:pPr algn="ctr"/>
            <a:r>
              <a:rPr lang="en-US" sz="4000" b="1" dirty="0">
                <a:latin typeface="TH SarabunPSK" panose="020B0500040200020003" pitchFamily="34" charset="-34"/>
                <a:cs typeface="TH SarabunPSK" panose="020B0500040200020003" pitchFamily="34" charset="-34"/>
              </a:rPr>
              <a:t>Contents</a:t>
            </a:r>
          </a:p>
        </p:txBody>
      </p:sp>
      <p:sp>
        <p:nvSpPr>
          <p:cNvPr id="38" name="TextBox 37">
            <a:extLst>
              <a:ext uri="{FF2B5EF4-FFF2-40B4-BE49-F238E27FC236}">
                <a16:creationId xmlns:a16="http://schemas.microsoft.com/office/drawing/2014/main" id="{EDD6FAE4-9AA3-4043-AF19-C787DB7527B9}"/>
              </a:ext>
            </a:extLst>
          </p:cNvPr>
          <p:cNvSpPr txBox="1"/>
          <p:nvPr/>
        </p:nvSpPr>
        <p:spPr>
          <a:xfrm>
            <a:off x="906171" y="5117403"/>
            <a:ext cx="10257183" cy="1200329"/>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Update the Table of Contents as the final step before submitting your report.</a:t>
            </a:r>
          </a:p>
        </p:txBody>
      </p:sp>
      <p:sp>
        <p:nvSpPr>
          <p:cNvPr id="22" name="TextBox 21">
            <a:extLst>
              <a:ext uri="{FF2B5EF4-FFF2-40B4-BE49-F238E27FC236}">
                <a16:creationId xmlns:a16="http://schemas.microsoft.com/office/drawing/2014/main" id="{48E61662-8C75-4DC4-B9F2-555CEC10ED76}"/>
              </a:ext>
            </a:extLst>
          </p:cNvPr>
          <p:cNvSpPr txBox="1"/>
          <p:nvPr/>
        </p:nvSpPr>
        <p:spPr>
          <a:xfrm>
            <a:off x="759882" y="1298553"/>
            <a:ext cx="10849021" cy="3785652"/>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Abstract ……………………………………………………………………………………	</a:t>
            </a:r>
            <a:r>
              <a:rPr lang="en-US" sz="4000" b="1" dirty="0" err="1">
                <a:latin typeface="TH SarabunPSK" panose="020B0500040200020003" pitchFamily="34" charset="-34"/>
                <a:cs typeface="TH SarabunPSK" panose="020B0500040200020003" pitchFamily="34" charset="-34"/>
              </a:rPr>
              <a:t>i</a:t>
            </a:r>
            <a:endParaRPr lang="en-US" sz="4000" b="1" dirty="0">
              <a:latin typeface="TH SarabunPSK" panose="020B0500040200020003" pitchFamily="34" charset="-34"/>
              <a:cs typeface="TH SarabunPSK" panose="020B0500040200020003" pitchFamily="34" charset="-34"/>
            </a:endParaRPr>
          </a:p>
          <a:p>
            <a:pPr algn="thaiDist"/>
            <a:r>
              <a:rPr lang="en-US" sz="4000" b="1" dirty="0">
                <a:latin typeface="TH SarabunPSK" panose="020B0500040200020003" pitchFamily="34" charset="-34"/>
                <a:cs typeface="TH SarabunPSK" panose="020B0500040200020003" pitchFamily="34" charset="-34"/>
              </a:rPr>
              <a:t>Acknowledgements …………………………………………………………………	ii</a:t>
            </a:r>
          </a:p>
          <a:p>
            <a:pPr algn="thaiDist"/>
            <a:r>
              <a:rPr lang="en-US" sz="4000" b="1" dirty="0">
                <a:latin typeface="TH SarabunPSK" panose="020B0500040200020003" pitchFamily="34" charset="-34"/>
                <a:cs typeface="TH SarabunPSK" panose="020B0500040200020003" pitchFamily="34" charset="-34"/>
              </a:rPr>
              <a:t>Chapter 1 : Introduction …………………………………………………………	1</a:t>
            </a:r>
          </a:p>
          <a:p>
            <a:pPr algn="thaiDist"/>
            <a:r>
              <a:rPr lang="en-US" sz="4000" b="1" dirty="0">
                <a:latin typeface="TH SarabunPSK" panose="020B0500040200020003" pitchFamily="34" charset="-34"/>
                <a:cs typeface="TH SarabunPSK" panose="020B0500040200020003" pitchFamily="34" charset="-34"/>
              </a:rPr>
              <a:t>	1.1	Background of the Study</a:t>
            </a:r>
            <a:r>
              <a:rPr lang="th-TH" sz="4000" b="1" dirty="0">
                <a:latin typeface="TH SarabunPSK" panose="020B0500040200020003" pitchFamily="34" charset="-34"/>
                <a:cs typeface="TH SarabunPSK" panose="020B0500040200020003" pitchFamily="34" charset="-34"/>
              </a:rPr>
              <a:t>............................................	</a:t>
            </a:r>
            <a:r>
              <a:rPr lang="en-US" sz="4000" b="1" dirty="0">
                <a:latin typeface="TH SarabunPSK" panose="020B0500040200020003" pitchFamily="34" charset="-34"/>
                <a:cs typeface="TH SarabunPSK" panose="020B0500040200020003" pitchFamily="34" charset="-34"/>
              </a:rPr>
              <a:t>2</a:t>
            </a:r>
          </a:p>
          <a:p>
            <a:pPr algn="thaiDist"/>
            <a:r>
              <a:rPr lang="th-TH" sz="4000" b="1" dirty="0">
                <a:latin typeface="TH SarabunPSK" panose="020B0500040200020003" pitchFamily="34" charset="-34"/>
                <a:cs typeface="TH SarabunPSK" panose="020B0500040200020003" pitchFamily="34" charset="-34"/>
              </a:rPr>
              <a:t>	</a:t>
            </a:r>
            <a:r>
              <a:rPr lang="en-US" sz="4000" b="1" dirty="0">
                <a:latin typeface="TH SarabunPSK" panose="020B0500040200020003" pitchFamily="34" charset="-34"/>
                <a:cs typeface="TH SarabunPSK" panose="020B0500040200020003" pitchFamily="34" charset="-34"/>
              </a:rPr>
              <a:t>1.2	Objectives</a:t>
            </a:r>
            <a:r>
              <a:rPr lang="th-TH" sz="4000" b="1" dirty="0">
                <a:latin typeface="TH SarabunPSK" panose="020B0500040200020003" pitchFamily="34" charset="-34"/>
                <a:cs typeface="TH SarabunPSK" panose="020B0500040200020003" pitchFamily="34" charset="-34"/>
              </a:rPr>
              <a:t> </a:t>
            </a:r>
            <a:r>
              <a:rPr lang="en-US" sz="4000" b="1" dirty="0">
                <a:latin typeface="TH SarabunPSK" panose="020B0500040200020003" pitchFamily="34" charset="-34"/>
                <a:cs typeface="TH SarabunPSK" panose="020B0500040200020003" pitchFamily="34" charset="-34"/>
              </a:rPr>
              <a:t>……………………………………………………………..	2	….</a:t>
            </a:r>
          </a:p>
        </p:txBody>
      </p:sp>
    </p:spTree>
    <p:extLst>
      <p:ext uri="{BB962C8B-B14F-4D97-AF65-F5344CB8AC3E}">
        <p14:creationId xmlns:p14="http://schemas.microsoft.com/office/powerpoint/2010/main" val="1909983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3680125" y="404044"/>
            <a:ext cx="4709274" cy="1446550"/>
          </a:xfrm>
          <a:prstGeom prst="rect">
            <a:avLst/>
          </a:prstGeom>
          <a:noFill/>
        </p:spPr>
        <p:txBody>
          <a:bodyPr wrap="square">
            <a:spAutoFit/>
          </a:bodyPr>
          <a:lstStyle/>
          <a:p>
            <a:pPr algn="ctr"/>
            <a:r>
              <a:rPr lang="en-US" sz="4400" b="1" dirty="0">
                <a:latin typeface="TH SarabunPSK" panose="020B0500040200020003" pitchFamily="34" charset="-34"/>
                <a:cs typeface="TH SarabunPSK" panose="020B0500040200020003" pitchFamily="34" charset="-34"/>
              </a:rPr>
              <a:t>Chapter 1</a:t>
            </a:r>
          </a:p>
          <a:p>
            <a:pPr algn="ctr"/>
            <a:r>
              <a:rPr lang="en-US" sz="4400" b="1" dirty="0">
                <a:latin typeface="TH SarabunPSK" panose="020B0500040200020003" pitchFamily="34" charset="-34"/>
                <a:cs typeface="TH SarabunPSK" panose="020B0500040200020003" pitchFamily="34" charset="-34"/>
              </a:rPr>
              <a:t>Introduction</a:t>
            </a:r>
          </a:p>
        </p:txBody>
      </p:sp>
      <p:sp>
        <p:nvSpPr>
          <p:cNvPr id="38" name="TextBox 37">
            <a:extLst>
              <a:ext uri="{FF2B5EF4-FFF2-40B4-BE49-F238E27FC236}">
                <a16:creationId xmlns:a16="http://schemas.microsoft.com/office/drawing/2014/main" id="{EDD6FAE4-9AA3-4043-AF19-C787DB7527B9}"/>
              </a:ext>
            </a:extLst>
          </p:cNvPr>
          <p:cNvSpPr txBox="1"/>
          <p:nvPr/>
        </p:nvSpPr>
        <p:spPr>
          <a:xfrm>
            <a:off x="819111" y="5382053"/>
            <a:ext cx="10257183" cy="1200329"/>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Complete the introduction with the background on the research project and its objectives. </a:t>
            </a:r>
          </a:p>
        </p:txBody>
      </p:sp>
      <p:sp>
        <p:nvSpPr>
          <p:cNvPr id="22" name="TextBox 21">
            <a:extLst>
              <a:ext uri="{FF2B5EF4-FFF2-40B4-BE49-F238E27FC236}">
                <a16:creationId xmlns:a16="http://schemas.microsoft.com/office/drawing/2014/main" id="{48E61662-8C75-4DC4-B9F2-555CEC10ED76}"/>
              </a:ext>
            </a:extLst>
          </p:cNvPr>
          <p:cNvSpPr txBox="1"/>
          <p:nvPr/>
        </p:nvSpPr>
        <p:spPr>
          <a:xfrm>
            <a:off x="671489" y="2179539"/>
            <a:ext cx="10849021" cy="3170099"/>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1.1	Background</a:t>
            </a:r>
          </a:p>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1.2	Objectives</a:t>
            </a:r>
          </a:p>
          <a:p>
            <a:pPr algn="thaiDist"/>
            <a:r>
              <a:rPr lang="en-US" sz="4000" b="1" dirty="0">
                <a:latin typeface="TH SarabunPSK" panose="020B0500040200020003" pitchFamily="34" charset="-34"/>
                <a:cs typeface="TH SarabunPSK" panose="020B0500040200020003" pitchFamily="34" charset="-34"/>
              </a:rPr>
              <a:t>	1) ………………………………………………………………………………………………</a:t>
            </a:r>
          </a:p>
          <a:p>
            <a:pPr algn="thaiDist"/>
            <a:r>
              <a:rPr lang="en-US" sz="4000" b="1" dirty="0">
                <a:latin typeface="TH SarabunPSK" panose="020B0500040200020003" pitchFamily="34" charset="-34"/>
                <a:cs typeface="TH SarabunPSK" panose="020B0500040200020003" pitchFamily="34" charset="-34"/>
              </a:rPr>
              <a:t>	2) ………………………………………………………………………………………………</a:t>
            </a:r>
          </a:p>
        </p:txBody>
      </p:sp>
    </p:spTree>
    <p:extLst>
      <p:ext uri="{BB962C8B-B14F-4D97-AF65-F5344CB8AC3E}">
        <p14:creationId xmlns:p14="http://schemas.microsoft.com/office/powerpoint/2010/main" val="247195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48E61662-8C75-4DC4-B9F2-555CEC10ED76}"/>
              </a:ext>
            </a:extLst>
          </p:cNvPr>
          <p:cNvSpPr txBox="1"/>
          <p:nvPr/>
        </p:nvSpPr>
        <p:spPr>
          <a:xfrm>
            <a:off x="671489" y="470589"/>
            <a:ext cx="10849021" cy="6186309"/>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1.3 	Definition of Term</a:t>
            </a:r>
          </a:p>
          <a:p>
            <a:pPr algn="thaiDist"/>
            <a:r>
              <a:rPr lang="en-US" sz="3600" b="1" dirty="0">
                <a:latin typeface="TH SarabunPSK" panose="020B0500040200020003" pitchFamily="34" charset="-34"/>
                <a:cs typeface="TH SarabunPSK" panose="020B0500040200020003" pitchFamily="34" charset="-34"/>
              </a:rPr>
              <a:t>…………………………………..……………………………………………………………………….</a:t>
            </a:r>
          </a:p>
          <a:p>
            <a:pPr algn="thaiDist"/>
            <a:r>
              <a:rPr lang="en-US" sz="3600" b="1" dirty="0">
                <a:latin typeface="TH SarabunPSK" panose="020B0500040200020003" pitchFamily="34" charset="-34"/>
                <a:cs typeface="TH SarabunPSK" panose="020B0500040200020003" pitchFamily="34" charset="-34"/>
              </a:rPr>
              <a:t>1.4	Research Questions</a:t>
            </a:r>
          </a:p>
          <a:p>
            <a:pPr algn="thaiDist"/>
            <a:r>
              <a:rPr lang="en-US" sz="3600" b="1" dirty="0">
                <a:latin typeface="TH SarabunPSK" panose="020B0500040200020003" pitchFamily="34" charset="-34"/>
                <a:cs typeface="TH SarabunPSK" panose="020B0500040200020003" pitchFamily="34" charset="-34"/>
              </a:rPr>
              <a:t>	1) ………………………………………………………………………………………………</a:t>
            </a:r>
          </a:p>
          <a:p>
            <a:pPr algn="thaiDist"/>
            <a:r>
              <a:rPr lang="en-US" sz="3600" b="1" dirty="0">
                <a:latin typeface="TH SarabunPSK" panose="020B0500040200020003" pitchFamily="34" charset="-34"/>
                <a:cs typeface="TH SarabunPSK" panose="020B0500040200020003" pitchFamily="34" charset="-34"/>
              </a:rPr>
              <a:t>	2) ………………………………………………………………………………………………</a:t>
            </a:r>
          </a:p>
          <a:p>
            <a:pPr algn="thaiDist"/>
            <a:r>
              <a:rPr lang="en-US" sz="3600" b="1" dirty="0">
                <a:latin typeface="TH SarabunPSK" panose="020B0500040200020003" pitchFamily="34" charset="-34"/>
                <a:cs typeface="TH SarabunPSK" panose="020B0500040200020003" pitchFamily="34" charset="-34"/>
              </a:rPr>
              <a:t>1.5	Methodology</a:t>
            </a:r>
          </a:p>
          <a:p>
            <a:pPr algn="thaiDist"/>
            <a:r>
              <a:rPr lang="en-US" sz="3600" b="1" dirty="0">
                <a:latin typeface="TH SarabunPSK" panose="020B0500040200020003" pitchFamily="34" charset="-34"/>
                <a:cs typeface="TH SarabunPSK" panose="020B0500040200020003" pitchFamily="34" charset="-34"/>
              </a:rPr>
              <a:t>	Research Design, Participants, Instrumentation …</a:t>
            </a:r>
          </a:p>
          <a:p>
            <a:pPr algn="thaiDist"/>
            <a:r>
              <a:rPr lang="en-US" sz="3600" b="1" dirty="0">
                <a:latin typeface="TH SarabunPSK" panose="020B0500040200020003" pitchFamily="34" charset="-34"/>
                <a:cs typeface="TH SarabunPSK" panose="020B0500040200020003" pitchFamily="34" charset="-34"/>
              </a:rPr>
              <a:t>1.6 	Delimitations</a:t>
            </a:r>
          </a:p>
          <a:p>
            <a:pPr algn="thaiDist"/>
            <a:r>
              <a:rPr lang="en-US" sz="3600" b="1" dirty="0">
                <a:latin typeface="TH SarabunPSK" panose="020B0500040200020003" pitchFamily="34" charset="-34"/>
                <a:cs typeface="TH SarabunPSK" panose="020B0500040200020003" pitchFamily="34" charset="-34"/>
              </a:rPr>
              <a:t>…………………………………..……………………………………………………………………….</a:t>
            </a:r>
          </a:p>
          <a:p>
            <a:pPr algn="thaiDist"/>
            <a:r>
              <a:rPr lang="en-US" sz="3600" b="1" dirty="0">
                <a:latin typeface="TH SarabunPSK" panose="020B0500040200020003" pitchFamily="34" charset="-34"/>
                <a:cs typeface="TH SarabunPSK" panose="020B0500040200020003" pitchFamily="34" charset="-34"/>
              </a:rPr>
              <a:t>1.7	Assumptions</a:t>
            </a:r>
          </a:p>
          <a:p>
            <a:pPr algn="thaiDist"/>
            <a:r>
              <a:rPr lang="en-US" sz="3600" b="1" dirty="0">
                <a:latin typeface="TH SarabunPSK" panose="020B0500040200020003" pitchFamily="34" charset="-34"/>
                <a:cs typeface="TH SarabunPSK" panose="020B0500040200020003" pitchFamily="34" charset="-34"/>
              </a:rPr>
              <a:t>…………….………………………………………………………………………………………………</a:t>
            </a:r>
          </a:p>
        </p:txBody>
      </p:sp>
    </p:spTree>
    <p:extLst>
      <p:ext uri="{BB962C8B-B14F-4D97-AF65-F5344CB8AC3E}">
        <p14:creationId xmlns:p14="http://schemas.microsoft.com/office/powerpoint/2010/main" val="1403597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3680125" y="404044"/>
            <a:ext cx="4709274" cy="1446550"/>
          </a:xfrm>
          <a:prstGeom prst="rect">
            <a:avLst/>
          </a:prstGeom>
          <a:noFill/>
        </p:spPr>
        <p:txBody>
          <a:bodyPr wrap="square">
            <a:spAutoFit/>
          </a:bodyPr>
          <a:lstStyle/>
          <a:p>
            <a:pPr algn="ctr"/>
            <a:r>
              <a:rPr lang="en-US" sz="4400" b="1" dirty="0">
                <a:latin typeface="TH SarabunPSK" panose="020B0500040200020003" pitchFamily="34" charset="-34"/>
                <a:cs typeface="TH SarabunPSK" panose="020B0500040200020003" pitchFamily="34" charset="-34"/>
              </a:rPr>
              <a:t>Chapter 2</a:t>
            </a:r>
          </a:p>
          <a:p>
            <a:pPr algn="ctr"/>
            <a:r>
              <a:rPr lang="en-US" sz="4400" b="1" dirty="0">
                <a:latin typeface="TH SarabunPSK" panose="020B0500040200020003" pitchFamily="34" charset="-34"/>
                <a:cs typeface="TH SarabunPSK" panose="020B0500040200020003" pitchFamily="34" charset="-34"/>
              </a:rPr>
              <a:t>Review of the literature</a:t>
            </a:r>
          </a:p>
        </p:txBody>
      </p:sp>
      <p:sp>
        <p:nvSpPr>
          <p:cNvPr id="38" name="TextBox 37">
            <a:extLst>
              <a:ext uri="{FF2B5EF4-FFF2-40B4-BE49-F238E27FC236}">
                <a16:creationId xmlns:a16="http://schemas.microsoft.com/office/drawing/2014/main" id="{EDD6FAE4-9AA3-4043-AF19-C787DB7527B9}"/>
              </a:ext>
            </a:extLst>
          </p:cNvPr>
          <p:cNvSpPr txBox="1"/>
          <p:nvPr/>
        </p:nvSpPr>
        <p:spPr>
          <a:xfrm>
            <a:off x="819111" y="5036874"/>
            <a:ext cx="10257183" cy="1200329"/>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A literature review is a survey of scholarly sources on a specific topic. </a:t>
            </a:r>
          </a:p>
        </p:txBody>
      </p:sp>
      <p:sp>
        <p:nvSpPr>
          <p:cNvPr id="22" name="TextBox 21">
            <a:extLst>
              <a:ext uri="{FF2B5EF4-FFF2-40B4-BE49-F238E27FC236}">
                <a16:creationId xmlns:a16="http://schemas.microsoft.com/office/drawing/2014/main" id="{48E61662-8C75-4DC4-B9F2-555CEC10ED76}"/>
              </a:ext>
            </a:extLst>
          </p:cNvPr>
          <p:cNvSpPr txBox="1"/>
          <p:nvPr/>
        </p:nvSpPr>
        <p:spPr>
          <a:xfrm>
            <a:off x="671489" y="2179539"/>
            <a:ext cx="10849021" cy="2554545"/>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2.1	Topic</a:t>
            </a:r>
          </a:p>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2.2	Topic</a:t>
            </a:r>
          </a:p>
          <a:p>
            <a:pPr algn="thaiDist"/>
            <a:r>
              <a:rPr lang="en-US" sz="4000" b="1" dirty="0">
                <a:latin typeface="TH SarabunPSK" panose="020B0500040200020003" pitchFamily="34" charset="-34"/>
                <a:cs typeface="TH SarabunPSK" panose="020B0500040200020003" pitchFamily="34" charset="-34"/>
              </a:rPr>
              <a:t>……………………………………………………………………………………………………………</a:t>
            </a:r>
          </a:p>
        </p:txBody>
      </p:sp>
    </p:spTree>
    <p:extLst>
      <p:ext uri="{BB962C8B-B14F-4D97-AF65-F5344CB8AC3E}">
        <p14:creationId xmlns:p14="http://schemas.microsoft.com/office/powerpoint/2010/main" val="781777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3680126" y="217428"/>
            <a:ext cx="4709274" cy="1446550"/>
          </a:xfrm>
          <a:prstGeom prst="rect">
            <a:avLst/>
          </a:prstGeom>
          <a:noFill/>
        </p:spPr>
        <p:txBody>
          <a:bodyPr wrap="square">
            <a:spAutoFit/>
          </a:bodyPr>
          <a:lstStyle/>
          <a:p>
            <a:pPr algn="ctr"/>
            <a:r>
              <a:rPr lang="en-US" sz="4400" b="1" dirty="0">
                <a:latin typeface="TH SarabunPSK" panose="020B0500040200020003" pitchFamily="34" charset="-34"/>
                <a:cs typeface="TH SarabunPSK" panose="020B0500040200020003" pitchFamily="34" charset="-34"/>
              </a:rPr>
              <a:t>Chapter 3</a:t>
            </a:r>
          </a:p>
          <a:p>
            <a:pPr algn="ctr"/>
            <a:r>
              <a:rPr lang="en-US" sz="4400" b="1" dirty="0">
                <a:latin typeface="TH SarabunPSK" panose="020B0500040200020003" pitchFamily="34" charset="-34"/>
                <a:cs typeface="TH SarabunPSK" panose="020B0500040200020003" pitchFamily="34" charset="-34"/>
              </a:rPr>
              <a:t>Methodology</a:t>
            </a:r>
          </a:p>
        </p:txBody>
      </p:sp>
      <p:sp>
        <p:nvSpPr>
          <p:cNvPr id="22" name="TextBox 21">
            <a:extLst>
              <a:ext uri="{FF2B5EF4-FFF2-40B4-BE49-F238E27FC236}">
                <a16:creationId xmlns:a16="http://schemas.microsoft.com/office/drawing/2014/main" id="{48E61662-8C75-4DC4-B9F2-555CEC10ED76}"/>
              </a:ext>
            </a:extLst>
          </p:cNvPr>
          <p:cNvSpPr txBox="1"/>
          <p:nvPr/>
        </p:nvSpPr>
        <p:spPr>
          <a:xfrm>
            <a:off x="610252" y="1708796"/>
            <a:ext cx="10849021" cy="5016758"/>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3.1	Selection of Participants</a:t>
            </a:r>
          </a:p>
          <a:p>
            <a:pPr algn="thaiDist"/>
            <a:r>
              <a:rPr lang="en-US" sz="3200" b="1" dirty="0">
                <a:latin typeface="TH SarabunPSK" panose="020B0500040200020003" pitchFamily="34" charset="-34"/>
                <a:cs typeface="TH SarabunPSK" panose="020B0500040200020003" pitchFamily="34" charset="-34"/>
              </a:rPr>
              <a:t>…………………………………………………………………………………………………………….</a:t>
            </a:r>
          </a:p>
          <a:p>
            <a:pPr algn="thaiDist"/>
            <a:r>
              <a:rPr lang="en-US" sz="3200" b="1" dirty="0">
                <a:latin typeface="TH SarabunPSK" panose="020B0500040200020003" pitchFamily="34" charset="-34"/>
                <a:cs typeface="TH SarabunPSK" panose="020B0500040200020003" pitchFamily="34" charset="-34"/>
              </a:rPr>
              <a:t>3.2	Instrumentation</a:t>
            </a:r>
          </a:p>
          <a:p>
            <a:pPr algn="thaiDist"/>
            <a:r>
              <a:rPr lang="en-US" sz="3200" b="1" dirty="0">
                <a:latin typeface="TH SarabunPSK" panose="020B0500040200020003" pitchFamily="34" charset="-34"/>
                <a:cs typeface="TH SarabunPSK" panose="020B0500040200020003" pitchFamily="34" charset="-34"/>
              </a:rPr>
              <a:t>……………………………………………………………………………………………………………</a:t>
            </a:r>
          </a:p>
          <a:p>
            <a:pPr algn="thaiDist"/>
            <a:r>
              <a:rPr lang="en-US" sz="3200" b="1" dirty="0">
                <a:latin typeface="TH SarabunPSK" panose="020B0500040200020003" pitchFamily="34" charset="-34"/>
                <a:cs typeface="TH SarabunPSK" panose="020B0500040200020003" pitchFamily="34" charset="-34"/>
              </a:rPr>
              <a:t>3.3   Data Collection</a:t>
            </a:r>
          </a:p>
          <a:p>
            <a:pPr algn="thaiDist"/>
            <a:r>
              <a:rPr lang="en-US" sz="3200" b="1" dirty="0">
                <a:latin typeface="TH SarabunPSK" panose="020B0500040200020003" pitchFamily="34" charset="-34"/>
                <a:cs typeface="TH SarabunPSK" panose="020B0500040200020003" pitchFamily="34" charset="-34"/>
              </a:rPr>
              <a:t>……………………………………………………………………………………………………………</a:t>
            </a:r>
          </a:p>
          <a:p>
            <a:pPr algn="thaiDist"/>
            <a:r>
              <a:rPr lang="en-US" sz="3200" b="1" dirty="0">
                <a:latin typeface="TH SarabunPSK" panose="020B0500040200020003" pitchFamily="34" charset="-34"/>
                <a:cs typeface="TH SarabunPSK" panose="020B0500040200020003" pitchFamily="34" charset="-34"/>
              </a:rPr>
              <a:t>3.4	Data Analysis</a:t>
            </a:r>
          </a:p>
          <a:p>
            <a:pPr algn="thaiDist"/>
            <a:r>
              <a:rPr lang="en-US" sz="3200" b="1" dirty="0">
                <a:latin typeface="TH SarabunPSK" panose="020B0500040200020003" pitchFamily="34" charset="-34"/>
                <a:cs typeface="TH SarabunPSK" panose="020B0500040200020003" pitchFamily="34" charset="-34"/>
              </a:rPr>
              <a:t>…………………………………………………………………………………………………………….</a:t>
            </a:r>
          </a:p>
          <a:p>
            <a:pPr algn="thaiDist"/>
            <a:r>
              <a:rPr lang="en-US" sz="3200" b="1" dirty="0">
                <a:latin typeface="TH SarabunPSK" panose="020B0500040200020003" pitchFamily="34" charset="-34"/>
                <a:cs typeface="TH SarabunPSK" panose="020B0500040200020003" pitchFamily="34" charset="-34"/>
              </a:rPr>
              <a:t>3.5	Summary</a:t>
            </a:r>
          </a:p>
          <a:p>
            <a:pPr algn="thaiDist"/>
            <a:r>
              <a:rPr lang="en-US" sz="3200" b="1" dirty="0">
                <a:latin typeface="TH SarabunPSK" panose="020B0500040200020003" pitchFamily="34" charset="-34"/>
                <a:cs typeface="TH SarabunPSK" panose="020B0500040200020003" pitchFamily="34" charset="-34"/>
              </a:rPr>
              <a:t>……………………………………………………………………………………………………………</a:t>
            </a:r>
          </a:p>
        </p:txBody>
      </p:sp>
    </p:spTree>
    <p:extLst>
      <p:ext uri="{BB962C8B-B14F-4D97-AF65-F5344CB8AC3E}">
        <p14:creationId xmlns:p14="http://schemas.microsoft.com/office/powerpoint/2010/main" val="1362325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3256056" y="217428"/>
            <a:ext cx="4709274" cy="1446550"/>
          </a:xfrm>
          <a:prstGeom prst="rect">
            <a:avLst/>
          </a:prstGeom>
          <a:noFill/>
        </p:spPr>
        <p:txBody>
          <a:bodyPr wrap="square">
            <a:spAutoFit/>
          </a:bodyPr>
          <a:lstStyle/>
          <a:p>
            <a:pPr algn="ctr"/>
            <a:r>
              <a:rPr lang="en-US" sz="4400" b="1" dirty="0">
                <a:latin typeface="TH SarabunPSK" panose="020B0500040200020003" pitchFamily="34" charset="-34"/>
                <a:cs typeface="TH SarabunPSK" panose="020B0500040200020003" pitchFamily="34" charset="-34"/>
              </a:rPr>
              <a:t>Chapter 4</a:t>
            </a:r>
          </a:p>
          <a:p>
            <a:pPr algn="ctr"/>
            <a:r>
              <a:rPr lang="en-US" sz="4400" b="1" dirty="0">
                <a:latin typeface="TH SarabunPSK" panose="020B0500040200020003" pitchFamily="34" charset="-34"/>
                <a:cs typeface="TH SarabunPSK" panose="020B0500040200020003" pitchFamily="34" charset="-34"/>
              </a:rPr>
              <a:t>Results</a:t>
            </a:r>
          </a:p>
        </p:txBody>
      </p:sp>
      <p:sp>
        <p:nvSpPr>
          <p:cNvPr id="22" name="TextBox 21">
            <a:extLst>
              <a:ext uri="{FF2B5EF4-FFF2-40B4-BE49-F238E27FC236}">
                <a16:creationId xmlns:a16="http://schemas.microsoft.com/office/drawing/2014/main" id="{48E61662-8C75-4DC4-B9F2-555CEC10ED76}"/>
              </a:ext>
            </a:extLst>
          </p:cNvPr>
          <p:cNvSpPr txBox="1"/>
          <p:nvPr/>
        </p:nvSpPr>
        <p:spPr>
          <a:xfrm>
            <a:off x="610252" y="1708796"/>
            <a:ext cx="10849021" cy="1938992"/>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p:txBody>
      </p:sp>
      <p:sp>
        <p:nvSpPr>
          <p:cNvPr id="18" name="TextBox 17">
            <a:extLst>
              <a:ext uri="{FF2B5EF4-FFF2-40B4-BE49-F238E27FC236}">
                <a16:creationId xmlns:a16="http://schemas.microsoft.com/office/drawing/2014/main" id="{5F6A5F4C-D086-4497-BE2D-4595EA702D8F}"/>
              </a:ext>
            </a:extLst>
          </p:cNvPr>
          <p:cNvSpPr txBox="1"/>
          <p:nvPr/>
        </p:nvSpPr>
        <p:spPr>
          <a:xfrm>
            <a:off x="906170" y="4005961"/>
            <a:ext cx="10257183" cy="2308324"/>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Present the results for each research question. Include charts and tables to illustrate the results. The text should highlight the most important information in the tables and charts, but should not repeat all the information in the tables and charts.</a:t>
            </a:r>
          </a:p>
        </p:txBody>
      </p:sp>
    </p:spTree>
    <p:extLst>
      <p:ext uri="{BB962C8B-B14F-4D97-AF65-F5344CB8AC3E}">
        <p14:creationId xmlns:p14="http://schemas.microsoft.com/office/powerpoint/2010/main" val="28853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2383470" y="217428"/>
            <a:ext cx="7128466" cy="1446550"/>
          </a:xfrm>
          <a:prstGeom prst="rect">
            <a:avLst/>
          </a:prstGeom>
          <a:noFill/>
        </p:spPr>
        <p:txBody>
          <a:bodyPr wrap="square">
            <a:spAutoFit/>
          </a:bodyPr>
          <a:lstStyle/>
          <a:p>
            <a:pPr algn="ctr"/>
            <a:r>
              <a:rPr lang="en-US" sz="4400" b="1" dirty="0">
                <a:latin typeface="TH SarabunPSK" panose="020B0500040200020003" pitchFamily="34" charset="-34"/>
                <a:cs typeface="TH SarabunPSK" panose="020B0500040200020003" pitchFamily="34" charset="-34"/>
              </a:rPr>
              <a:t>Chapter 5</a:t>
            </a:r>
          </a:p>
          <a:p>
            <a:pPr algn="ctr"/>
            <a:r>
              <a:rPr lang="en-US" sz="4400" b="1" dirty="0">
                <a:latin typeface="TH SarabunPSK" panose="020B0500040200020003" pitchFamily="34" charset="-34"/>
                <a:cs typeface="TH SarabunPSK" panose="020B0500040200020003" pitchFamily="34" charset="-34"/>
              </a:rPr>
              <a:t>Summary, discussion, and conclusions</a:t>
            </a:r>
          </a:p>
        </p:txBody>
      </p:sp>
      <p:sp>
        <p:nvSpPr>
          <p:cNvPr id="22" name="TextBox 21">
            <a:extLst>
              <a:ext uri="{FF2B5EF4-FFF2-40B4-BE49-F238E27FC236}">
                <a16:creationId xmlns:a16="http://schemas.microsoft.com/office/drawing/2014/main" id="{48E61662-8C75-4DC4-B9F2-555CEC10ED76}"/>
              </a:ext>
            </a:extLst>
          </p:cNvPr>
          <p:cNvSpPr txBox="1"/>
          <p:nvPr/>
        </p:nvSpPr>
        <p:spPr>
          <a:xfrm>
            <a:off x="610252" y="1433048"/>
            <a:ext cx="10849021" cy="1938992"/>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p:txBody>
      </p:sp>
      <p:sp>
        <p:nvSpPr>
          <p:cNvPr id="18" name="TextBox 17">
            <a:extLst>
              <a:ext uri="{FF2B5EF4-FFF2-40B4-BE49-F238E27FC236}">
                <a16:creationId xmlns:a16="http://schemas.microsoft.com/office/drawing/2014/main" id="{5F6A5F4C-D086-4497-BE2D-4595EA702D8F}"/>
              </a:ext>
            </a:extLst>
          </p:cNvPr>
          <p:cNvSpPr txBox="1"/>
          <p:nvPr/>
        </p:nvSpPr>
        <p:spPr>
          <a:xfrm>
            <a:off x="819111" y="3141110"/>
            <a:ext cx="10257183" cy="3416320"/>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Complete this section by writing a discussion of the results, including possible explanations for the results (this could be due to the project or external factors). The views expressed in this section should be balanced and based on the evidence collected, not subjective opinion. No new results should be presented in this section.</a:t>
            </a:r>
          </a:p>
        </p:txBody>
      </p:sp>
    </p:spTree>
    <p:extLst>
      <p:ext uri="{BB962C8B-B14F-4D97-AF65-F5344CB8AC3E}">
        <p14:creationId xmlns:p14="http://schemas.microsoft.com/office/powerpoint/2010/main" val="3425733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2383470" y="217428"/>
            <a:ext cx="7128466" cy="1446550"/>
          </a:xfrm>
          <a:prstGeom prst="rect">
            <a:avLst/>
          </a:prstGeom>
          <a:noFill/>
        </p:spPr>
        <p:txBody>
          <a:bodyPr wrap="square">
            <a:spAutoFit/>
          </a:bodyPr>
          <a:lstStyle/>
          <a:p>
            <a:pPr algn="ctr"/>
            <a:r>
              <a:rPr lang="en-US" sz="4400" b="1" dirty="0">
                <a:latin typeface="TH SarabunPSK" panose="020B0500040200020003" pitchFamily="34" charset="-34"/>
                <a:cs typeface="TH SarabunPSK" panose="020B0500040200020003" pitchFamily="34" charset="-34"/>
              </a:rPr>
              <a:t>Chapter 5</a:t>
            </a:r>
          </a:p>
          <a:p>
            <a:pPr algn="ctr"/>
            <a:r>
              <a:rPr lang="en-US" sz="4400" b="1" dirty="0">
                <a:latin typeface="TH SarabunPSK" panose="020B0500040200020003" pitchFamily="34" charset="-34"/>
                <a:cs typeface="TH SarabunPSK" panose="020B0500040200020003" pitchFamily="34" charset="-34"/>
              </a:rPr>
              <a:t>Summary, discussion, and conclusions</a:t>
            </a:r>
          </a:p>
        </p:txBody>
      </p:sp>
      <p:sp>
        <p:nvSpPr>
          <p:cNvPr id="22" name="TextBox 21">
            <a:extLst>
              <a:ext uri="{FF2B5EF4-FFF2-40B4-BE49-F238E27FC236}">
                <a16:creationId xmlns:a16="http://schemas.microsoft.com/office/drawing/2014/main" id="{48E61662-8C75-4DC4-B9F2-555CEC10ED76}"/>
              </a:ext>
            </a:extLst>
          </p:cNvPr>
          <p:cNvSpPr txBox="1"/>
          <p:nvPr/>
        </p:nvSpPr>
        <p:spPr>
          <a:xfrm>
            <a:off x="610252" y="1433048"/>
            <a:ext cx="10849021" cy="1938992"/>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p:txBody>
      </p:sp>
      <p:sp>
        <p:nvSpPr>
          <p:cNvPr id="18" name="TextBox 17">
            <a:extLst>
              <a:ext uri="{FF2B5EF4-FFF2-40B4-BE49-F238E27FC236}">
                <a16:creationId xmlns:a16="http://schemas.microsoft.com/office/drawing/2014/main" id="{5F6A5F4C-D086-4497-BE2D-4595EA702D8F}"/>
              </a:ext>
            </a:extLst>
          </p:cNvPr>
          <p:cNvSpPr txBox="1"/>
          <p:nvPr/>
        </p:nvSpPr>
        <p:spPr>
          <a:xfrm>
            <a:off x="819111" y="3141110"/>
            <a:ext cx="10257183" cy="3416320"/>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Complete this section by writing a discussion of the results, including possible explanations for the results (this could be due to the project or external factors). The views expressed in this section should be balanced and based on the evidence collected, not subjective opinion. No new results should be presented in this section.</a:t>
            </a:r>
          </a:p>
        </p:txBody>
      </p:sp>
    </p:spTree>
    <p:extLst>
      <p:ext uri="{BB962C8B-B14F-4D97-AF65-F5344CB8AC3E}">
        <p14:creationId xmlns:p14="http://schemas.microsoft.com/office/powerpoint/2010/main" val="1011198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2383470" y="217428"/>
            <a:ext cx="7128466" cy="769441"/>
          </a:xfrm>
          <a:prstGeom prst="rect">
            <a:avLst/>
          </a:prstGeom>
          <a:noFill/>
        </p:spPr>
        <p:txBody>
          <a:bodyPr wrap="square">
            <a:spAutoFit/>
          </a:bodyPr>
          <a:lstStyle/>
          <a:p>
            <a:pPr algn="ctr"/>
            <a:r>
              <a:rPr lang="en-US" sz="4400" b="1" dirty="0">
                <a:latin typeface="TH SarabunPSK" panose="020B0500040200020003" pitchFamily="34" charset="-34"/>
                <a:cs typeface="TH SarabunPSK" panose="020B0500040200020003" pitchFamily="34" charset="-34"/>
              </a:rPr>
              <a:t>References</a:t>
            </a:r>
          </a:p>
        </p:txBody>
      </p:sp>
      <p:sp>
        <p:nvSpPr>
          <p:cNvPr id="22" name="TextBox 21">
            <a:extLst>
              <a:ext uri="{FF2B5EF4-FFF2-40B4-BE49-F238E27FC236}">
                <a16:creationId xmlns:a16="http://schemas.microsoft.com/office/drawing/2014/main" id="{48E61662-8C75-4DC4-B9F2-555CEC10ED76}"/>
              </a:ext>
            </a:extLst>
          </p:cNvPr>
          <p:cNvSpPr txBox="1"/>
          <p:nvPr/>
        </p:nvSpPr>
        <p:spPr>
          <a:xfrm>
            <a:off x="610252" y="1433048"/>
            <a:ext cx="10849021" cy="1938992"/>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p:txBody>
      </p:sp>
      <p:sp>
        <p:nvSpPr>
          <p:cNvPr id="18" name="TextBox 17">
            <a:extLst>
              <a:ext uri="{FF2B5EF4-FFF2-40B4-BE49-F238E27FC236}">
                <a16:creationId xmlns:a16="http://schemas.microsoft.com/office/drawing/2014/main" id="{5F6A5F4C-D086-4497-BE2D-4595EA702D8F}"/>
              </a:ext>
            </a:extLst>
          </p:cNvPr>
          <p:cNvSpPr txBox="1"/>
          <p:nvPr/>
        </p:nvSpPr>
        <p:spPr>
          <a:xfrm>
            <a:off x="819111" y="3577431"/>
            <a:ext cx="10257183" cy="2308324"/>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Insert full references to documents mentioned in the text. References should include as a minimum the author, date, title, source, and URL of the document where available. All references should use the same format.</a:t>
            </a:r>
          </a:p>
        </p:txBody>
      </p:sp>
    </p:spTree>
    <p:extLst>
      <p:ext uri="{BB962C8B-B14F-4D97-AF65-F5344CB8AC3E}">
        <p14:creationId xmlns:p14="http://schemas.microsoft.com/office/powerpoint/2010/main" val="284141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B1A2B51-3B95-4C25-B19A-3C14CE8EE1D1}"/>
              </a:ext>
            </a:extLst>
          </p:cNvPr>
          <p:cNvSpPr txBox="1"/>
          <p:nvPr/>
        </p:nvSpPr>
        <p:spPr>
          <a:xfrm>
            <a:off x="2383470" y="217428"/>
            <a:ext cx="7128466" cy="769441"/>
          </a:xfrm>
          <a:prstGeom prst="rect">
            <a:avLst/>
          </a:prstGeom>
          <a:noFill/>
        </p:spPr>
        <p:txBody>
          <a:bodyPr wrap="square">
            <a:spAutoFit/>
          </a:bodyPr>
          <a:lstStyle/>
          <a:p>
            <a:pPr algn="ctr"/>
            <a:r>
              <a:rPr lang="en-US" sz="4400" b="1" dirty="0">
                <a:latin typeface="TH SarabunPSK" panose="020B0500040200020003" pitchFamily="34" charset="-34"/>
                <a:cs typeface="TH SarabunPSK" panose="020B0500040200020003" pitchFamily="34" charset="-34"/>
              </a:rPr>
              <a:t>Appendices</a:t>
            </a:r>
          </a:p>
        </p:txBody>
      </p:sp>
      <p:sp>
        <p:nvSpPr>
          <p:cNvPr id="22" name="TextBox 21">
            <a:extLst>
              <a:ext uri="{FF2B5EF4-FFF2-40B4-BE49-F238E27FC236}">
                <a16:creationId xmlns:a16="http://schemas.microsoft.com/office/drawing/2014/main" id="{48E61662-8C75-4DC4-B9F2-555CEC10ED76}"/>
              </a:ext>
            </a:extLst>
          </p:cNvPr>
          <p:cNvSpPr txBox="1"/>
          <p:nvPr/>
        </p:nvSpPr>
        <p:spPr>
          <a:xfrm>
            <a:off x="610252" y="1433048"/>
            <a:ext cx="10849021" cy="1938992"/>
          </a:xfrm>
          <a:prstGeom prst="rect">
            <a:avLst/>
          </a:prstGeom>
          <a:noFill/>
        </p:spPr>
        <p:txBody>
          <a:bodyPr wrap="square">
            <a:spAutoFit/>
          </a:bodyPr>
          <a:lstStyle/>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a:p>
            <a:pPr algn="thaiDist"/>
            <a:r>
              <a:rPr lang="en-US" sz="4000" b="1" dirty="0">
                <a:latin typeface="TH SarabunPSK" panose="020B0500040200020003" pitchFamily="34" charset="-34"/>
                <a:cs typeface="TH SarabunPSK" panose="020B0500040200020003" pitchFamily="34" charset="-34"/>
              </a:rPr>
              <a:t>……………………………………………………………………………………………………………</a:t>
            </a:r>
          </a:p>
        </p:txBody>
      </p:sp>
      <p:sp>
        <p:nvSpPr>
          <p:cNvPr id="18" name="TextBox 17">
            <a:extLst>
              <a:ext uri="{FF2B5EF4-FFF2-40B4-BE49-F238E27FC236}">
                <a16:creationId xmlns:a16="http://schemas.microsoft.com/office/drawing/2014/main" id="{5F6A5F4C-D086-4497-BE2D-4595EA702D8F}"/>
              </a:ext>
            </a:extLst>
          </p:cNvPr>
          <p:cNvSpPr txBox="1"/>
          <p:nvPr/>
        </p:nvSpPr>
        <p:spPr>
          <a:xfrm>
            <a:off x="819111" y="3577431"/>
            <a:ext cx="10257183" cy="1200329"/>
          </a:xfrm>
          <a:prstGeom prst="rect">
            <a:avLst/>
          </a:prstGeom>
          <a:noFill/>
        </p:spPr>
        <p:txBody>
          <a:bodyPr wrap="square">
            <a:spAutoFit/>
          </a:bodyPr>
          <a:lstStyle/>
          <a:p>
            <a:r>
              <a:rPr lang="en-US" sz="3600" b="1" dirty="0">
                <a:solidFill>
                  <a:srgbClr val="C00000"/>
                </a:solidFill>
                <a:latin typeface="TH SarabunPSK" panose="020B0500040200020003" pitchFamily="34" charset="-34"/>
                <a:cs typeface="TH SarabunPSK" panose="020B0500040200020003" pitchFamily="34" charset="-34"/>
              </a:rPr>
              <a:t>INSTRUCTIONS: Add any necessary appendices, including all instruments used for the research. </a:t>
            </a:r>
          </a:p>
        </p:txBody>
      </p:sp>
    </p:spTree>
    <p:extLst>
      <p:ext uri="{BB962C8B-B14F-4D97-AF65-F5344CB8AC3E}">
        <p14:creationId xmlns:p14="http://schemas.microsoft.com/office/powerpoint/2010/main" val="337078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ams&#10;&#10;Description automatically generated">
            <a:extLst>
              <a:ext uri="{FF2B5EF4-FFF2-40B4-BE49-F238E27FC236}">
                <a16:creationId xmlns:a16="http://schemas.microsoft.com/office/drawing/2014/main" id="{390A7D60-D987-4071-8974-C9343BCA6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216" y="1057068"/>
            <a:ext cx="4413433" cy="4288103"/>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0D0DB8-9BA5-4D20-8B82-03BCB69C0DA8}"/>
              </a:ext>
            </a:extLst>
          </p:cNvPr>
          <p:cNvSpPr txBox="1"/>
          <p:nvPr/>
        </p:nvSpPr>
        <p:spPr>
          <a:xfrm>
            <a:off x="368205" y="1796919"/>
            <a:ext cx="7100596" cy="3046988"/>
          </a:xfrm>
          <a:prstGeom prst="rect">
            <a:avLst/>
          </a:prstGeom>
          <a:noFill/>
        </p:spPr>
        <p:txBody>
          <a:bodyPr wrap="square" rtlCol="0">
            <a:spAutoFit/>
          </a:bodyPr>
          <a:lstStyle/>
          <a:p>
            <a:pPr algn="thaiDist"/>
            <a:r>
              <a:rPr lang="th-TH" sz="3200" b="1" spc="-50" dirty="0">
                <a:latin typeface="TH Niramit AS" panose="02000506000000020004" pitchFamily="2" charset="-34"/>
                <a:ea typeface="Times New Roman" panose="02020603050405020304" pitchFamily="18" charset="0"/>
                <a:cs typeface="TH Niramit AS" panose="02000506000000020004" pitchFamily="2" charset="-34"/>
              </a:rPr>
              <a:t>	</a:t>
            </a: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Research in educational administration is a study process, searching for knowledge, concepts that will make educational administration successful that will lead to decisions to improve the educational administration and improve the quality of education to achieve the goals of education.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215802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OneBar.io - Run a Q&amp;amp;A Forum">
            <a:extLst>
              <a:ext uri="{FF2B5EF4-FFF2-40B4-BE49-F238E27FC236}">
                <a16:creationId xmlns:a16="http://schemas.microsoft.com/office/drawing/2014/main" id="{FAFEC868-D249-4349-BD3F-F87DA7803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04" y="925947"/>
            <a:ext cx="10263886" cy="469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2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5CA7C1-C96E-4CE7-8772-C1EA319A869C}"/>
              </a:ext>
            </a:extLst>
          </p:cNvPr>
          <p:cNvSpPr txBox="1"/>
          <p:nvPr/>
        </p:nvSpPr>
        <p:spPr>
          <a:xfrm>
            <a:off x="4179362" y="1619316"/>
            <a:ext cx="7100596" cy="3539430"/>
          </a:xfrm>
          <a:prstGeom prst="rect">
            <a:avLst/>
          </a:prstGeom>
          <a:noFill/>
        </p:spPr>
        <p:txBody>
          <a:bodyPr wrap="square" rtlCol="0">
            <a:spAutoFit/>
          </a:bodyPr>
          <a:lstStyle/>
          <a:p>
            <a:pPr algn="thaiDist"/>
            <a:r>
              <a:rPr lang="th-TH" sz="3200" b="1" spc="-50" dirty="0">
                <a:latin typeface="TH Niramit AS" panose="02000506000000020004" pitchFamily="2" charset="-34"/>
                <a:ea typeface="Times New Roman" panose="02020603050405020304" pitchFamily="18" charset="0"/>
                <a:cs typeface="TH Niramit AS" panose="02000506000000020004" pitchFamily="2" charset="-34"/>
              </a:rPr>
              <a:t>	</a:t>
            </a: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The concepts of research are educational administrations such as the study of administrative behavior, application of organization behavior theory, school effectiveness, leadership, and learning change and improvements of schools including education according to the educational management for mission of the school.</a:t>
            </a:r>
            <a:endParaRPr lang="en-US" sz="3200" b="1" dirty="0">
              <a:latin typeface="TH Niramit AS" panose="02000506000000020004" pitchFamily="2" charset="-34"/>
              <a:cs typeface="TH Niramit AS" panose="02000506000000020004" pitchFamily="2" charset="-34"/>
            </a:endParaRPr>
          </a:p>
        </p:txBody>
      </p:sp>
      <p:pic>
        <p:nvPicPr>
          <p:cNvPr id="3" name="Picture 2" descr="Diagram&#10;&#10;Description automatically generated">
            <a:extLst>
              <a:ext uri="{FF2B5EF4-FFF2-40B4-BE49-F238E27FC236}">
                <a16:creationId xmlns:a16="http://schemas.microsoft.com/office/drawing/2014/main" id="{824A36CD-D7A5-4AEB-9E72-7EFB1397E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64" y="1619316"/>
            <a:ext cx="3681993" cy="3861602"/>
          </a:xfrm>
          <a:prstGeom prst="rect">
            <a:avLst/>
          </a:prstGeom>
        </p:spPr>
      </p:pic>
    </p:spTree>
    <p:extLst>
      <p:ext uri="{BB962C8B-B14F-4D97-AF65-F5344CB8AC3E}">
        <p14:creationId xmlns:p14="http://schemas.microsoft.com/office/powerpoint/2010/main" val="289173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C20832F-5CD6-4F9D-A01C-ECBCFF5892A8}"/>
              </a:ext>
            </a:extLst>
          </p:cNvPr>
          <p:cNvSpPr txBox="1"/>
          <p:nvPr/>
        </p:nvSpPr>
        <p:spPr>
          <a:xfrm>
            <a:off x="1007706" y="1590841"/>
            <a:ext cx="9981608" cy="3539430"/>
          </a:xfrm>
          <a:prstGeom prst="rect">
            <a:avLst/>
          </a:prstGeom>
          <a:noFill/>
        </p:spPr>
        <p:txBody>
          <a:bodyPr wrap="square" rtlCol="0">
            <a:spAutoFit/>
          </a:bodyPr>
          <a:lstStyle/>
          <a:p>
            <a:pPr algn="thaiDist"/>
            <a:r>
              <a:rPr lang="th-TH" sz="3200" b="1" spc="-50" dirty="0">
                <a:latin typeface="TH Niramit AS" panose="02000506000000020004" pitchFamily="2" charset="-34"/>
                <a:ea typeface="Times New Roman" panose="02020603050405020304" pitchFamily="18" charset="0"/>
                <a:cs typeface="TH Niramit AS" panose="02000506000000020004" pitchFamily="2" charset="-34"/>
              </a:rPr>
              <a:t>	</a:t>
            </a: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At present has given importance to education. Leadership for learning, leadership for change promoting and supporting teachers to have teaching leadership. The effectiveness of the school and the development of the school to be stable and sustainable by the educational administrators can study the research aspects of educational administration in various frameworks to understand and determine research issues in according with the context in each school. </a:t>
            </a:r>
            <a:endParaRPr lang="en-US" sz="3200" b="1" dirty="0">
              <a:latin typeface="TH Niramit AS" panose="02000506000000020004" pitchFamily="2" charset="-34"/>
              <a:cs typeface="TH Niramit AS" panose="02000506000000020004" pitchFamily="2" charset="-34"/>
            </a:endParaRPr>
          </a:p>
        </p:txBody>
      </p:sp>
      <p:sp>
        <p:nvSpPr>
          <p:cNvPr id="12" name="Rectangle: Rounded Corners 11">
            <a:extLst>
              <a:ext uri="{FF2B5EF4-FFF2-40B4-BE49-F238E27FC236}">
                <a16:creationId xmlns:a16="http://schemas.microsoft.com/office/drawing/2014/main" id="{5EFC29A6-8196-4A4B-8945-1FF30897C03F}"/>
              </a:ext>
            </a:extLst>
          </p:cNvPr>
          <p:cNvSpPr/>
          <p:nvPr/>
        </p:nvSpPr>
        <p:spPr>
          <a:xfrm>
            <a:off x="569168" y="1231640"/>
            <a:ext cx="10909992" cy="4124131"/>
          </a:xfrm>
          <a:prstGeom prst="roundRect">
            <a:avLst>
              <a:gd name="adj" fmla="val 5661"/>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51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62CC934-C0DF-4090-919A-DCA500D906ED}"/>
              </a:ext>
            </a:extLst>
          </p:cNvPr>
          <p:cNvSpPr txBox="1"/>
          <p:nvPr/>
        </p:nvSpPr>
        <p:spPr>
          <a:xfrm>
            <a:off x="666784" y="1636822"/>
            <a:ext cx="7100596" cy="3046988"/>
          </a:xfrm>
          <a:prstGeom prst="rect">
            <a:avLst/>
          </a:prstGeom>
          <a:noFill/>
        </p:spPr>
        <p:txBody>
          <a:bodyPr wrap="square" rtlCol="0">
            <a:spAutoFit/>
          </a:bodyPr>
          <a:lstStyle/>
          <a:p>
            <a:pPr algn="thaiDist"/>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	To be able to meet the problem-solving and improve the quality of educational administration by using direct research methods. The effectiveness of the school and development of the school to keep up with the change, with an important research-process which are :</a:t>
            </a:r>
            <a:endParaRPr lang="en-US" sz="3200" b="1" dirty="0">
              <a:latin typeface="TH Niramit AS" panose="02000506000000020004" pitchFamily="2" charset="-34"/>
              <a:cs typeface="TH Niramit AS" panose="02000506000000020004" pitchFamily="2" charset="-34"/>
            </a:endParaRPr>
          </a:p>
        </p:txBody>
      </p:sp>
      <p:pic>
        <p:nvPicPr>
          <p:cNvPr id="3" name="Picture 2" descr="A group of people working on a computer&#10;&#10;Description automatically generated with low confidence">
            <a:extLst>
              <a:ext uri="{FF2B5EF4-FFF2-40B4-BE49-F238E27FC236}">
                <a16:creationId xmlns:a16="http://schemas.microsoft.com/office/drawing/2014/main" id="{61157213-AE24-44CA-BA7B-FE31634EF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256" y="1524962"/>
            <a:ext cx="4217225" cy="3158848"/>
          </a:xfrm>
          <a:prstGeom prst="rect">
            <a:avLst/>
          </a:prstGeom>
        </p:spPr>
      </p:pic>
    </p:spTree>
    <p:extLst>
      <p:ext uri="{BB962C8B-B14F-4D97-AF65-F5344CB8AC3E}">
        <p14:creationId xmlns:p14="http://schemas.microsoft.com/office/powerpoint/2010/main" val="36441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0108A52-61E9-4BBE-ADA9-D94167192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790" y="1861332"/>
            <a:ext cx="4591691" cy="3286584"/>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62CC934-C0DF-4090-919A-DCA500D906ED}"/>
              </a:ext>
            </a:extLst>
          </p:cNvPr>
          <p:cNvSpPr txBox="1"/>
          <p:nvPr/>
        </p:nvSpPr>
        <p:spPr>
          <a:xfrm>
            <a:off x="923460" y="701430"/>
            <a:ext cx="7100596" cy="5016758"/>
          </a:xfrm>
          <a:prstGeom prst="rect">
            <a:avLst/>
          </a:prstGeom>
          <a:noFill/>
        </p:spPr>
        <p:txBody>
          <a:bodyPr wrap="square" rtlCol="0">
            <a:spAutoFit/>
          </a:bodyPr>
          <a:lstStyle/>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Situation Analysis in Educational Administration </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Defining research questions </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Reviewing relevant literature</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Choosing research methods </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Research design </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Research proposal </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Research tool development and data collection </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Data analysis </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Research presentation and </a:t>
            </a:r>
          </a:p>
          <a:p>
            <a:pPr marL="514350" indent="-514350" algn="thaiDist">
              <a:buFont typeface="+mj-lt"/>
              <a:buAutoNum type="arabicPeriod"/>
            </a:pPr>
            <a:r>
              <a:rPr lang="en-US" sz="3200" b="1" spc="-50" dirty="0">
                <a:latin typeface="TH Niramit AS" panose="02000506000000020004" pitchFamily="2" charset="-34"/>
                <a:ea typeface="Times New Roman" panose="02020603050405020304" pitchFamily="18" charset="0"/>
                <a:cs typeface="TH Niramit AS" panose="02000506000000020004" pitchFamily="2" charset="-34"/>
              </a:rPr>
              <a:t>Utilization of research results</a:t>
            </a:r>
          </a:p>
        </p:txBody>
      </p:sp>
    </p:spTree>
    <p:extLst>
      <p:ext uri="{BB962C8B-B14F-4D97-AF65-F5344CB8AC3E}">
        <p14:creationId xmlns:p14="http://schemas.microsoft.com/office/powerpoint/2010/main" val="569298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1984</Words>
  <Application>Microsoft Office PowerPoint</Application>
  <PresentationFormat>Widescreen</PresentationFormat>
  <Paragraphs>287</Paragraphs>
  <Slides>50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Agency FB</vt:lpstr>
      <vt:lpstr>Arial</vt:lpstr>
      <vt:lpstr>Calibri</vt:lpstr>
      <vt:lpstr>Calibri Light</vt:lpstr>
      <vt:lpstr>Impact</vt:lpstr>
      <vt:lpstr>Raleway</vt:lpstr>
      <vt:lpstr>Roboto</vt:lpstr>
      <vt:lpstr>TH Niramit AS</vt:lpstr>
      <vt:lpstr>TH SarabunPSK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in Educational Administration in Thailand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Kornkamol  Chuchuey</dc:creator>
  <cp:lastModifiedBy>nuntiya noichun</cp:lastModifiedBy>
  <cp:revision>157</cp:revision>
  <dcterms:created xsi:type="dcterms:W3CDTF">2020-07-21T16:38:52Z</dcterms:created>
  <dcterms:modified xsi:type="dcterms:W3CDTF">2025-01-14T12:24:38Z</dcterms:modified>
</cp:coreProperties>
</file>