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4" r:id="rId6"/>
    <p:sldId id="265" r:id="rId7"/>
    <p:sldId id="266" r:id="rId8"/>
    <p:sldId id="267" r:id="rId9"/>
    <p:sldId id="258" r:id="rId10"/>
    <p:sldId id="268" r:id="rId11"/>
    <p:sldId id="269" r:id="rId12"/>
    <p:sldId id="270" r:id="rId13"/>
    <p:sldId id="271" r:id="rId14"/>
    <p:sldId id="259" r:id="rId15"/>
    <p:sldId id="272" r:id="rId16"/>
    <p:sldId id="274" r:id="rId17"/>
    <p:sldId id="275" r:id="rId18"/>
    <p:sldId id="276" r:id="rId19"/>
    <p:sldId id="260" r:id="rId20"/>
    <p:sldId id="273" r:id="rId21"/>
    <p:sldId id="261" r:id="rId22"/>
  </p:sldIdLst>
  <p:sldSz cx="9144000" cy="6858000" type="screen4x3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5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81124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957936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2964737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9491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4574599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3520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0228622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543270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10977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370381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68300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800958-4B4D-423B-BA13-A6A86B4E5C4C}" type="datetimeFigureOut">
              <a:rPr lang="th-TH" smtClean="0"/>
              <a:t>07/03/62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57DD1C-743F-4928-8AAB-1D3A708E7571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686548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g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jp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g"/><Relationship Id="rId2" Type="http://schemas.openxmlformats.org/officeDocument/2006/relationships/image" Target="../media/image2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g"/><Relationship Id="rId2" Type="http://schemas.openxmlformats.org/officeDocument/2006/relationships/image" Target="../media/image2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jp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g"/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12" Type="http://schemas.openxmlformats.org/officeDocument/2006/relationships/image" Target="../media/image16.jpe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11" Type="http://schemas.openxmlformats.org/officeDocument/2006/relationships/image" Target="../media/image15.jpg"/><Relationship Id="rId5" Type="http://schemas.openxmlformats.org/officeDocument/2006/relationships/image" Target="../media/image9.jpg"/><Relationship Id="rId10" Type="http://schemas.openxmlformats.org/officeDocument/2006/relationships/image" Target="../media/image14.jpg"/><Relationship Id="rId4" Type="http://schemas.openxmlformats.org/officeDocument/2006/relationships/image" Target="../media/image8.jpg"/><Relationship Id="rId9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h-TH" dirty="0" smtClean="0"/>
              <a:t>ครั้ง</a:t>
            </a:r>
            <a:r>
              <a:rPr lang="th-TH" dirty="0" smtClean="0"/>
              <a:t>ที่9</a:t>
            </a: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Visual communication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21424499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h-TH" dirty="0" smtClean="0"/>
              <a:t>การทำงานกับคนในการสื่อสาร</a:t>
            </a:r>
            <a:br>
              <a:rPr lang="th-TH" dirty="0" smtClean="0"/>
            </a:br>
            <a:r>
              <a:rPr lang="en-US" dirty="0"/>
              <a:t>Visual communication Design</a:t>
            </a:r>
            <a:br>
              <a:rPr lang="en-US" dirty="0"/>
            </a:b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มองเห็น</a:t>
            </a:r>
          </a:p>
          <a:p>
            <a:r>
              <a:rPr lang="th-TH" dirty="0" smtClean="0"/>
              <a:t>คิด-ตีความ</a:t>
            </a:r>
          </a:p>
          <a:p>
            <a:r>
              <a:rPr lang="th-TH" dirty="0" smtClean="0"/>
              <a:t>จดจำ-แนวคิด ภาพข้อความ</a:t>
            </a:r>
          </a:p>
          <a:p>
            <a:r>
              <a:rPr lang="th-TH" dirty="0" smtClean="0"/>
              <a:t>สื่อสารตามวัตถุประสงค์</a:t>
            </a:r>
          </a:p>
          <a:p>
            <a:r>
              <a:rPr lang="th-TH" dirty="0"/>
              <a:t> </a:t>
            </a:r>
            <a:r>
              <a:rPr lang="th-TH" dirty="0" smtClean="0"/>
              <a:t> เช่น  เข้าถึง</a:t>
            </a:r>
            <a:r>
              <a:rPr lang="th-TH" dirty="0" err="1" smtClean="0"/>
              <a:t>แบรน์</a:t>
            </a:r>
            <a:r>
              <a:rPr lang="th-TH" dirty="0" smtClean="0"/>
              <a:t> จำสินค้า  ทราบข้อมูล  คิดคำนึง  อื่นๆ</a:t>
            </a:r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83461904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การใช้การตีความในรูปแบบสื่อโฆษณา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525963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080" y="1700808"/>
            <a:ext cx="3605400" cy="360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49519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484784"/>
            <a:ext cx="4450530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6988" y="476672"/>
            <a:ext cx="4123829" cy="3085560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6096" y="3933056"/>
            <a:ext cx="2725615" cy="2725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4820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1628800"/>
            <a:ext cx="2956019" cy="4525963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984" y="476672"/>
            <a:ext cx="4381500" cy="626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77913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หลักการออกแบบ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ความเข้าใจ </a:t>
            </a:r>
            <a:r>
              <a:rPr lang="th-TH" dirty="0" smtClean="0"/>
              <a:t>เนื้อหา</a:t>
            </a:r>
          </a:p>
          <a:p>
            <a:r>
              <a:rPr lang="th-TH" dirty="0" smtClean="0"/>
              <a:t>กำหนดรูปแบบในการสื่อสาร</a:t>
            </a:r>
            <a:endParaRPr lang="th-TH" dirty="0" smtClean="0"/>
          </a:p>
          <a:p>
            <a:r>
              <a:rPr lang="th-TH" dirty="0" smtClean="0"/>
              <a:t>กำหนดมุมมองกับการสื่อสาร </a:t>
            </a:r>
            <a:endParaRPr lang="th-TH" dirty="0" smtClean="0"/>
          </a:p>
          <a:p>
            <a:r>
              <a:rPr lang="th-TH" dirty="0" smtClean="0"/>
              <a:t>คิดผลิต</a:t>
            </a:r>
            <a:endParaRPr lang="th-TH" dirty="0" smtClean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44208" y="3501008"/>
            <a:ext cx="2249168" cy="3180352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35896" y="3501008"/>
            <a:ext cx="2212489" cy="3130436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5065001"/>
            <a:ext cx="2247900" cy="15049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45993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โจทย์ในการออกแบบ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h-TH" dirty="0" smtClean="0">
                <a:solidFill>
                  <a:srgbClr val="FF0000"/>
                </a:solidFill>
              </a:rPr>
              <a:t>ปัญหา</a:t>
            </a:r>
            <a:r>
              <a:rPr lang="th-TH" dirty="0" smtClean="0"/>
              <a:t>ทุกวันนี้คนไทยอ่านหนังสือน้อยเพียงร้อยละ40</a:t>
            </a:r>
            <a:r>
              <a:rPr lang="th-TH" dirty="0" err="1" smtClean="0"/>
              <a:t>เปอร์เซ็น</a:t>
            </a:r>
            <a:endParaRPr lang="th-TH" dirty="0" smtClean="0"/>
          </a:p>
          <a:p>
            <a:pPr marL="0" indent="0">
              <a:buNone/>
            </a:pPr>
            <a:r>
              <a:rPr lang="th-TH" dirty="0" smtClean="0"/>
              <a:t>เป็นส่วนหนึ่งทำให้ขาดการคิดวิเคราะห์และส่งผลต่อการพัฒนาประเทศ</a:t>
            </a:r>
          </a:p>
          <a:p>
            <a:pPr marL="0" indent="0">
              <a:buNone/>
            </a:pPr>
            <a:r>
              <a:rPr lang="th-TH" dirty="0" smtClean="0"/>
              <a:t>เพราะคนคือทัพยากรที่มีค่ามากที่สุดในประเทศ</a:t>
            </a:r>
            <a:endParaRPr lang="th-TH" dirty="0"/>
          </a:p>
          <a:p>
            <a:r>
              <a:rPr lang="th-TH" dirty="0" smtClean="0">
                <a:solidFill>
                  <a:srgbClr val="FF0000"/>
                </a:solidFill>
              </a:rPr>
              <a:t>โจทย์</a:t>
            </a:r>
            <a:r>
              <a:rPr lang="th-TH" dirty="0" smtClean="0"/>
              <a:t>คือ  ต้องการให้นักออกแบบสร้างงานภาพ</a:t>
            </a:r>
            <a:r>
              <a:rPr lang="en-US" dirty="0" smtClean="0"/>
              <a:t>Visual </a:t>
            </a:r>
            <a:r>
              <a:rPr lang="en-US" dirty="0"/>
              <a:t>communication </a:t>
            </a:r>
            <a:r>
              <a:rPr lang="en-US" dirty="0" smtClean="0"/>
              <a:t>Design </a:t>
            </a:r>
            <a:r>
              <a:rPr lang="th-TH" dirty="0" smtClean="0"/>
              <a:t>กับคนในสังคมเพื่อกระตุ้นให้คนรับรู้หรือเข้าใจผลของการอ่านหนังสือน้อย จำนวน3ภาพ</a:t>
            </a:r>
          </a:p>
          <a:p>
            <a:r>
              <a:rPr lang="th-TH" dirty="0" smtClean="0">
                <a:solidFill>
                  <a:srgbClr val="FF0000"/>
                </a:solidFill>
              </a:rPr>
              <a:t>วิธีคิดในการสื่อสาร    </a:t>
            </a:r>
            <a:r>
              <a:rPr lang="th-TH" dirty="0" smtClean="0"/>
              <a:t>เน้นการตีความในการสื่อสาร1ชั้นเท่านั้น </a:t>
            </a:r>
          </a:p>
          <a:p>
            <a:r>
              <a:rPr lang="th-TH" dirty="0" smtClean="0"/>
              <a:t>กลุ่มเป้าหมายสามารถเลือกได้ตามลักษณะประชากรศาสตร์   จำนวน1กลุ่มเท่านั้น</a:t>
            </a:r>
          </a:p>
          <a:p>
            <a:r>
              <a:rPr lang="th-TH" dirty="0" smtClean="0"/>
              <a:t>หมายเหตุ สามารถนำไปใช้ในการผลิตสื่อโฆษณาประชาสัมพันธ์การอ่านได้</a:t>
            </a:r>
            <a:endParaRPr lang="en-US" dirty="0"/>
          </a:p>
          <a:p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60561816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การส่งงาน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การกำหนดแนวคิด</a:t>
            </a:r>
          </a:p>
          <a:p>
            <a:r>
              <a:rPr lang="th-TH" dirty="0" err="1" smtClean="0"/>
              <a:t>เลเอาท์</a:t>
            </a:r>
            <a:endParaRPr lang="th-TH" dirty="0" smtClean="0"/>
          </a:p>
          <a:p>
            <a:r>
              <a:rPr lang="th-TH" dirty="0" smtClean="0"/>
              <a:t>ต้นแบบ(หลังจาก</a:t>
            </a:r>
            <a:r>
              <a:rPr lang="th-TH" dirty="0" err="1" smtClean="0"/>
              <a:t>ผ่านเลเอาท์</a:t>
            </a:r>
            <a:r>
              <a:rPr lang="th-TH" dirty="0" smtClean="0"/>
              <a:t>แล้ว)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92613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การให้คะแนน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เรียงลำดับกลุ่ม</a:t>
            </a:r>
          </a:p>
          <a:p>
            <a:r>
              <a:rPr lang="th-TH" dirty="0" smtClean="0"/>
              <a:t>และนำที่ที่1ทุกกลุ่มมาพบกัน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4345695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th-TH" dirty="0" smtClean="0"/>
              <a:t>จบ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96362510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โจทย์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summer</a:t>
            </a:r>
            <a:r>
              <a:rPr lang="th-TH" dirty="0" smtClean="0"/>
              <a:t> กับ </a:t>
            </a:r>
            <a:r>
              <a:rPr lang="en-US" dirty="0" smtClean="0"/>
              <a:t>product</a:t>
            </a:r>
            <a:endParaRPr lang="th-TH" dirty="0" smtClean="0"/>
          </a:p>
          <a:p>
            <a:r>
              <a:rPr lang="th-TH" dirty="0" smtClean="0"/>
              <a:t>ความต้องการ ลูกค้า  สร้างเรื่องราวให้ตู้โชว์นั้นน่าสนใจ</a:t>
            </a:r>
          </a:p>
          <a:p>
            <a:r>
              <a:rPr lang="th-TH" dirty="0" smtClean="0"/>
              <a:t>สินค้าเป็นแนววัยรุ่น</a:t>
            </a:r>
          </a:p>
          <a:p>
            <a:r>
              <a:rPr lang="th-TH" dirty="0" smtClean="0"/>
              <a:t>สถานที่ </a:t>
            </a:r>
            <a:r>
              <a:rPr lang="en-US" b="1" dirty="0" smtClean="0"/>
              <a:t>display</a:t>
            </a:r>
            <a:r>
              <a:rPr lang="th-TH" b="1" dirty="0" smtClean="0"/>
              <a:t> สยาม  หรือชิดลม   นารายพันธุ์   ย่านชิดลม</a:t>
            </a:r>
          </a:p>
          <a:p>
            <a:r>
              <a:rPr lang="th-TH" b="1" dirty="0"/>
              <a:t> </a:t>
            </a:r>
            <a:r>
              <a:rPr lang="th-TH" b="1" dirty="0" smtClean="0"/>
              <a:t>  สิ่งที่ต้องทำ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-   กำหนดสินค้า กลุ่มเป้าหมาย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กำหนดแนวคิดนำเสนอ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 ร่างภาพ</a:t>
            </a:r>
          </a:p>
          <a:p>
            <a:r>
              <a:rPr lang="th-TH" b="1" dirty="0"/>
              <a:t> </a:t>
            </a:r>
            <a:r>
              <a:rPr lang="th-TH" b="1" dirty="0" smtClean="0"/>
              <a:t>     -  การบ้านไปทำโมเดล และ</a:t>
            </a:r>
            <a:r>
              <a:rPr lang="th-TH" b="1" dirty="0" err="1" smtClean="0"/>
              <a:t>ลีทัช</a:t>
            </a:r>
            <a:endParaRPr lang="th-TH" dirty="0"/>
          </a:p>
        </p:txBody>
      </p:sp>
      <p:pic>
        <p:nvPicPr>
          <p:cNvPr id="4" name="รูปภาพ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96136" y="5517232"/>
            <a:ext cx="1716024" cy="1121664"/>
          </a:xfrm>
          <a:prstGeom prst="rect">
            <a:avLst/>
          </a:prstGeo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2176" y="3789040"/>
            <a:ext cx="1883944" cy="14129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390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Visual communication</a:t>
            </a:r>
            <a:endParaRPr lang="th-TH" dirty="0"/>
          </a:p>
        </p:txBody>
      </p:sp>
      <p:graphicFrame>
        <p:nvGraphicFramePr>
          <p:cNvPr id="4" name="ตัวแทนเนื้อหา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1203283"/>
              </p:ext>
            </p:extLst>
          </p:nvPr>
        </p:nvGraphicFramePr>
        <p:xfrm>
          <a:off x="1285875" y="2156301"/>
          <a:ext cx="6572250" cy="2133600"/>
        </p:xfrm>
        <a:graphic>
          <a:graphicData uri="http://schemas.openxmlformats.org/drawingml/2006/table">
            <a:tbl>
              <a:tblPr/>
              <a:tblGrid>
                <a:gridCol w="6572250"/>
              </a:tblGrid>
              <a:tr h="0">
                <a:tc>
                  <a:txBody>
                    <a:bodyPr/>
                    <a:lstStyle/>
                    <a:p>
                      <a:r>
                        <a:rPr lang="th-TH" dirty="0">
                          <a:effectLst/>
                        </a:rPr>
                        <a:t/>
                      </a:r>
                      <a:br>
                        <a:rPr lang="th-TH" dirty="0">
                          <a:effectLst/>
                        </a:rPr>
                      </a:br>
                      <a:r>
                        <a:rPr lang="th-TH" dirty="0" smtClean="0">
                          <a:effectLst/>
                        </a:rPr>
                        <a:t>(</a:t>
                      </a:r>
                      <a:r>
                        <a:rPr lang="en-US" dirty="0" smtClean="0"/>
                        <a:t>Visual </a:t>
                      </a:r>
                      <a:r>
                        <a:rPr lang="th-TH" dirty="0" smtClean="0"/>
                        <a:t>แปลว่าการมองเห็น</a:t>
                      </a:r>
                      <a:endParaRPr lang="en-US" dirty="0" smtClean="0"/>
                    </a:p>
                    <a:p>
                      <a:r>
                        <a:rPr lang="en-US" dirty="0" smtClean="0"/>
                        <a:t>Communication </a:t>
                      </a:r>
                      <a:r>
                        <a:rPr lang="th-TH" dirty="0" smtClean="0"/>
                        <a:t>การสื่อสาร</a:t>
                      </a:r>
                    </a:p>
                    <a:p>
                      <a:r>
                        <a:rPr lang="en-US" dirty="0" smtClean="0"/>
                        <a:t>Design</a:t>
                      </a:r>
                      <a:r>
                        <a:rPr lang="en-US" baseline="0" dirty="0" smtClean="0"/>
                        <a:t> </a:t>
                      </a:r>
                      <a:r>
                        <a:rPr lang="th-TH" baseline="0" dirty="0" smtClean="0"/>
                        <a:t>การสร้าง</a:t>
                      </a:r>
                      <a:r>
                        <a:rPr lang="th-TH" baseline="0" dirty="0" err="1" smtClean="0"/>
                        <a:t>สารรค์</a:t>
                      </a:r>
                      <a:endParaRPr lang="th-TH" dirty="0" smtClean="0"/>
                    </a:p>
                    <a:p>
                      <a:endParaRPr lang="th-TH" dirty="0">
                        <a:effectLst/>
                      </a:endParaRPr>
                    </a:p>
                  </a:txBody>
                  <a:tcPr marL="0" marR="0" marT="0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9525" cap="flat" cmpd="sng" algn="ctr">
                      <a:solidFill>
                        <a:srgbClr val="D4D4D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773910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52093818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th-TH" dirty="0" smtClean="0"/>
              <a:t>งานหลังจาก</a:t>
            </a:r>
            <a:r>
              <a:rPr lang="th-TH" smtClean="0"/>
              <a:t>ครั้งที่8</a:t>
            </a:r>
            <a:endParaRPr lang="th-TH" dirty="0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dirty="0" smtClean="0"/>
              <a:t>การออกแบบภาพโฆษณาในสื่อสิ่งพิมพ์</a:t>
            </a:r>
          </a:p>
          <a:p>
            <a:r>
              <a:rPr lang="th-TH" dirty="0" smtClean="0"/>
              <a:t>การออกแบบงานโฆษณาแฝงให้น่าสนใจ</a:t>
            </a:r>
          </a:p>
          <a:p>
            <a:r>
              <a:rPr lang="th-TH" dirty="0" smtClean="0"/>
              <a:t>- งานของใช้</a:t>
            </a:r>
          </a:p>
          <a:p>
            <a:r>
              <a:rPr lang="th-TH" dirty="0" smtClean="0"/>
              <a:t>- งานสถานที่</a:t>
            </a:r>
          </a:p>
          <a:p>
            <a:r>
              <a:rPr lang="th-TH" dirty="0" smtClean="0"/>
              <a:t>การ</a:t>
            </a:r>
            <a:r>
              <a:rPr lang="th-TH" dirty="0"/>
              <a:t>ออกแบบงาน</a:t>
            </a:r>
            <a:r>
              <a:rPr lang="th-TH" dirty="0" smtClean="0"/>
              <a:t>ชุด</a:t>
            </a:r>
          </a:p>
          <a:p>
            <a:r>
              <a:rPr lang="th-TH" dirty="0" smtClean="0"/>
              <a:t>การสร้างสรรค์โฆษณากับสังคม</a:t>
            </a:r>
          </a:p>
          <a:p>
            <a:r>
              <a:rPr lang="th-TH" dirty="0" smtClean="0"/>
              <a:t>ไฟ</a:t>
            </a:r>
            <a:r>
              <a:rPr lang="th-TH" dirty="0" err="1" smtClean="0"/>
              <a:t>นอล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320545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Visual </a:t>
            </a:r>
            <a:r>
              <a:rPr lang="en-US" dirty="0" smtClean="0"/>
              <a:t>communication Design</a:t>
            </a:r>
          </a:p>
          <a:p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th-TH" dirty="0" smtClean="0"/>
              <a:t>การสื่อสารด้วยการมองเห็นด้วยการออกแบบ แต่ในการออกแบบการมองเห็นอาจมากขึ้นหากใช้ประสาทสัมผัสในส่วนอื่นๆเขามา ร่วมกับการออกแบบ</a:t>
            </a:r>
          </a:p>
          <a:p>
            <a:r>
              <a:rPr lang="th-TH" dirty="0"/>
              <a:t> </a:t>
            </a:r>
            <a:r>
              <a:rPr lang="th-TH" dirty="0" smtClean="0"/>
              <a:t>  ประโยชน์  สามารถทำให้เกิดการดึงดูดต้องแต่ต้นจนจบได้เลย</a:t>
            </a:r>
          </a:p>
          <a:p>
            <a:r>
              <a:rPr lang="th-TH" dirty="0"/>
              <a:t> </a:t>
            </a:r>
            <a:r>
              <a:rPr lang="th-TH" dirty="0" smtClean="0"/>
              <a:t>                 และสามารถใช้กับทุกสื่อและงานการตลาดการขาย</a:t>
            </a:r>
          </a:p>
          <a:p>
            <a:r>
              <a:rPr lang="th-TH" dirty="0" smtClean="0"/>
              <a:t>องค์ประกอบ   ภาพ   ข้อความ กับการสื่อสาร  โดยมีองค์ประกอบศิลป์ในการทำงาน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7909394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922" y="1600200"/>
            <a:ext cx="8046156" cy="4525963"/>
          </a:xfrm>
        </p:spPr>
      </p:pic>
    </p:spTree>
    <p:extLst>
      <p:ext uri="{BB962C8B-B14F-4D97-AF65-F5344CB8AC3E}">
        <p14:creationId xmlns:p14="http://schemas.microsoft.com/office/powerpoint/2010/main" val="2932885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620688"/>
            <a:ext cx="5309455" cy="5309455"/>
          </a:xfrm>
        </p:spPr>
      </p:pic>
    </p:spTree>
    <p:extLst>
      <p:ext uri="{BB962C8B-B14F-4D97-AF65-F5344CB8AC3E}">
        <p14:creationId xmlns:p14="http://schemas.microsoft.com/office/powerpoint/2010/main" val="39005352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576" y="1628800"/>
            <a:ext cx="7803357" cy="3429794"/>
          </a:xfrm>
        </p:spPr>
      </p:pic>
    </p:spTree>
    <p:extLst>
      <p:ext uri="{BB962C8B-B14F-4D97-AF65-F5344CB8AC3E}">
        <p14:creationId xmlns:p14="http://schemas.microsoft.com/office/powerpoint/2010/main" val="323167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1052736"/>
            <a:ext cx="6633796" cy="4398495"/>
          </a:xfrm>
        </p:spPr>
      </p:pic>
    </p:spTree>
    <p:extLst>
      <p:ext uri="{BB962C8B-B14F-4D97-AF65-F5344CB8AC3E}">
        <p14:creationId xmlns:p14="http://schemas.microsoft.com/office/powerpoint/2010/main" val="1191646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67744" y="1916832"/>
            <a:ext cx="5325538" cy="3769763"/>
          </a:xfrm>
        </p:spPr>
      </p:pic>
    </p:spTree>
    <p:extLst>
      <p:ext uri="{BB962C8B-B14F-4D97-AF65-F5344CB8AC3E}">
        <p14:creationId xmlns:p14="http://schemas.microsoft.com/office/powerpoint/2010/main" val="16229427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 smtClean="0"/>
              <a:t>บทบาทในการสร้างงาน</a:t>
            </a:r>
            <a:r>
              <a:rPr lang="en-US" b="1" dirty="0"/>
              <a:t>display</a:t>
            </a:r>
            <a:endParaRPr lang="th-TH" dirty="0"/>
          </a:p>
        </p:txBody>
      </p:sp>
      <p:pic>
        <p:nvPicPr>
          <p:cNvPr id="4" name="ตัวแทนเนื้อหา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63888" y="2924944"/>
            <a:ext cx="1759259" cy="1408809"/>
          </a:xfrm>
        </p:spPr>
      </p:pic>
      <p:pic>
        <p:nvPicPr>
          <p:cNvPr id="5" name="รูปภาพ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8089" y="1628800"/>
            <a:ext cx="1835816" cy="1376862"/>
          </a:xfrm>
          <a:prstGeom prst="rect">
            <a:avLst/>
          </a:prstGeom>
        </p:spPr>
      </p:pic>
      <p:pic>
        <p:nvPicPr>
          <p:cNvPr id="6" name="รูปภาพ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0325" y="3356992"/>
            <a:ext cx="2661987" cy="1774658"/>
          </a:xfrm>
          <a:prstGeom prst="rect">
            <a:avLst/>
          </a:prstGeom>
        </p:spPr>
      </p:pic>
      <p:pic>
        <p:nvPicPr>
          <p:cNvPr id="7" name="รูปภาพ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9346" y="1556792"/>
            <a:ext cx="1326438" cy="1612413"/>
          </a:xfrm>
          <a:prstGeom prst="rect">
            <a:avLst/>
          </a:prstGeom>
        </p:spPr>
      </p:pic>
      <p:pic>
        <p:nvPicPr>
          <p:cNvPr id="8" name="รูปภาพ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429000"/>
            <a:ext cx="1716024" cy="1121664"/>
          </a:xfrm>
          <a:prstGeom prst="rect">
            <a:avLst/>
          </a:prstGeom>
        </p:spPr>
      </p:pic>
      <p:pic>
        <p:nvPicPr>
          <p:cNvPr id="9" name="รูปภาพ 8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9888" y="4868603"/>
            <a:ext cx="1537656" cy="1153242"/>
          </a:xfrm>
          <a:prstGeom prst="rect">
            <a:avLst/>
          </a:prstGeom>
        </p:spPr>
      </p:pic>
      <p:pic>
        <p:nvPicPr>
          <p:cNvPr id="11" name="รูปภาพ 1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650513"/>
            <a:ext cx="1883944" cy="1412958"/>
          </a:xfrm>
          <a:prstGeom prst="rect">
            <a:avLst/>
          </a:prstGeom>
        </p:spPr>
      </p:pic>
      <p:pic>
        <p:nvPicPr>
          <p:cNvPr id="12" name="รูปภาพ 11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97413" y="1793822"/>
            <a:ext cx="2041358" cy="1375383"/>
          </a:xfrm>
          <a:prstGeom prst="rect">
            <a:avLst/>
          </a:prstGeom>
        </p:spPr>
      </p:pic>
      <p:pic>
        <p:nvPicPr>
          <p:cNvPr id="13" name="รูปภาพ 12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3884965"/>
            <a:ext cx="2943235" cy="1680358"/>
          </a:xfrm>
          <a:prstGeom prst="rect">
            <a:avLst/>
          </a:prstGeom>
        </p:spPr>
      </p:pic>
      <p:pic>
        <p:nvPicPr>
          <p:cNvPr id="14" name="รูปภาพ 1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5450178"/>
            <a:ext cx="1821641" cy="1253289"/>
          </a:xfrm>
          <a:prstGeom prst="rect">
            <a:avLst/>
          </a:prstGeom>
        </p:spPr>
      </p:pic>
      <p:pic>
        <p:nvPicPr>
          <p:cNvPr id="15" name="รูปภาพ 1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6973" y="5131650"/>
            <a:ext cx="3101458" cy="17109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914358"/>
      </p:ext>
    </p:extLst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380</Words>
  <Application>Microsoft Office PowerPoint</Application>
  <PresentationFormat>นำเสนอทางหน้าจอ (4:3)</PresentationFormat>
  <Paragraphs>58</Paragraphs>
  <Slides>21</Slides>
  <Notes>0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21</vt:i4>
      </vt:variant>
    </vt:vector>
  </HeadingPairs>
  <TitlesOfParts>
    <vt:vector size="22" baseType="lpstr">
      <vt:lpstr>ชุดรูปแบบของ Office</vt:lpstr>
      <vt:lpstr>ครั้งที่9</vt:lpstr>
      <vt:lpstr>Visual communication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บทบาทในการสร้างงานdisplay</vt:lpstr>
      <vt:lpstr>การทำงานกับคนในการสื่อสาร Visual communication Design </vt:lpstr>
      <vt:lpstr>การใช้การตีความในรูปแบบสื่อโฆษณา</vt:lpstr>
      <vt:lpstr>งานนำเสนอ PowerPoint</vt:lpstr>
      <vt:lpstr>งานนำเสนอ PowerPoint</vt:lpstr>
      <vt:lpstr>หลักการออกแบบ</vt:lpstr>
      <vt:lpstr>โจทย์ในการออกแบบ</vt:lpstr>
      <vt:lpstr>การส่งงาน</vt:lpstr>
      <vt:lpstr>การให้คะแนน</vt:lpstr>
      <vt:lpstr>งานนำเสนอ PowerPoint</vt:lpstr>
      <vt:lpstr>โจทย์</vt:lpstr>
      <vt:lpstr>งานนำเสนอ PowerPoint</vt:lpstr>
      <vt:lpstr>งานหลังจากครั้งที่8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ครั้งที่8</dc:title>
  <dc:creator>tum</dc:creator>
  <cp:lastModifiedBy>tum</cp:lastModifiedBy>
  <cp:revision>10</cp:revision>
  <dcterms:created xsi:type="dcterms:W3CDTF">2019-02-25T06:06:57Z</dcterms:created>
  <dcterms:modified xsi:type="dcterms:W3CDTF">2019-03-06T22:14:21Z</dcterms:modified>
</cp:coreProperties>
</file>