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สไตล์สีอ่อน 2 - เน้น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88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68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21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70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32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93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89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86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0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11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6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04692-4B89-4D9D-92B3-9069B5906E7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6C58824-4854-4E1F-88E6-21B3E19DA46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88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0269D16-862C-3A10-7054-B4571FF787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Chapter 2</a:t>
            </a: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A54FBC03-6FFB-A44D-4171-0E00F3518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330" y="2197188"/>
            <a:ext cx="1208267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Customer Relationship Management (CRM) Concept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737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9161336-E7D5-ECEA-453B-C0083D63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Role of CRM in Omnichannel &amp; E-commerce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634BD4E-0943-B6A2-1515-CBA5C6A41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CRM drives seamless omnichannel experiences:</a:t>
            </a:r>
          </a:p>
          <a:p>
            <a:r>
              <a:rPr lang="en-US" dirty="0"/>
              <a:t>Connects offline and online channels (e.g., Click &amp; Collect).</a:t>
            </a:r>
          </a:p>
          <a:p>
            <a:r>
              <a:rPr lang="en-US" dirty="0"/>
              <a:t>Ensures continuous customer journey (e.g., Grab: ride booking, tracking, payment, rating in one app).</a:t>
            </a:r>
          </a:p>
          <a:p>
            <a:r>
              <a:rPr lang="en-US" dirty="0"/>
              <a:t>Collects data at every touchpoint (e.g., Shopee tracks searches, clicks, views, purchases).</a:t>
            </a:r>
          </a:p>
          <a:p>
            <a:r>
              <a:rPr lang="en-US" dirty="0"/>
              <a:t>Enables personalization (e.g., Chanel sends targeted offers via LINE OA and automated emails).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88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5668A52-C0DD-5F9E-76BF-12E3DF285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Customer Relationship Management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9FF96AB-6FD7-34C3-A677-D19AF1F7F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Customer Relationship Management (CRM) refers to the processes and systems used to manage customer data in order to build long-term relationships. It focuses on increasing Customer Lifetime Value (CLV) by understanding customer needs, communicating appropriately, and retaining high-value customers.</a:t>
            </a:r>
          </a:p>
        </p:txBody>
      </p:sp>
    </p:spTree>
    <p:extLst>
      <p:ext uri="{BB962C8B-B14F-4D97-AF65-F5344CB8AC3E}">
        <p14:creationId xmlns:p14="http://schemas.microsoft.com/office/powerpoint/2010/main" val="153264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79EB3B5-557A-EC75-2C9B-2EC41BDD5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CRM to Business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B5C2F1B-C252-5766-ED33-58839AA6A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Customers can easily switch brands because there are many alternatives.</a:t>
            </a:r>
          </a:p>
          <a:p>
            <a:r>
              <a:rPr lang="en-US" dirty="0"/>
              <a:t>Purchase data is recorded across all channels, making analysis more feasible.</a:t>
            </a:r>
          </a:p>
          <a:p>
            <a:r>
              <a:rPr lang="en-US" dirty="0"/>
              <a:t>The cost of acquiring a new customer is 5–7 times higher than retaining an existing one.</a:t>
            </a:r>
          </a:p>
          <a:p>
            <a:r>
              <a:rPr lang="en-US" dirty="0"/>
              <a:t>Membership systems and digital platforms have made personalized customer care a standard practice.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13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0777950-7021-6831-087D-5502F396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CRM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2654815-6F7E-A7A1-57C9-5B2F1ED3B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CRM</a:t>
            </a:r>
          </a:p>
          <a:p>
            <a:r>
              <a:rPr lang="en-US" dirty="0"/>
              <a:t>Analytical CRM</a:t>
            </a:r>
          </a:p>
          <a:p>
            <a:r>
              <a:rPr lang="en-US" dirty="0"/>
              <a:t>Collaborative CRM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442CDFF-B1B7-D7E8-373C-31EC3976D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Operational CRM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43B0A5E-29C4-1780-3E50-49D25BCBB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Operational CRM manages basic customer interactions such as sales, after-sales service, and automated customer data collection.</a:t>
            </a:r>
          </a:p>
          <a:p>
            <a:r>
              <a:rPr lang="en-US" dirty="0"/>
              <a:t>Common Components:</a:t>
            </a:r>
          </a:p>
          <a:p>
            <a:r>
              <a:rPr lang="en-US" b="1" dirty="0"/>
              <a:t>Sales Force Automation (SFA)</a:t>
            </a:r>
            <a:r>
              <a:rPr lang="en-US" dirty="0"/>
              <a:t>: Records customer data, tracks sales status, and helps sales staff follow up properly.</a:t>
            </a:r>
          </a:p>
          <a:p>
            <a:r>
              <a:rPr lang="en-US" dirty="0"/>
              <a:t>Call Center / Contact Center</a:t>
            </a:r>
          </a:p>
          <a:p>
            <a:r>
              <a:rPr lang="en-US" dirty="0"/>
              <a:t>Chatbot, LINE Official Account (LINE OA), Ticket Support System</a:t>
            </a:r>
          </a:p>
          <a:p>
            <a:r>
              <a:rPr lang="en-US" dirty="0"/>
              <a:t>Loyalty System (membership programs, reward points, discount coupons)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9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5F8A941-3F47-926E-FA85-8CA246F7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Analytical CRM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E608577-8727-40DB-D68A-46D4F52CE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Analytical CRM analyzes customer data to understand behavior, segment customers, predict future actions, and design precise offers.</a:t>
            </a:r>
          </a:p>
          <a:p>
            <a:r>
              <a:rPr lang="en-US" dirty="0"/>
              <a:t>Examples of Analysis:</a:t>
            </a:r>
          </a:p>
          <a:p>
            <a:r>
              <a:rPr lang="en-US" b="1" dirty="0"/>
              <a:t>RFM Analysis</a:t>
            </a:r>
            <a:endParaRPr lang="en-US" dirty="0"/>
          </a:p>
          <a:p>
            <a:pPr lvl="1"/>
            <a:r>
              <a:rPr lang="en-US" dirty="0"/>
              <a:t>Recency: When was the last purchase?</a:t>
            </a:r>
          </a:p>
          <a:p>
            <a:pPr lvl="1"/>
            <a:r>
              <a:rPr lang="en-US" dirty="0"/>
              <a:t>Frequency: How often does the customer purchase?</a:t>
            </a:r>
          </a:p>
          <a:p>
            <a:pPr lvl="1"/>
            <a:r>
              <a:rPr lang="en-US" dirty="0"/>
              <a:t>Monetary: How much does the customer spend?</a:t>
            </a:r>
          </a:p>
          <a:p>
            <a:r>
              <a:rPr lang="en-US" dirty="0"/>
              <a:t>Customer Lifetime Value (CLV)</a:t>
            </a:r>
          </a:p>
          <a:p>
            <a:r>
              <a:rPr lang="en-US" dirty="0"/>
              <a:t>Customer Segmentation</a:t>
            </a:r>
          </a:p>
          <a:p>
            <a:r>
              <a:rPr lang="en-US" dirty="0"/>
              <a:t>Propensity Score (e.g., likelihood of purchase)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7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C91994F-0353-4E32-5FD6-AEF1BF062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Collaborative CRM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58F53BC-593F-5333-DD46-FBCBA95F1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Collaborative CRM integrates customer information across departments (sales, service, marketing) to provide a unified customer view.</a:t>
            </a:r>
          </a:p>
          <a:p>
            <a:r>
              <a:rPr lang="en-US" dirty="0"/>
              <a:t>It solves issues such as:</a:t>
            </a:r>
          </a:p>
          <a:p>
            <a:r>
              <a:rPr lang="en-US" dirty="0"/>
              <a:t>Sales not knowing complaint history</a:t>
            </a:r>
          </a:p>
          <a:p>
            <a:r>
              <a:rPr lang="en-US" dirty="0"/>
              <a:t>Service not knowing marketing campaigns</a:t>
            </a:r>
          </a:p>
          <a:p>
            <a:r>
              <a:rPr lang="en-US" dirty="0"/>
              <a:t>Customers repeating the same story multiple times</a:t>
            </a:r>
          </a:p>
          <a:p>
            <a:r>
              <a:rPr lang="en-US" dirty="0"/>
              <a:t>Related Channels:</a:t>
            </a:r>
          </a:p>
          <a:p>
            <a:r>
              <a:rPr lang="en-US" dirty="0"/>
              <a:t>Social Media Interaction</a:t>
            </a:r>
          </a:p>
          <a:p>
            <a:r>
              <a:rPr lang="en-US" dirty="0"/>
              <a:t>Live Chat between departments</a:t>
            </a:r>
          </a:p>
          <a:p>
            <a:r>
              <a:rPr lang="en-US" dirty="0"/>
              <a:t>Customer Feedback Integration</a:t>
            </a:r>
          </a:p>
          <a:p>
            <a:r>
              <a:rPr lang="en-US" dirty="0"/>
              <a:t>Cross-department issue reporting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612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6A2AD3C-D109-78C8-D63F-26B76A21C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CRM Integration Across Business Functions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43099F45-6D4B-EA84-844C-1933BC4271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666062"/>
              </p:ext>
            </p:extLst>
          </p:nvPr>
        </p:nvGraphicFramePr>
        <p:xfrm>
          <a:off x="1451579" y="2245486"/>
          <a:ext cx="9604374" cy="2367028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3201458">
                  <a:extLst>
                    <a:ext uri="{9D8B030D-6E8A-4147-A177-3AD203B41FA5}">
                      <a16:colId xmlns:a16="http://schemas.microsoft.com/office/drawing/2014/main" val="2777636099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2085253722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26149464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Function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Key Question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CRM Role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97136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Marketing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Who is the customer? What do they need?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Segmentation, personalization, campaign management &amp; measurement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3720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Sales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How can we close the sale?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Track leads, increase conversion rate, reduce missed opportunities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79958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Service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Is the customer satisfied? Any complaints?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Ticket support, feedback management, service recovery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98947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14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62C4C7-2453-AD1E-2313-6B5381BB4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4R Model of CRM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558D7447-8BAF-207D-2A10-6D0CE43526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350654"/>
              </p:ext>
            </p:extLst>
          </p:nvPr>
        </p:nvGraphicFramePr>
        <p:xfrm>
          <a:off x="1293813" y="1993264"/>
          <a:ext cx="9604374" cy="3252282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1931525">
                  <a:extLst>
                    <a:ext uri="{9D8B030D-6E8A-4147-A177-3AD203B41FA5}">
                      <a16:colId xmlns:a16="http://schemas.microsoft.com/office/drawing/2014/main" val="3857050490"/>
                    </a:ext>
                  </a:extLst>
                </a:gridCol>
                <a:gridCol w="3175462">
                  <a:extLst>
                    <a:ext uri="{9D8B030D-6E8A-4147-A177-3AD203B41FA5}">
                      <a16:colId xmlns:a16="http://schemas.microsoft.com/office/drawing/2014/main" val="2420337792"/>
                    </a:ext>
                  </a:extLst>
                </a:gridCol>
                <a:gridCol w="4497387">
                  <a:extLst>
                    <a:ext uri="{9D8B030D-6E8A-4147-A177-3AD203B41FA5}">
                      <a16:colId xmlns:a16="http://schemas.microsoft.com/office/drawing/2014/main" val="4343324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Stage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Meaning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Example (Starbucks)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08328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Recognize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Identify the customer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Customers register for Starbucks Rewards and use the app or membership card; system identifies each individual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4605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Remember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Remember preferences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Records purchase history, favorite menu, sweetness level, milk type, purchase timing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17781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Recommend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Personalized recommendation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Suggests new menu items similar to favorites; sends personalized promotions via app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070898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Relevance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Right message at the right time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Morning promotions for coffee buyers; sends app-based promotions relevant to customer behavior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62387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764550"/>
      </p:ext>
    </p:extLst>
  </p:cSld>
  <p:clrMapOvr>
    <a:masterClrMapping/>
  </p:clrMapOvr>
</p:sld>
</file>

<file path=ppt/theme/theme1.xml><?xml version="1.0" encoding="utf-8"?>
<a:theme xmlns:a="http://schemas.openxmlformats.org/drawingml/2006/main" name="แกลเลอรี">
  <a:themeElements>
    <a:clrScheme name="แกลเลอรี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แกลเลอรี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แกลเลอรี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</TotalTime>
  <Words>594</Words>
  <Application>Microsoft Office PowerPoint</Application>
  <PresentationFormat>แบบจอกว้าง</PresentationFormat>
  <Paragraphs>76</Paragraphs>
  <Slides>10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แกลเลอรี</vt:lpstr>
      <vt:lpstr>Chapter 2  </vt:lpstr>
      <vt:lpstr>Definition of Customer Relationship Management</vt:lpstr>
      <vt:lpstr>Importance of CRM to Business </vt:lpstr>
      <vt:lpstr>Types of CRM </vt:lpstr>
      <vt:lpstr>1. Operational CRM </vt:lpstr>
      <vt:lpstr>2. Analytical CRM </vt:lpstr>
      <vt:lpstr>3. Collaborative CRM </vt:lpstr>
      <vt:lpstr>CRM Integration Across Business Functions </vt:lpstr>
      <vt:lpstr>4R Model of CRM</vt:lpstr>
      <vt:lpstr>Role of CRM in Omnichannel &amp; E-commerce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Supattra  Kanchanopast</dc:creator>
  <cp:lastModifiedBy>Supattra  Kanchanopast</cp:lastModifiedBy>
  <cp:revision>1</cp:revision>
  <dcterms:created xsi:type="dcterms:W3CDTF">2026-02-25T06:56:40Z</dcterms:created>
  <dcterms:modified xsi:type="dcterms:W3CDTF">2026-02-25T07:05:20Z</dcterms:modified>
</cp:coreProperties>
</file>