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15"/>
  </p:notesMasterIdLst>
  <p:handoutMasterIdLst>
    <p:handoutMasterId r:id="rId16"/>
  </p:handoutMasterIdLst>
  <p:sldIdLst>
    <p:sldId id="293" r:id="rId5"/>
    <p:sldId id="262" r:id="rId6"/>
    <p:sldId id="448" r:id="rId7"/>
    <p:sldId id="447" r:id="rId8"/>
    <p:sldId id="315" r:id="rId9"/>
    <p:sldId id="285" r:id="rId10"/>
    <p:sldId id="341" r:id="rId11"/>
    <p:sldId id="336" r:id="rId12"/>
    <p:sldId id="351" r:id="rId13"/>
    <p:sldId id="29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สไตล์สีปานกลาง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2" autoAdjust="0"/>
  </p:normalViewPr>
  <p:slideViewPr>
    <p:cSldViewPr snapToGrid="0">
      <p:cViewPr varScale="1">
        <p:scale>
          <a:sx n="114" d="100"/>
          <a:sy n="114" d="100"/>
        </p:scale>
        <p:origin x="474" y="9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2/24/2026</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2/24/2026</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ตัวแทนรูปบนภาพนิ่ง 1">
            <a:extLst>
              <a:ext uri="{FF2B5EF4-FFF2-40B4-BE49-F238E27FC236}">
                <a16:creationId xmlns:a16="http://schemas.microsoft.com/office/drawing/2014/main" id="{6F11B7B4-A9CD-8E49-120C-A7C1E63094CF}"/>
              </a:ext>
            </a:extLst>
          </p:cNvPr>
          <p:cNvSpPr>
            <a:spLocks noGrp="1" noRot="1" noChangeAspect="1" noTextEdit="1"/>
          </p:cNvSpPr>
          <p:nvPr>
            <p:ph type="sldImg"/>
          </p:nvPr>
        </p:nvSpPr>
        <p:spPr>
          <a:ln/>
        </p:spPr>
      </p:sp>
      <p:sp>
        <p:nvSpPr>
          <p:cNvPr id="12291" name="ตัวแทนบันทึกย่อ 2">
            <a:extLst>
              <a:ext uri="{FF2B5EF4-FFF2-40B4-BE49-F238E27FC236}">
                <a16:creationId xmlns:a16="http://schemas.microsoft.com/office/drawing/2014/main" id="{4987ED50-A982-D1B8-61F5-83B27C5F9B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ตัวแทนหมายเลขภาพนิ่ง 3">
            <a:extLst>
              <a:ext uri="{FF2B5EF4-FFF2-40B4-BE49-F238E27FC236}">
                <a16:creationId xmlns:a16="http://schemas.microsoft.com/office/drawing/2014/main" id="{9FE6FB8C-0AEE-4E3D-B201-58374E42C6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CEB94A5A-9AFA-4593-A657-A292E60084FD}" type="slidenum">
              <a:rPr lang="en-US" altLang="th-TH" sz="1200"/>
              <a:pPr/>
              <a:t>2</a:t>
            </a:fld>
            <a:endParaRPr lang="th-TH" altLang="th-TH"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ตัวแทนรูปบนภาพนิ่ง 1">
            <a:extLst>
              <a:ext uri="{FF2B5EF4-FFF2-40B4-BE49-F238E27FC236}">
                <a16:creationId xmlns:a16="http://schemas.microsoft.com/office/drawing/2014/main" id="{A24C320A-E199-B5ED-C6CF-38FCC28262B5}"/>
              </a:ext>
            </a:extLst>
          </p:cNvPr>
          <p:cNvSpPr>
            <a:spLocks noGrp="1" noRot="1" noChangeAspect="1" noTextEdit="1"/>
          </p:cNvSpPr>
          <p:nvPr>
            <p:ph type="sldImg"/>
          </p:nvPr>
        </p:nvSpPr>
        <p:spPr>
          <a:ln/>
        </p:spPr>
      </p:sp>
      <p:sp>
        <p:nvSpPr>
          <p:cNvPr id="14339" name="ตัวแทนบันทึกย่อ 2">
            <a:extLst>
              <a:ext uri="{FF2B5EF4-FFF2-40B4-BE49-F238E27FC236}">
                <a16:creationId xmlns:a16="http://schemas.microsoft.com/office/drawing/2014/main" id="{D2892428-BE5E-EEFF-1429-1F4BABA5F6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ตัวแทนหมายเลขภาพนิ่ง 3">
            <a:extLst>
              <a:ext uri="{FF2B5EF4-FFF2-40B4-BE49-F238E27FC236}">
                <a16:creationId xmlns:a16="http://schemas.microsoft.com/office/drawing/2014/main" id="{69F13E3A-29A2-1242-8DFA-5D9392CC39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1BB62590-9229-4AE6-A95A-0DA7DE9CCC25}" type="slidenum">
              <a:rPr lang="en-US" altLang="th-TH" sz="1200"/>
              <a:pPr/>
              <a:t>3</a:t>
            </a:fld>
            <a:endParaRPr lang="th-TH" altLang="th-TH" sz="1200"/>
          </a:p>
        </p:txBody>
      </p:sp>
    </p:spTree>
    <p:extLst>
      <p:ext uri="{BB962C8B-B14F-4D97-AF65-F5344CB8AC3E}">
        <p14:creationId xmlns:p14="http://schemas.microsoft.com/office/powerpoint/2010/main" val="131921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ตัวแทนรูปบนภาพนิ่ง 1">
            <a:extLst>
              <a:ext uri="{FF2B5EF4-FFF2-40B4-BE49-F238E27FC236}">
                <a16:creationId xmlns:a16="http://schemas.microsoft.com/office/drawing/2014/main" id="{A24C320A-E199-B5ED-C6CF-38FCC28262B5}"/>
              </a:ext>
            </a:extLst>
          </p:cNvPr>
          <p:cNvSpPr>
            <a:spLocks noGrp="1" noRot="1" noChangeAspect="1" noTextEdit="1"/>
          </p:cNvSpPr>
          <p:nvPr>
            <p:ph type="sldImg"/>
          </p:nvPr>
        </p:nvSpPr>
        <p:spPr>
          <a:ln/>
        </p:spPr>
      </p:sp>
      <p:sp>
        <p:nvSpPr>
          <p:cNvPr id="14339" name="ตัวแทนบันทึกย่อ 2">
            <a:extLst>
              <a:ext uri="{FF2B5EF4-FFF2-40B4-BE49-F238E27FC236}">
                <a16:creationId xmlns:a16="http://schemas.microsoft.com/office/drawing/2014/main" id="{D2892428-BE5E-EEFF-1429-1F4BABA5F6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ตัวแทนหมายเลขภาพนิ่ง 3">
            <a:extLst>
              <a:ext uri="{FF2B5EF4-FFF2-40B4-BE49-F238E27FC236}">
                <a16:creationId xmlns:a16="http://schemas.microsoft.com/office/drawing/2014/main" id="{69F13E3A-29A2-1242-8DFA-5D9392CC39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1BB62590-9229-4AE6-A95A-0DA7DE9CCC25}" type="slidenum">
              <a:rPr lang="en-US" altLang="th-TH" sz="1200"/>
              <a:pPr/>
              <a:t>4</a:t>
            </a:fld>
            <a:endParaRPr lang="th-TH" altLang="th-TH"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76846733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0164199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7354343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2044779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อ้างอิ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0981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จริง หรือ เท็จ">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68442903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2/24/2026</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25535822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35941394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55531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85645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35169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6124853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67052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9846544"/>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2/24/2026</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547059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90807642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9725584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7479485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42A54C80-263E-416B-A8E0-580EDEADCBDC}" type="datetimeFigureOut">
              <a:rPr lang="en-US" dirty="0"/>
              <a:t>2/24/2026</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65994233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596301498"/>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2/24/2026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B51A1E-902D-48AF-9020-955120F399B6}" type="slidenum">
              <a:rPr lang="en-US" noProof="0" smtClean="0"/>
              <a:pPr/>
              <a:t>‹#›</a:t>
            </a:fld>
            <a:endParaRPr lang="en-US" noProof="0" dirty="0"/>
          </a:p>
        </p:txBody>
      </p:sp>
      <p:sp>
        <p:nvSpPr>
          <p:cNvPr id="8" name="Rectangle 6">
            <a:extLst>
              <a:ext uri="{FF2B5EF4-FFF2-40B4-BE49-F238E27FC236}">
                <a16:creationId xmlns:a16="http://schemas.microsoft.com/office/drawing/2014/main" id="{1CC236D9-464B-9737-2FBD-6EA6AA943865}"/>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27">
            <a:extLst>
              <a:ext uri="{FF2B5EF4-FFF2-40B4-BE49-F238E27FC236}">
                <a16:creationId xmlns:a16="http://schemas.microsoft.com/office/drawing/2014/main" id="{2AA4FA71-5231-B9FD-5385-1F6F302EE267}"/>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30">
            <a:extLst>
              <a:ext uri="{FF2B5EF4-FFF2-40B4-BE49-F238E27FC236}">
                <a16:creationId xmlns:a16="http://schemas.microsoft.com/office/drawing/2014/main" id="{84C10028-B2C1-FA1E-F156-B5FC16CAD7EF}"/>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Box 3">
            <a:extLst>
              <a:ext uri="{FF2B5EF4-FFF2-40B4-BE49-F238E27FC236}">
                <a16:creationId xmlns:a16="http://schemas.microsoft.com/office/drawing/2014/main" id="{EAACB583-1184-3D5E-5C96-C75D959E8394}"/>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12" name="Rectangle 8">
            <a:extLst>
              <a:ext uri="{FF2B5EF4-FFF2-40B4-BE49-F238E27FC236}">
                <a16:creationId xmlns:a16="http://schemas.microsoft.com/office/drawing/2014/main" id="{465679B5-6AD6-7B1E-1ED5-83797E7A7730}"/>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28">
            <a:extLst>
              <a:ext uri="{FF2B5EF4-FFF2-40B4-BE49-F238E27FC236}">
                <a16:creationId xmlns:a16="http://schemas.microsoft.com/office/drawing/2014/main" id="{AAFB085D-8FF2-3116-F8CE-8196B11B281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4" name="Straight Connector 17">
            <a:extLst>
              <a:ext uri="{FF2B5EF4-FFF2-40B4-BE49-F238E27FC236}">
                <a16:creationId xmlns:a16="http://schemas.microsoft.com/office/drawing/2014/main" id="{CD2C5217-B49C-786C-D1CD-E427A5F14E0F}"/>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465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49" r:id="rId21"/>
    <p:sldLayoutId id="2147483662" r:id="rId22"/>
    <p:sldLayoutId id="2147483658" r:id="rId23"/>
    <p:sldLayoutId id="2147483666" r:id="rId24"/>
    <p:sldLayoutId id="2147483659" r:id="rId25"/>
    <p:sldLayoutId id="2147483650" r:id="rId26"/>
    <p:sldLayoutId id="2147483652" r:id="rId27"/>
    <p:sldLayoutId id="2147483656" r:id="rId28"/>
    <p:sldLayoutId id="2147483657" r:id="rId29"/>
    <p:sldLayoutId id="2147483667" r:id="rId30"/>
    <p:sldLayoutId id="2147483668" r:id="rId31"/>
    <p:sldLayoutId id="2147483670" r:id="rId32"/>
    <p:sldLayoutId id="2147483671" r:id="rId33"/>
    <p:sldLayoutId id="2147483673" r:id="rId34"/>
    <p:sldLayoutId id="2147483674" r:id="rId35"/>
    <p:sldLayoutId id="2147483654" r:id="rId36"/>
    <p:sldLayoutId id="2147483655" r:id="rId37"/>
    <p:sldLayoutId id="2147483675" r:id="rId38"/>
    <p:sldLayoutId id="2147483672" r:id="rId39"/>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0.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Picture Placeholder 22" descr="Woman on laptop smiling">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09" r="209"/>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296879" y="1932292"/>
            <a:ext cx="6745400" cy="19584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1F1F1F"/>
                </a:solidFill>
                <a:effectLst/>
                <a:latin typeface="inherit"/>
              </a:rPr>
              <a:t>The relationship between cost-volume production and sales-profit</a:t>
            </a:r>
            <a:r>
              <a:rPr kumimoji="0" lang="en-US" altLang="en-US" sz="1100" b="0" i="0" u="none" strike="noStrike" cap="none" normalizeH="0" baseline="0" dirty="0">
                <a:ln>
                  <a:noFill/>
                </a:ln>
                <a:solidFill>
                  <a:schemeClr val="tx1"/>
                </a:solidFill>
                <a:effectLst/>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normAutofit fontScale="70000" lnSpcReduction="20000"/>
          </a:bodyPr>
          <a:lstStyle/>
          <a:p>
            <a:r>
              <a:rPr lang="en-US" sz="3600" dirty="0">
                <a:solidFill>
                  <a:schemeClr val="accent4">
                    <a:lumMod val="60000"/>
                    <a:lumOff val="40000"/>
                  </a:schemeClr>
                </a:solidFill>
                <a:latin typeface="Arial" panose="020B0604020202020204" pitchFamily="34" charset="0"/>
              </a:rPr>
              <a:t>Break-even analysis</a:t>
            </a:r>
            <a:br>
              <a:rPr lang="en-US" sz="5400" dirty="0"/>
            </a:br>
            <a:endParaRPr lang="en-US" sz="4800" dirty="0">
              <a:solidFill>
                <a:srgbClr val="FF0000"/>
              </a:solidFill>
            </a:endParaRP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a:t>
            </a:fld>
            <a:endParaRPr lang="en-US" dirty="0"/>
          </a:p>
        </p:txBody>
      </p:sp>
    </p:spTree>
    <p:extLst>
      <p:ext uri="{BB962C8B-B14F-4D97-AF65-F5344CB8AC3E}">
        <p14:creationId xmlns:p14="http://schemas.microsoft.com/office/powerpoint/2010/main" val="211769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7" r="7"/>
          <a:stretch>
            <a:fillRect/>
          </a:stretch>
        </p:blipFill>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10</a:t>
            </a:fld>
            <a:endParaRPr lang="en-US" dirty="0"/>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355103"/>
            <a:ext cx="218900" cy="218900"/>
          </a:xfrm>
          <a:prstGeom prst="rect">
            <a:avLst/>
          </a:prstGeom>
        </p:spPr>
      </p:pic>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85495" y="4703551"/>
            <a:ext cx="218900" cy="218900"/>
          </a:xfrm>
          <a:prstGeom prst="rect">
            <a:avLst/>
          </a:prstGeom>
        </p:spPr>
      </p:pic>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472552" y="5040763"/>
            <a:ext cx="244786" cy="244786"/>
          </a:xfrm>
          <a:prstGeom prst="rect">
            <a:avLst/>
          </a:prstGeom>
        </p:spPr>
      </p:pic>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DC2C3A3B-B969-252E-E3D5-1AB481BB31C6}"/>
              </a:ext>
            </a:extLst>
          </p:cNvPr>
          <p:cNvSpPr>
            <a:spLocks noGrp="1" noChangeArrowheads="1"/>
          </p:cNvSpPr>
          <p:nvPr>
            <p:ph type="sldNum" sz="quarter" idx="33"/>
          </p:nvPr>
        </p:nvSpPr>
        <p:spPr bwMode="auto">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th-TH"/>
            </a:defPPr>
            <a:lvl1pPr algn="r" rtl="0" eaLnBrk="1" fontAlgn="base" hangingPunct="1">
              <a:spcBef>
                <a:spcPct val="0"/>
              </a:spcBef>
              <a:spcAft>
                <a:spcPct val="0"/>
              </a:spcAft>
              <a:defRPr sz="1200" kern="1200">
                <a:solidFill>
                  <a:schemeClr val="tx2"/>
                </a:solidFill>
                <a:latin typeface="Arial" panose="020B0604020202020204" pitchFamily="34" charset="0"/>
                <a:ea typeface="+mn-ea"/>
                <a:cs typeface="Angsana New" panose="02020603050405020304" pitchFamily="18" charset="-34"/>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a:lstStyle>
          <a:p>
            <a:pPr>
              <a:spcBef>
                <a:spcPct val="0"/>
              </a:spcBef>
              <a:buClrTx/>
              <a:buSzTx/>
              <a:buFontTx/>
              <a:buNone/>
            </a:pPr>
            <a:fld id="{99563B89-85C0-478D-8A6F-C9BFA1C12CAA}" type="slidenum">
              <a:rPr lang="en-US" altLang="th-TH" smtClean="0"/>
              <a:pPr>
                <a:spcBef>
                  <a:spcPct val="0"/>
                </a:spcBef>
                <a:buClrTx/>
                <a:buSzTx/>
                <a:buFontTx/>
                <a:buNone/>
              </a:pPr>
              <a:t>2</a:t>
            </a:fld>
            <a:endParaRPr lang="th-TH" altLang="en-US" sz="1200"/>
          </a:p>
        </p:txBody>
      </p:sp>
      <p:sp>
        <p:nvSpPr>
          <p:cNvPr id="3" name="Curved Left Arrow 2">
            <a:extLst>
              <a:ext uri="{FF2B5EF4-FFF2-40B4-BE49-F238E27FC236}">
                <a16:creationId xmlns:a16="http://schemas.microsoft.com/office/drawing/2014/main" id="{72814AE9-5657-C196-EED7-ABA73E14A12F}"/>
              </a:ext>
            </a:extLst>
          </p:cNvPr>
          <p:cNvSpPr/>
          <p:nvPr/>
        </p:nvSpPr>
        <p:spPr>
          <a:xfrm rot="21222168">
            <a:off x="9436456" y="1803719"/>
            <a:ext cx="379413" cy="1016000"/>
          </a:xfrm>
          <a:prstGeom prst="curvedLeftArrow">
            <a:avLst>
              <a:gd name="adj1" fmla="val 25000"/>
              <a:gd name="adj2" fmla="val 50000"/>
              <a:gd name="adj3" fmla="val 40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solidFill>
                <a:schemeClr val="tx1"/>
              </a:solidFill>
            </a:endParaRPr>
          </a:p>
        </p:txBody>
      </p:sp>
      <p:sp>
        <p:nvSpPr>
          <p:cNvPr id="8" name="Curved Down Arrow 7">
            <a:extLst>
              <a:ext uri="{FF2B5EF4-FFF2-40B4-BE49-F238E27FC236}">
                <a16:creationId xmlns:a16="http://schemas.microsoft.com/office/drawing/2014/main" id="{EDF7E2E9-92B1-36EA-7FE8-BC79BF34D1F7}"/>
              </a:ext>
            </a:extLst>
          </p:cNvPr>
          <p:cNvSpPr/>
          <p:nvPr/>
        </p:nvSpPr>
        <p:spPr>
          <a:xfrm rot="1756300" flipH="1" flipV="1">
            <a:off x="7347306" y="2949895"/>
            <a:ext cx="963613" cy="392113"/>
          </a:xfrm>
          <a:prstGeom prst="curvedDownArrow">
            <a:avLst>
              <a:gd name="adj1" fmla="val 25000"/>
              <a:gd name="adj2" fmla="val 43560"/>
              <a:gd name="adj3" fmla="val 339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solidFill>
                <a:schemeClr val="tx1"/>
              </a:solidFill>
            </a:endParaRPr>
          </a:p>
        </p:txBody>
      </p:sp>
      <p:sp>
        <p:nvSpPr>
          <p:cNvPr id="13" name="Curved Down Arrow 12">
            <a:extLst>
              <a:ext uri="{FF2B5EF4-FFF2-40B4-BE49-F238E27FC236}">
                <a16:creationId xmlns:a16="http://schemas.microsoft.com/office/drawing/2014/main" id="{15835E76-BFBD-2031-F03E-B4A07F0BC07A}"/>
              </a:ext>
            </a:extLst>
          </p:cNvPr>
          <p:cNvSpPr/>
          <p:nvPr/>
        </p:nvSpPr>
        <p:spPr>
          <a:xfrm rot="6862916" flipH="1" flipV="1">
            <a:off x="6962337" y="1875951"/>
            <a:ext cx="665162" cy="269875"/>
          </a:xfrm>
          <a:prstGeom prst="curvedDownArrow">
            <a:avLst>
              <a:gd name="adj1" fmla="val 25000"/>
              <a:gd name="adj2" fmla="val 43560"/>
              <a:gd name="adj3" fmla="val 339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solidFill>
                <a:schemeClr val="tx1"/>
              </a:solidFill>
            </a:endParaRPr>
          </a:p>
        </p:txBody>
      </p:sp>
      <p:pic>
        <p:nvPicPr>
          <p:cNvPr id="9" name="Picture 3">
            <a:extLst>
              <a:ext uri="{FF2B5EF4-FFF2-40B4-BE49-F238E27FC236}">
                <a16:creationId xmlns:a16="http://schemas.microsoft.com/office/drawing/2014/main" id="{84C1B1F4-D70F-DF3E-C4E3-A15D4B15E797}"/>
              </a:ext>
            </a:extLst>
          </p:cNvPr>
          <p:cNvPicPr>
            <a:picLocks noChangeAspect="1"/>
          </p:cNvPicPr>
          <p:nvPr/>
        </p:nvPicPr>
        <p:blipFill>
          <a:blip r:embed="rId3"/>
          <a:stretch>
            <a:fillRect/>
          </a:stretch>
        </p:blipFill>
        <p:spPr>
          <a:xfrm>
            <a:off x="9612250" y="1494158"/>
            <a:ext cx="2579750" cy="2114549"/>
          </a:xfrm>
          <a:prstGeom prst="rect">
            <a:avLst/>
          </a:prstGeom>
        </p:spPr>
      </p:pic>
      <p:sp>
        <p:nvSpPr>
          <p:cNvPr id="4" name="Rectangle 1">
            <a:extLst>
              <a:ext uri="{FF2B5EF4-FFF2-40B4-BE49-F238E27FC236}">
                <a16:creationId xmlns:a16="http://schemas.microsoft.com/office/drawing/2014/main" id="{CC03ED6F-E8B1-FB32-773F-56B31DB2E200}"/>
              </a:ext>
            </a:extLst>
          </p:cNvPr>
          <p:cNvSpPr>
            <a:spLocks noChangeArrowheads="1"/>
          </p:cNvSpPr>
          <p:nvPr/>
        </p:nvSpPr>
        <p:spPr bwMode="auto">
          <a:xfrm>
            <a:off x="555132" y="1276235"/>
            <a:ext cx="6413500" cy="17594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F1F1F"/>
                </a:solidFill>
                <a:effectLst/>
                <a:latin typeface="inherit"/>
              </a:rPr>
              <a:t>Cost-Volume-Profit Analysis (CV) is a crucial tool for supporting decision-making by financial professionals and managers. When determining sales targets, managers often ask: </a:t>
            </a:r>
            <a:endParaRPr kumimoji="0" lang="th-TH" altLang="en-US" sz="2000" b="0" i="0" u="none" strike="noStrike" cap="none" normalizeH="0" baseline="0" dirty="0">
              <a:ln>
                <a:noFill/>
              </a:ln>
              <a:solidFill>
                <a:srgbClr val="1F1F1F"/>
              </a:solidFill>
              <a:effectLst/>
              <a:latin typeface="inherit"/>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rgbClr val="1F1F1F"/>
                </a:solidFill>
                <a:effectLst/>
                <a:latin typeface="inherit"/>
              </a:rPr>
              <a:t>How much should we produce and sell to break even? </a:t>
            </a:r>
            <a:endParaRPr kumimoji="0" lang="th-TH" altLang="en-US" b="0" i="0" u="none" strike="noStrike" cap="none" normalizeH="0" baseline="0" dirty="0">
              <a:ln>
                <a:noFill/>
              </a:ln>
              <a:solidFill>
                <a:srgbClr val="1F1F1F"/>
              </a:solidFill>
              <a:effectLst/>
              <a:latin typeface="inherit"/>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rgbClr val="1F1F1F"/>
                </a:solidFill>
                <a:effectLst/>
                <a:latin typeface="inherit"/>
              </a:rPr>
              <a:t>2. How much should we sell to achieve our target profit?</a:t>
            </a:r>
            <a:r>
              <a:rPr kumimoji="0" lang="en-US" altLang="en-US" sz="600" b="0" i="0" u="none" strike="noStrike" cap="none" normalizeH="0" baseline="0" dirty="0">
                <a:ln>
                  <a:noFill/>
                </a:ln>
                <a:solidFill>
                  <a:schemeClr val="tx1"/>
                </a:solidFill>
                <a:effectLst/>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9727DEF3-BE49-C641-BD41-348EF4F9F190}"/>
              </a:ext>
            </a:extLst>
          </p:cNvPr>
          <p:cNvSpPr>
            <a:spLocks noChangeArrowheads="1"/>
          </p:cNvSpPr>
          <p:nvPr/>
        </p:nvSpPr>
        <p:spPr bwMode="auto">
          <a:xfrm>
            <a:off x="890390" y="3668637"/>
            <a:ext cx="5549558" cy="15901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1F1F1F"/>
                </a:solidFill>
                <a:effectLst/>
                <a:latin typeface="inherit"/>
              </a:rPr>
              <a:t>Such analysis will impact profitability, selling price, production volume, variable cost per unit, and total fixed cost. Therefore, understanding this relationship will enable managers to make better decisions.</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3">
            <a:extLst>
              <a:ext uri="{FF2B5EF4-FFF2-40B4-BE49-F238E27FC236}">
                <a16:creationId xmlns:a16="http://schemas.microsoft.com/office/drawing/2014/main" id="{79401E9C-5154-4397-F13A-8A395E0145AB}"/>
              </a:ext>
            </a:extLst>
          </p:cNvPr>
          <p:cNvSpPr>
            <a:spLocks noChangeArrowheads="1"/>
          </p:cNvSpPr>
          <p:nvPr/>
        </p:nvSpPr>
        <p:spPr bwMode="auto">
          <a:xfrm>
            <a:off x="7887631" y="1247284"/>
            <a:ext cx="1362075"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1F1F1F"/>
                </a:solidFill>
                <a:effectLst/>
                <a:latin typeface="inherit"/>
              </a:rPr>
              <a:t>Production costs</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AE2A5FA6-78AC-5655-9CD0-F17762C430DE}"/>
              </a:ext>
            </a:extLst>
          </p:cNvPr>
          <p:cNvSpPr>
            <a:spLocks noChangeArrowheads="1"/>
          </p:cNvSpPr>
          <p:nvPr/>
        </p:nvSpPr>
        <p:spPr bwMode="auto">
          <a:xfrm>
            <a:off x="8626865" y="2881633"/>
            <a:ext cx="1510030"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1F1F1F"/>
                </a:solidFill>
                <a:effectLst/>
                <a:latin typeface="inherit"/>
              </a:rPr>
              <a:t>Production and sales volume</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5">
            <a:extLst>
              <a:ext uri="{FF2B5EF4-FFF2-40B4-BE49-F238E27FC236}">
                <a16:creationId xmlns:a16="http://schemas.microsoft.com/office/drawing/2014/main" id="{ADB2C1A7-0538-3E1E-C160-2BC8A2AA1ECC}"/>
              </a:ext>
            </a:extLst>
          </p:cNvPr>
          <p:cNvSpPr>
            <a:spLocks noChangeArrowheads="1"/>
          </p:cNvSpPr>
          <p:nvPr/>
        </p:nvSpPr>
        <p:spPr bwMode="auto">
          <a:xfrm>
            <a:off x="6951540" y="2472476"/>
            <a:ext cx="787400"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1F1F1F"/>
                </a:solidFill>
                <a:effectLst/>
                <a:latin typeface="inherit"/>
              </a:rPr>
              <a:t>Profit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CD8493AA-4BF5-CBD4-9367-FCE4173B647D}"/>
              </a:ext>
            </a:extLst>
          </p:cNvPr>
          <p:cNvSpPr>
            <a:spLocks noGrp="1" noChangeArrowheads="1"/>
          </p:cNvSpPr>
          <p:nvPr>
            <p:ph type="sldNum" sz="quarter" idx="33"/>
          </p:nvPr>
        </p:nvSpPr>
        <p:spPr bwMode="auto">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th-TH"/>
            </a:defPPr>
            <a:lvl1pPr algn="r" rtl="0" eaLnBrk="1" fontAlgn="base" hangingPunct="1">
              <a:spcBef>
                <a:spcPct val="0"/>
              </a:spcBef>
              <a:spcAft>
                <a:spcPct val="0"/>
              </a:spcAft>
              <a:defRPr sz="1200" kern="1200">
                <a:solidFill>
                  <a:schemeClr val="tx2"/>
                </a:solidFill>
                <a:latin typeface="Arial" panose="020B0604020202020204" pitchFamily="34" charset="0"/>
                <a:ea typeface="+mn-ea"/>
                <a:cs typeface="Angsana New" panose="02020603050405020304" pitchFamily="18" charset="-34"/>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a:lstStyle>
          <a:p>
            <a:pPr>
              <a:spcBef>
                <a:spcPct val="0"/>
              </a:spcBef>
              <a:buClrTx/>
              <a:buSzTx/>
              <a:buFontTx/>
              <a:buNone/>
            </a:pPr>
            <a:fld id="{99563B89-85C0-478D-8A6F-C9BFA1C12CAA}" type="slidenum">
              <a:rPr lang="en-US" altLang="th-TH" smtClean="0"/>
              <a:pPr>
                <a:spcBef>
                  <a:spcPct val="0"/>
                </a:spcBef>
                <a:buClrTx/>
                <a:buSzTx/>
                <a:buFontTx/>
                <a:buNone/>
              </a:pPr>
              <a:t>3</a:t>
            </a:fld>
            <a:endParaRPr lang="th-TH" altLang="en-US" sz="1200"/>
          </a:p>
        </p:txBody>
      </p:sp>
      <p:grpSp>
        <p:nvGrpSpPr>
          <p:cNvPr id="3" name="Group 81">
            <a:extLst>
              <a:ext uri="{FF2B5EF4-FFF2-40B4-BE49-F238E27FC236}">
                <a16:creationId xmlns:a16="http://schemas.microsoft.com/office/drawing/2014/main" id="{FE0A45B5-F9D8-2369-6C7A-1B2732E49FB6}"/>
              </a:ext>
            </a:extLst>
          </p:cNvPr>
          <p:cNvGrpSpPr>
            <a:grpSpLocks/>
          </p:cNvGrpSpPr>
          <p:nvPr/>
        </p:nvGrpSpPr>
        <p:grpSpPr bwMode="auto">
          <a:xfrm>
            <a:off x="2627155" y="2413046"/>
            <a:ext cx="5209810" cy="3472900"/>
            <a:chOff x="767" y="318"/>
            <a:chExt cx="4336" cy="3157"/>
          </a:xfrm>
        </p:grpSpPr>
        <p:sp>
          <p:nvSpPr>
            <p:cNvPr id="4" name="Line 44">
              <a:extLst>
                <a:ext uri="{FF2B5EF4-FFF2-40B4-BE49-F238E27FC236}">
                  <a16:creationId xmlns:a16="http://schemas.microsoft.com/office/drawing/2014/main" id="{FEFEED7D-B60C-9551-DF35-070B6414670F}"/>
                </a:ext>
              </a:extLst>
            </p:cNvPr>
            <p:cNvSpPr>
              <a:spLocks noChangeShapeType="1"/>
            </p:cNvSpPr>
            <p:nvPr/>
          </p:nvSpPr>
          <p:spPr bwMode="auto">
            <a:xfrm>
              <a:off x="1252" y="840"/>
              <a:ext cx="0" cy="2241"/>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h-TH"/>
            </a:p>
          </p:txBody>
        </p:sp>
        <p:grpSp>
          <p:nvGrpSpPr>
            <p:cNvPr id="5" name="Group 45">
              <a:extLst>
                <a:ext uri="{FF2B5EF4-FFF2-40B4-BE49-F238E27FC236}">
                  <a16:creationId xmlns:a16="http://schemas.microsoft.com/office/drawing/2014/main" id="{7D8F1032-ECB4-D86E-0E3C-42861366143E}"/>
                </a:ext>
              </a:extLst>
            </p:cNvPr>
            <p:cNvGrpSpPr>
              <a:grpSpLocks/>
            </p:cNvGrpSpPr>
            <p:nvPr/>
          </p:nvGrpSpPr>
          <p:grpSpPr bwMode="auto">
            <a:xfrm>
              <a:off x="1146" y="1214"/>
              <a:ext cx="112" cy="1493"/>
              <a:chOff x="2602" y="2700"/>
              <a:chExt cx="180" cy="2160"/>
            </a:xfrm>
          </p:grpSpPr>
          <p:sp>
            <p:nvSpPr>
              <p:cNvPr id="36" name="Line 46">
                <a:extLst>
                  <a:ext uri="{FF2B5EF4-FFF2-40B4-BE49-F238E27FC236}">
                    <a16:creationId xmlns:a16="http://schemas.microsoft.com/office/drawing/2014/main" id="{AE1D12B6-E9BE-E5E8-C0FF-4D9E9D5A65D8}"/>
                  </a:ext>
                </a:extLst>
              </p:cNvPr>
              <p:cNvSpPr>
                <a:spLocks noChangeShapeType="1"/>
              </p:cNvSpPr>
              <p:nvPr/>
            </p:nvSpPr>
            <p:spPr bwMode="auto">
              <a:xfrm>
                <a:off x="2602" y="270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37" name="Line 47">
                <a:extLst>
                  <a:ext uri="{FF2B5EF4-FFF2-40B4-BE49-F238E27FC236}">
                    <a16:creationId xmlns:a16="http://schemas.microsoft.com/office/drawing/2014/main" id="{AC3E2FE5-2628-2813-72E7-78D8B759FBDF}"/>
                  </a:ext>
                </a:extLst>
              </p:cNvPr>
              <p:cNvSpPr>
                <a:spLocks noChangeShapeType="1"/>
              </p:cNvSpPr>
              <p:nvPr/>
            </p:nvSpPr>
            <p:spPr bwMode="auto">
              <a:xfrm>
                <a:off x="2602" y="324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38" name="Line 48">
                <a:extLst>
                  <a:ext uri="{FF2B5EF4-FFF2-40B4-BE49-F238E27FC236}">
                    <a16:creationId xmlns:a16="http://schemas.microsoft.com/office/drawing/2014/main" id="{05E02CA7-E27A-6415-3F5B-027FCDAD9453}"/>
                  </a:ext>
                </a:extLst>
              </p:cNvPr>
              <p:cNvSpPr>
                <a:spLocks noChangeShapeType="1"/>
              </p:cNvSpPr>
              <p:nvPr/>
            </p:nvSpPr>
            <p:spPr bwMode="auto">
              <a:xfrm>
                <a:off x="2602" y="378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39" name="Line 49">
                <a:extLst>
                  <a:ext uri="{FF2B5EF4-FFF2-40B4-BE49-F238E27FC236}">
                    <a16:creationId xmlns:a16="http://schemas.microsoft.com/office/drawing/2014/main" id="{9D753CBF-5E2D-4BFB-5C37-F908C5CE8E53}"/>
                  </a:ext>
                </a:extLst>
              </p:cNvPr>
              <p:cNvSpPr>
                <a:spLocks noChangeShapeType="1"/>
              </p:cNvSpPr>
              <p:nvPr/>
            </p:nvSpPr>
            <p:spPr bwMode="auto">
              <a:xfrm>
                <a:off x="2602" y="432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40" name="Line 50">
                <a:extLst>
                  <a:ext uri="{FF2B5EF4-FFF2-40B4-BE49-F238E27FC236}">
                    <a16:creationId xmlns:a16="http://schemas.microsoft.com/office/drawing/2014/main" id="{3B3FCF35-B923-AA48-A298-05A4B87DDAD0}"/>
                  </a:ext>
                </a:extLst>
              </p:cNvPr>
              <p:cNvSpPr>
                <a:spLocks noChangeShapeType="1"/>
              </p:cNvSpPr>
              <p:nvPr/>
            </p:nvSpPr>
            <p:spPr bwMode="auto">
              <a:xfrm>
                <a:off x="2602" y="486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grpSp>
        <p:sp>
          <p:nvSpPr>
            <p:cNvPr id="6" name="Line 51">
              <a:extLst>
                <a:ext uri="{FF2B5EF4-FFF2-40B4-BE49-F238E27FC236}">
                  <a16:creationId xmlns:a16="http://schemas.microsoft.com/office/drawing/2014/main" id="{7566651B-DFF5-82A0-E57B-BE545B1B623E}"/>
                </a:ext>
              </a:extLst>
            </p:cNvPr>
            <p:cNvSpPr>
              <a:spLocks noChangeShapeType="1"/>
            </p:cNvSpPr>
            <p:nvPr/>
          </p:nvSpPr>
          <p:spPr bwMode="auto">
            <a:xfrm rot="5400000" flipH="1">
              <a:off x="2435" y="1898"/>
              <a:ext cx="0" cy="2365"/>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h-TH"/>
            </a:p>
          </p:txBody>
        </p:sp>
        <p:grpSp>
          <p:nvGrpSpPr>
            <p:cNvPr id="7" name="Group 52">
              <a:extLst>
                <a:ext uri="{FF2B5EF4-FFF2-40B4-BE49-F238E27FC236}">
                  <a16:creationId xmlns:a16="http://schemas.microsoft.com/office/drawing/2014/main" id="{CF3899A4-068B-4384-660B-EBD38BF16666}"/>
                </a:ext>
              </a:extLst>
            </p:cNvPr>
            <p:cNvGrpSpPr>
              <a:grpSpLocks/>
            </p:cNvGrpSpPr>
            <p:nvPr/>
          </p:nvGrpSpPr>
          <p:grpSpPr bwMode="auto">
            <a:xfrm rot="-5400000">
              <a:off x="2203" y="2401"/>
              <a:ext cx="125" cy="1351"/>
              <a:chOff x="2602" y="2700"/>
              <a:chExt cx="180" cy="2160"/>
            </a:xfrm>
          </p:grpSpPr>
          <p:sp>
            <p:nvSpPr>
              <p:cNvPr id="31" name="Line 53">
                <a:extLst>
                  <a:ext uri="{FF2B5EF4-FFF2-40B4-BE49-F238E27FC236}">
                    <a16:creationId xmlns:a16="http://schemas.microsoft.com/office/drawing/2014/main" id="{2AAA6FF0-99F3-E60B-ECA4-7DC045CE05E7}"/>
                  </a:ext>
                </a:extLst>
              </p:cNvPr>
              <p:cNvSpPr>
                <a:spLocks noChangeShapeType="1"/>
              </p:cNvSpPr>
              <p:nvPr/>
            </p:nvSpPr>
            <p:spPr bwMode="auto">
              <a:xfrm>
                <a:off x="2602" y="270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32" name="Line 54">
                <a:extLst>
                  <a:ext uri="{FF2B5EF4-FFF2-40B4-BE49-F238E27FC236}">
                    <a16:creationId xmlns:a16="http://schemas.microsoft.com/office/drawing/2014/main" id="{5251D22A-98E0-635D-E984-91BA8715BF6F}"/>
                  </a:ext>
                </a:extLst>
              </p:cNvPr>
              <p:cNvSpPr>
                <a:spLocks noChangeShapeType="1"/>
              </p:cNvSpPr>
              <p:nvPr/>
            </p:nvSpPr>
            <p:spPr bwMode="auto">
              <a:xfrm>
                <a:off x="2602" y="324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33" name="Line 55">
                <a:extLst>
                  <a:ext uri="{FF2B5EF4-FFF2-40B4-BE49-F238E27FC236}">
                    <a16:creationId xmlns:a16="http://schemas.microsoft.com/office/drawing/2014/main" id="{4097EAE4-2ED4-6A5B-0862-6AAAD6A72120}"/>
                  </a:ext>
                </a:extLst>
              </p:cNvPr>
              <p:cNvSpPr>
                <a:spLocks noChangeShapeType="1"/>
              </p:cNvSpPr>
              <p:nvPr/>
            </p:nvSpPr>
            <p:spPr bwMode="auto">
              <a:xfrm>
                <a:off x="2602" y="378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34" name="Line 56">
                <a:extLst>
                  <a:ext uri="{FF2B5EF4-FFF2-40B4-BE49-F238E27FC236}">
                    <a16:creationId xmlns:a16="http://schemas.microsoft.com/office/drawing/2014/main" id="{6E6F2AFE-60F7-87F7-0868-4A80F47952A3}"/>
                  </a:ext>
                </a:extLst>
              </p:cNvPr>
              <p:cNvSpPr>
                <a:spLocks noChangeShapeType="1"/>
              </p:cNvSpPr>
              <p:nvPr/>
            </p:nvSpPr>
            <p:spPr bwMode="auto">
              <a:xfrm>
                <a:off x="2602" y="432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35" name="Line 57">
                <a:extLst>
                  <a:ext uri="{FF2B5EF4-FFF2-40B4-BE49-F238E27FC236}">
                    <a16:creationId xmlns:a16="http://schemas.microsoft.com/office/drawing/2014/main" id="{FADB8B90-C371-EB9A-9030-DD015246A1DD}"/>
                  </a:ext>
                </a:extLst>
              </p:cNvPr>
              <p:cNvSpPr>
                <a:spLocks noChangeShapeType="1"/>
              </p:cNvSpPr>
              <p:nvPr/>
            </p:nvSpPr>
            <p:spPr bwMode="auto">
              <a:xfrm>
                <a:off x="2602" y="486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grpSp>
        <p:sp>
          <p:nvSpPr>
            <p:cNvPr id="8" name="Line 58">
              <a:extLst>
                <a:ext uri="{FF2B5EF4-FFF2-40B4-BE49-F238E27FC236}">
                  <a16:creationId xmlns:a16="http://schemas.microsoft.com/office/drawing/2014/main" id="{BC0EE92F-AC16-5489-BF5E-79E8285BDFDF}"/>
                </a:ext>
              </a:extLst>
            </p:cNvPr>
            <p:cNvSpPr>
              <a:spLocks noChangeShapeType="1"/>
            </p:cNvSpPr>
            <p:nvPr/>
          </p:nvSpPr>
          <p:spPr bwMode="auto">
            <a:xfrm>
              <a:off x="1252" y="2707"/>
              <a:ext cx="33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h-TH"/>
            </a:p>
          </p:txBody>
        </p:sp>
        <p:sp>
          <p:nvSpPr>
            <p:cNvPr id="9" name="Line 59">
              <a:extLst>
                <a:ext uri="{FF2B5EF4-FFF2-40B4-BE49-F238E27FC236}">
                  <a16:creationId xmlns:a16="http://schemas.microsoft.com/office/drawing/2014/main" id="{DEBC7BBF-E137-C47F-EBB6-5CCDA7EC3215}"/>
                </a:ext>
              </a:extLst>
            </p:cNvPr>
            <p:cNvSpPr>
              <a:spLocks noChangeShapeType="1"/>
            </p:cNvSpPr>
            <p:nvPr/>
          </p:nvSpPr>
          <p:spPr bwMode="auto">
            <a:xfrm>
              <a:off x="1590" y="2707"/>
              <a:ext cx="0" cy="37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h-TH"/>
            </a:p>
          </p:txBody>
        </p:sp>
        <p:sp>
          <p:nvSpPr>
            <p:cNvPr id="10" name="Line 60">
              <a:extLst>
                <a:ext uri="{FF2B5EF4-FFF2-40B4-BE49-F238E27FC236}">
                  <a16:creationId xmlns:a16="http://schemas.microsoft.com/office/drawing/2014/main" id="{207064B3-6FB2-86BD-9ADD-C5D168DE5BDF}"/>
                </a:ext>
              </a:extLst>
            </p:cNvPr>
            <p:cNvSpPr>
              <a:spLocks noChangeShapeType="1"/>
            </p:cNvSpPr>
            <p:nvPr/>
          </p:nvSpPr>
          <p:spPr bwMode="auto">
            <a:xfrm>
              <a:off x="1252" y="2334"/>
              <a:ext cx="67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h-TH"/>
            </a:p>
          </p:txBody>
        </p:sp>
        <p:sp>
          <p:nvSpPr>
            <p:cNvPr id="11" name="Line 61">
              <a:extLst>
                <a:ext uri="{FF2B5EF4-FFF2-40B4-BE49-F238E27FC236}">
                  <a16:creationId xmlns:a16="http://schemas.microsoft.com/office/drawing/2014/main" id="{EA488F81-0779-C81A-39D6-642898476A5F}"/>
                </a:ext>
              </a:extLst>
            </p:cNvPr>
            <p:cNvSpPr>
              <a:spLocks noChangeShapeType="1"/>
            </p:cNvSpPr>
            <p:nvPr/>
          </p:nvSpPr>
          <p:spPr bwMode="auto">
            <a:xfrm>
              <a:off x="1928" y="2334"/>
              <a:ext cx="0" cy="747"/>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h-TH"/>
            </a:p>
          </p:txBody>
        </p:sp>
        <p:sp>
          <p:nvSpPr>
            <p:cNvPr id="12" name="Line 62">
              <a:extLst>
                <a:ext uri="{FF2B5EF4-FFF2-40B4-BE49-F238E27FC236}">
                  <a16:creationId xmlns:a16="http://schemas.microsoft.com/office/drawing/2014/main" id="{E348A03B-21FB-6D60-FABF-91CE9944E789}"/>
                </a:ext>
              </a:extLst>
            </p:cNvPr>
            <p:cNvSpPr>
              <a:spLocks noChangeShapeType="1"/>
            </p:cNvSpPr>
            <p:nvPr/>
          </p:nvSpPr>
          <p:spPr bwMode="auto">
            <a:xfrm>
              <a:off x="1252" y="1961"/>
              <a:ext cx="1014"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h-TH"/>
            </a:p>
          </p:txBody>
        </p:sp>
        <p:sp>
          <p:nvSpPr>
            <p:cNvPr id="13" name="Line 63">
              <a:extLst>
                <a:ext uri="{FF2B5EF4-FFF2-40B4-BE49-F238E27FC236}">
                  <a16:creationId xmlns:a16="http://schemas.microsoft.com/office/drawing/2014/main" id="{84C5A79D-4E24-B45A-D80A-3B058C3F55C5}"/>
                </a:ext>
              </a:extLst>
            </p:cNvPr>
            <p:cNvSpPr>
              <a:spLocks noChangeShapeType="1"/>
            </p:cNvSpPr>
            <p:nvPr/>
          </p:nvSpPr>
          <p:spPr bwMode="auto">
            <a:xfrm>
              <a:off x="2266" y="1961"/>
              <a:ext cx="0" cy="112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h-TH"/>
            </a:p>
          </p:txBody>
        </p:sp>
        <p:sp>
          <p:nvSpPr>
            <p:cNvPr id="14" name="Line 64">
              <a:extLst>
                <a:ext uri="{FF2B5EF4-FFF2-40B4-BE49-F238E27FC236}">
                  <a16:creationId xmlns:a16="http://schemas.microsoft.com/office/drawing/2014/main" id="{0CC5C4FC-E993-B7A5-DEB4-1DA090A618F5}"/>
                </a:ext>
              </a:extLst>
            </p:cNvPr>
            <p:cNvSpPr>
              <a:spLocks noChangeShapeType="1"/>
            </p:cNvSpPr>
            <p:nvPr/>
          </p:nvSpPr>
          <p:spPr bwMode="auto">
            <a:xfrm flipV="1">
              <a:off x="1252" y="1338"/>
              <a:ext cx="1576" cy="174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h-TH"/>
            </a:p>
          </p:txBody>
        </p:sp>
        <p:sp>
          <p:nvSpPr>
            <p:cNvPr id="15" name="Text Box 65">
              <a:extLst>
                <a:ext uri="{FF2B5EF4-FFF2-40B4-BE49-F238E27FC236}">
                  <a16:creationId xmlns:a16="http://schemas.microsoft.com/office/drawing/2014/main" id="{9ECE8E91-3F09-A5AB-1FAB-B173C4FC7681}"/>
                </a:ext>
              </a:extLst>
            </p:cNvPr>
            <p:cNvSpPr txBox="1">
              <a:spLocks noChangeArrowheads="1"/>
            </p:cNvSpPr>
            <p:nvPr/>
          </p:nvSpPr>
          <p:spPr bwMode="auto">
            <a:xfrm>
              <a:off x="806" y="1064"/>
              <a:ext cx="45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100</a:t>
              </a:r>
              <a:endParaRPr lang="th-TH" altLang="en-US" sz="2400" b="1">
                <a:latin typeface="Angsana New" panose="02020603050405020304" pitchFamily="18" charset="-34"/>
              </a:endParaRPr>
            </a:p>
          </p:txBody>
        </p:sp>
        <p:sp>
          <p:nvSpPr>
            <p:cNvPr id="16" name="Text Box 66">
              <a:extLst>
                <a:ext uri="{FF2B5EF4-FFF2-40B4-BE49-F238E27FC236}">
                  <a16:creationId xmlns:a16="http://schemas.microsoft.com/office/drawing/2014/main" id="{9EFB482F-C72A-5CEF-E5CC-C9A772309A02}"/>
                </a:ext>
              </a:extLst>
            </p:cNvPr>
            <p:cNvSpPr txBox="1">
              <a:spLocks noChangeArrowheads="1"/>
            </p:cNvSpPr>
            <p:nvPr/>
          </p:nvSpPr>
          <p:spPr bwMode="auto">
            <a:xfrm>
              <a:off x="806" y="1446"/>
              <a:ext cx="450"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80</a:t>
              </a:r>
              <a:endParaRPr lang="th-TH" altLang="en-US" sz="2400" b="1">
                <a:latin typeface="Angsana New" panose="02020603050405020304" pitchFamily="18" charset="-34"/>
              </a:endParaRPr>
            </a:p>
          </p:txBody>
        </p:sp>
        <p:sp>
          <p:nvSpPr>
            <p:cNvPr id="17" name="Text Box 67">
              <a:extLst>
                <a:ext uri="{FF2B5EF4-FFF2-40B4-BE49-F238E27FC236}">
                  <a16:creationId xmlns:a16="http://schemas.microsoft.com/office/drawing/2014/main" id="{FDD9C744-623C-FA93-FCF0-C81B54A6BF23}"/>
                </a:ext>
              </a:extLst>
            </p:cNvPr>
            <p:cNvSpPr txBox="1">
              <a:spLocks noChangeArrowheads="1"/>
            </p:cNvSpPr>
            <p:nvPr/>
          </p:nvSpPr>
          <p:spPr bwMode="auto">
            <a:xfrm>
              <a:off x="806" y="1811"/>
              <a:ext cx="450"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60</a:t>
              </a:r>
              <a:endParaRPr lang="th-TH" altLang="en-US" sz="2400" b="1">
                <a:latin typeface="Angsana New" panose="02020603050405020304" pitchFamily="18" charset="-34"/>
              </a:endParaRPr>
            </a:p>
          </p:txBody>
        </p:sp>
        <p:sp>
          <p:nvSpPr>
            <p:cNvPr id="18" name="Text Box 68">
              <a:extLst>
                <a:ext uri="{FF2B5EF4-FFF2-40B4-BE49-F238E27FC236}">
                  <a16:creationId xmlns:a16="http://schemas.microsoft.com/office/drawing/2014/main" id="{8E2BEEE5-ACBC-D993-A1E6-0E1C7473FDBB}"/>
                </a:ext>
              </a:extLst>
            </p:cNvPr>
            <p:cNvSpPr txBox="1">
              <a:spLocks noChangeArrowheads="1"/>
            </p:cNvSpPr>
            <p:nvPr/>
          </p:nvSpPr>
          <p:spPr bwMode="auto">
            <a:xfrm>
              <a:off x="797" y="2183"/>
              <a:ext cx="450"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40</a:t>
              </a:r>
              <a:endParaRPr lang="th-TH" altLang="en-US" sz="2400" b="1">
                <a:latin typeface="Angsana New" panose="02020603050405020304" pitchFamily="18" charset="-34"/>
              </a:endParaRPr>
            </a:p>
          </p:txBody>
        </p:sp>
        <p:sp>
          <p:nvSpPr>
            <p:cNvPr id="19" name="Text Box 69">
              <a:extLst>
                <a:ext uri="{FF2B5EF4-FFF2-40B4-BE49-F238E27FC236}">
                  <a16:creationId xmlns:a16="http://schemas.microsoft.com/office/drawing/2014/main" id="{7A7A1608-16C7-6BCA-C229-DF0278314954}"/>
                </a:ext>
              </a:extLst>
            </p:cNvPr>
            <p:cNvSpPr txBox="1">
              <a:spLocks noChangeArrowheads="1"/>
            </p:cNvSpPr>
            <p:nvPr/>
          </p:nvSpPr>
          <p:spPr bwMode="auto">
            <a:xfrm>
              <a:off x="842" y="2558"/>
              <a:ext cx="450"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20</a:t>
              </a:r>
              <a:endParaRPr lang="th-TH" altLang="en-US" sz="2400" b="1">
                <a:latin typeface="Angsana New" panose="02020603050405020304" pitchFamily="18" charset="-34"/>
              </a:endParaRPr>
            </a:p>
          </p:txBody>
        </p:sp>
        <p:sp>
          <p:nvSpPr>
            <p:cNvPr id="20" name="Text Box 70">
              <a:extLst>
                <a:ext uri="{FF2B5EF4-FFF2-40B4-BE49-F238E27FC236}">
                  <a16:creationId xmlns:a16="http://schemas.microsoft.com/office/drawing/2014/main" id="{1180DC3B-FEDC-EBA2-430C-8B60C78E1DD6}"/>
                </a:ext>
              </a:extLst>
            </p:cNvPr>
            <p:cNvSpPr txBox="1">
              <a:spLocks noChangeArrowheads="1"/>
            </p:cNvSpPr>
            <p:nvPr/>
          </p:nvSpPr>
          <p:spPr bwMode="auto">
            <a:xfrm>
              <a:off x="1111" y="3081"/>
              <a:ext cx="33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0</a:t>
              </a:r>
              <a:endParaRPr lang="th-TH" altLang="en-US" sz="2400" b="1">
                <a:latin typeface="Angsana New" panose="02020603050405020304" pitchFamily="18" charset="-34"/>
              </a:endParaRPr>
            </a:p>
          </p:txBody>
        </p:sp>
        <p:sp>
          <p:nvSpPr>
            <p:cNvPr id="21" name="Text Box 71">
              <a:extLst>
                <a:ext uri="{FF2B5EF4-FFF2-40B4-BE49-F238E27FC236}">
                  <a16:creationId xmlns:a16="http://schemas.microsoft.com/office/drawing/2014/main" id="{6DE163F8-F7E4-2917-AC79-9D5382DA25B4}"/>
                </a:ext>
              </a:extLst>
            </p:cNvPr>
            <p:cNvSpPr txBox="1">
              <a:spLocks noChangeArrowheads="1"/>
            </p:cNvSpPr>
            <p:nvPr/>
          </p:nvSpPr>
          <p:spPr bwMode="auto">
            <a:xfrm>
              <a:off x="1431" y="3081"/>
              <a:ext cx="33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1</a:t>
              </a:r>
              <a:endParaRPr lang="th-TH" altLang="en-US" sz="2400" b="1">
                <a:latin typeface="Angsana New" panose="02020603050405020304" pitchFamily="18" charset="-34"/>
              </a:endParaRPr>
            </a:p>
          </p:txBody>
        </p:sp>
        <p:sp>
          <p:nvSpPr>
            <p:cNvPr id="22" name="Text Box 72">
              <a:extLst>
                <a:ext uri="{FF2B5EF4-FFF2-40B4-BE49-F238E27FC236}">
                  <a16:creationId xmlns:a16="http://schemas.microsoft.com/office/drawing/2014/main" id="{830FEB5F-772A-A366-520B-7C98A75C96A2}"/>
                </a:ext>
              </a:extLst>
            </p:cNvPr>
            <p:cNvSpPr txBox="1">
              <a:spLocks noChangeArrowheads="1"/>
            </p:cNvSpPr>
            <p:nvPr/>
          </p:nvSpPr>
          <p:spPr bwMode="auto">
            <a:xfrm>
              <a:off x="1786" y="3091"/>
              <a:ext cx="33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2</a:t>
              </a:r>
              <a:endParaRPr lang="th-TH" altLang="en-US" sz="2400" b="1">
                <a:latin typeface="Angsana New" panose="02020603050405020304" pitchFamily="18" charset="-34"/>
              </a:endParaRPr>
            </a:p>
          </p:txBody>
        </p:sp>
        <p:sp>
          <p:nvSpPr>
            <p:cNvPr id="23" name="Text Box 73">
              <a:extLst>
                <a:ext uri="{FF2B5EF4-FFF2-40B4-BE49-F238E27FC236}">
                  <a16:creationId xmlns:a16="http://schemas.microsoft.com/office/drawing/2014/main" id="{31511A20-7E17-F0A6-E04C-D0F9CA8555C7}"/>
                </a:ext>
              </a:extLst>
            </p:cNvPr>
            <p:cNvSpPr txBox="1">
              <a:spLocks noChangeArrowheads="1"/>
            </p:cNvSpPr>
            <p:nvPr/>
          </p:nvSpPr>
          <p:spPr bwMode="auto">
            <a:xfrm>
              <a:off x="2125" y="3102"/>
              <a:ext cx="33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3</a:t>
              </a:r>
              <a:endParaRPr lang="th-TH" altLang="en-US" sz="2400" b="1">
                <a:latin typeface="Angsana New" panose="02020603050405020304" pitchFamily="18" charset="-34"/>
              </a:endParaRPr>
            </a:p>
          </p:txBody>
        </p:sp>
        <p:sp>
          <p:nvSpPr>
            <p:cNvPr id="24" name="Text Box 74">
              <a:extLst>
                <a:ext uri="{FF2B5EF4-FFF2-40B4-BE49-F238E27FC236}">
                  <a16:creationId xmlns:a16="http://schemas.microsoft.com/office/drawing/2014/main" id="{54533B9B-BF7C-A8C8-B0A4-298903F61F3E}"/>
                </a:ext>
              </a:extLst>
            </p:cNvPr>
            <p:cNvSpPr txBox="1">
              <a:spLocks noChangeArrowheads="1"/>
            </p:cNvSpPr>
            <p:nvPr/>
          </p:nvSpPr>
          <p:spPr bwMode="auto">
            <a:xfrm>
              <a:off x="2447" y="3102"/>
              <a:ext cx="33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4</a:t>
              </a:r>
              <a:endParaRPr lang="th-TH" altLang="en-US" sz="2400" b="1">
                <a:latin typeface="Angsana New" panose="02020603050405020304" pitchFamily="18" charset="-34"/>
              </a:endParaRPr>
            </a:p>
          </p:txBody>
        </p:sp>
        <p:sp>
          <p:nvSpPr>
            <p:cNvPr id="25" name="Text Box 75">
              <a:extLst>
                <a:ext uri="{FF2B5EF4-FFF2-40B4-BE49-F238E27FC236}">
                  <a16:creationId xmlns:a16="http://schemas.microsoft.com/office/drawing/2014/main" id="{D1827760-A0BB-2EFC-2304-49D72C4E1664}"/>
                </a:ext>
              </a:extLst>
            </p:cNvPr>
            <p:cNvSpPr txBox="1">
              <a:spLocks noChangeArrowheads="1"/>
            </p:cNvSpPr>
            <p:nvPr/>
          </p:nvSpPr>
          <p:spPr bwMode="auto">
            <a:xfrm>
              <a:off x="2778" y="3102"/>
              <a:ext cx="33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5</a:t>
              </a:r>
              <a:endParaRPr lang="th-TH" altLang="en-US" sz="2400" b="1">
                <a:latin typeface="Angsana New" panose="02020603050405020304" pitchFamily="18" charset="-34"/>
              </a:endParaRPr>
            </a:p>
          </p:txBody>
        </p:sp>
        <p:sp>
          <p:nvSpPr>
            <p:cNvPr id="26" name="Line 76">
              <a:extLst>
                <a:ext uri="{FF2B5EF4-FFF2-40B4-BE49-F238E27FC236}">
                  <a16:creationId xmlns:a16="http://schemas.microsoft.com/office/drawing/2014/main" id="{AB96B2AD-D763-62A5-0FFB-4EEC04EBA065}"/>
                </a:ext>
              </a:extLst>
            </p:cNvPr>
            <p:cNvSpPr>
              <a:spLocks noChangeShapeType="1"/>
            </p:cNvSpPr>
            <p:nvPr/>
          </p:nvSpPr>
          <p:spPr bwMode="auto">
            <a:xfrm>
              <a:off x="3279" y="3014"/>
              <a:ext cx="0" cy="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27" name="Text Box 77">
              <a:extLst>
                <a:ext uri="{FF2B5EF4-FFF2-40B4-BE49-F238E27FC236}">
                  <a16:creationId xmlns:a16="http://schemas.microsoft.com/office/drawing/2014/main" id="{4BA8A3CC-C66C-C708-872C-3EEDA773BBD4}"/>
                </a:ext>
              </a:extLst>
            </p:cNvPr>
            <p:cNvSpPr txBox="1">
              <a:spLocks noChangeArrowheads="1"/>
            </p:cNvSpPr>
            <p:nvPr/>
          </p:nvSpPr>
          <p:spPr bwMode="auto">
            <a:xfrm>
              <a:off x="3108" y="3091"/>
              <a:ext cx="33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6</a:t>
              </a:r>
              <a:endParaRPr lang="th-TH" altLang="en-US" sz="2400" b="1">
                <a:latin typeface="Angsana New" panose="02020603050405020304" pitchFamily="18" charset="-34"/>
              </a:endParaRPr>
            </a:p>
          </p:txBody>
        </p:sp>
        <p:sp>
          <p:nvSpPr>
            <p:cNvPr id="28" name="Text Box 78">
              <a:extLst>
                <a:ext uri="{FF2B5EF4-FFF2-40B4-BE49-F238E27FC236}">
                  <a16:creationId xmlns:a16="http://schemas.microsoft.com/office/drawing/2014/main" id="{2E067411-BDDF-9345-AC6F-894B9181767B}"/>
                </a:ext>
              </a:extLst>
            </p:cNvPr>
            <p:cNvSpPr txBox="1">
              <a:spLocks noChangeArrowheads="1"/>
            </p:cNvSpPr>
            <p:nvPr/>
          </p:nvSpPr>
          <p:spPr bwMode="auto">
            <a:xfrm>
              <a:off x="767" y="318"/>
              <a:ext cx="157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dirty="0">
                  <a:latin typeface="Angsana New" panose="02020603050405020304" pitchFamily="18" charset="-34"/>
                </a:rPr>
                <a:t>Amount of Money </a:t>
              </a:r>
              <a:endParaRPr lang="th-TH" altLang="en-US" sz="2400" b="1" dirty="0">
                <a:latin typeface="Angsana New" panose="02020603050405020304" pitchFamily="18" charset="-34"/>
              </a:endParaRPr>
            </a:p>
          </p:txBody>
        </p:sp>
        <p:sp>
          <p:nvSpPr>
            <p:cNvPr id="29" name="Text Box 79">
              <a:extLst>
                <a:ext uri="{FF2B5EF4-FFF2-40B4-BE49-F238E27FC236}">
                  <a16:creationId xmlns:a16="http://schemas.microsoft.com/office/drawing/2014/main" id="{AEF83CF5-E314-2642-20FA-89C8260BF697}"/>
                </a:ext>
              </a:extLst>
            </p:cNvPr>
            <p:cNvSpPr txBox="1">
              <a:spLocks noChangeArrowheads="1"/>
            </p:cNvSpPr>
            <p:nvPr/>
          </p:nvSpPr>
          <p:spPr bwMode="auto">
            <a:xfrm>
              <a:off x="3527" y="2898"/>
              <a:ext cx="1576"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dirty="0">
                  <a:latin typeface="Angsana New" panose="02020603050405020304" pitchFamily="18" charset="-34"/>
                </a:rPr>
                <a:t>Sales Volume</a:t>
              </a:r>
              <a:endParaRPr lang="th-TH" altLang="en-US" sz="2400" b="1" dirty="0">
                <a:latin typeface="Angsana New" panose="02020603050405020304" pitchFamily="18" charset="-34"/>
              </a:endParaRPr>
            </a:p>
          </p:txBody>
        </p:sp>
        <p:sp>
          <p:nvSpPr>
            <p:cNvPr id="30" name="Text Box 80">
              <a:extLst>
                <a:ext uri="{FF2B5EF4-FFF2-40B4-BE49-F238E27FC236}">
                  <a16:creationId xmlns:a16="http://schemas.microsoft.com/office/drawing/2014/main" id="{63560755-2526-4C82-D617-614E13564CAD}"/>
                </a:ext>
              </a:extLst>
            </p:cNvPr>
            <p:cNvSpPr txBox="1">
              <a:spLocks noChangeArrowheads="1"/>
            </p:cNvSpPr>
            <p:nvPr/>
          </p:nvSpPr>
          <p:spPr bwMode="auto">
            <a:xfrm>
              <a:off x="2798" y="1060"/>
              <a:ext cx="135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eaLnBrk="1" hangingPunct="1">
                <a:spcBef>
                  <a:spcPct val="0"/>
                </a:spcBef>
                <a:buClrTx/>
                <a:buSzTx/>
                <a:buFontTx/>
                <a:buNone/>
              </a:pPr>
              <a:r>
                <a:rPr lang="en-US" altLang="en-US" sz="2400" b="1" dirty="0">
                  <a:latin typeface="Angsana New" panose="02020603050405020304" pitchFamily="18" charset="-34"/>
                </a:rPr>
                <a:t>Total Revenues</a:t>
              </a:r>
              <a:endParaRPr lang="th-TH" altLang="en-US" sz="2400" b="1" dirty="0">
                <a:latin typeface="Angsana New" panose="02020603050405020304" pitchFamily="18" charset="-34"/>
              </a:endParaRPr>
            </a:p>
          </p:txBody>
        </p:sp>
      </p:grpSp>
      <p:sp>
        <p:nvSpPr>
          <p:cNvPr id="41" name="Rectangle 1">
            <a:extLst>
              <a:ext uri="{FF2B5EF4-FFF2-40B4-BE49-F238E27FC236}">
                <a16:creationId xmlns:a16="http://schemas.microsoft.com/office/drawing/2014/main" id="{EF66CE07-F047-B07A-37DE-A12D0DC975BC}"/>
              </a:ext>
            </a:extLst>
          </p:cNvPr>
          <p:cNvSpPr>
            <a:spLocks noChangeArrowheads="1"/>
          </p:cNvSpPr>
          <p:nvPr/>
        </p:nvSpPr>
        <p:spPr bwMode="auto">
          <a:xfrm>
            <a:off x="952344" y="407646"/>
            <a:ext cx="1981200"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1F1F1F"/>
                </a:solidFill>
                <a:effectLst/>
                <a:latin typeface="inherit"/>
              </a:rPr>
              <a:t>assumptions</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2">
            <a:extLst>
              <a:ext uri="{FF2B5EF4-FFF2-40B4-BE49-F238E27FC236}">
                <a16:creationId xmlns:a16="http://schemas.microsoft.com/office/drawing/2014/main" id="{7DE4BFB1-DE8B-EE21-062E-924EC86B7C40}"/>
              </a:ext>
            </a:extLst>
          </p:cNvPr>
          <p:cNvSpPr>
            <a:spLocks noChangeArrowheads="1"/>
          </p:cNvSpPr>
          <p:nvPr/>
        </p:nvSpPr>
        <p:spPr bwMode="auto">
          <a:xfrm>
            <a:off x="850437" y="881036"/>
            <a:ext cx="9178976"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altLang="en-US" sz="2100" b="0" i="0" u="none" strike="noStrike" cap="none" normalizeH="0" baseline="0" dirty="0">
                <a:ln>
                  <a:noFill/>
                </a:ln>
                <a:solidFill>
                  <a:srgbClr val="1F1F1F"/>
                </a:solidFill>
                <a:effectLst/>
                <a:latin typeface="inherit"/>
              </a:rPr>
              <a:t>Sales volume drives both revenue and expenses. For example, the more you sell, the more revenue you generate and the more expenses you incur. </a:t>
            </a:r>
            <a:endParaRPr kumimoji="0" lang="th-TH" altLang="en-US" sz="2100" b="0" i="0" u="none" strike="noStrike" cap="none" normalizeH="0" baseline="0" dirty="0">
              <a:ln>
                <a:noFill/>
              </a:ln>
              <a:solidFill>
                <a:srgbClr val="1F1F1F"/>
              </a:solidFill>
              <a:effectLst/>
              <a:latin typeface="inherit"/>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altLang="en-US" sz="2100" b="0" i="0" u="none" strike="noStrike" cap="none" normalizeH="0" baseline="0" dirty="0">
                <a:ln>
                  <a:noFill/>
                </a:ln>
                <a:solidFill>
                  <a:srgbClr val="1F1F1F"/>
                </a:solidFill>
                <a:effectLst/>
                <a:latin typeface="inherit"/>
              </a:rPr>
              <a:t>The selling price per unit remains constant, whether you sell more or less, but revenue increases according to the volume sold.</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780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CD8493AA-4BF5-CBD4-9367-FCE4173B647D}"/>
              </a:ext>
            </a:extLst>
          </p:cNvPr>
          <p:cNvSpPr>
            <a:spLocks noGrp="1" noChangeArrowheads="1"/>
          </p:cNvSpPr>
          <p:nvPr>
            <p:ph type="sldNum" sz="quarter" idx="33"/>
          </p:nvPr>
        </p:nvSpPr>
        <p:spPr bwMode="auto">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th-TH"/>
            </a:defPPr>
            <a:lvl1pPr algn="r" rtl="0" eaLnBrk="1" fontAlgn="base" hangingPunct="1">
              <a:spcBef>
                <a:spcPct val="0"/>
              </a:spcBef>
              <a:spcAft>
                <a:spcPct val="0"/>
              </a:spcAft>
              <a:defRPr sz="1200" kern="1200">
                <a:solidFill>
                  <a:schemeClr val="tx2"/>
                </a:solidFill>
                <a:latin typeface="Arial" panose="020B0604020202020204" pitchFamily="34" charset="0"/>
                <a:ea typeface="+mn-ea"/>
                <a:cs typeface="Angsana New" panose="02020603050405020304" pitchFamily="18" charset="-34"/>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a:lstStyle>
          <a:p>
            <a:pPr>
              <a:spcBef>
                <a:spcPct val="0"/>
              </a:spcBef>
              <a:buClrTx/>
              <a:buSzTx/>
              <a:buFontTx/>
              <a:buNone/>
            </a:pPr>
            <a:fld id="{99563B89-85C0-478D-8A6F-C9BFA1C12CAA}" type="slidenum">
              <a:rPr lang="en-US" altLang="th-TH" smtClean="0"/>
              <a:pPr>
                <a:spcBef>
                  <a:spcPct val="0"/>
                </a:spcBef>
                <a:buClrTx/>
                <a:buSzTx/>
                <a:buFontTx/>
                <a:buNone/>
              </a:pPr>
              <a:t>4</a:t>
            </a:fld>
            <a:endParaRPr lang="th-TH" altLang="en-US" sz="1200"/>
          </a:p>
        </p:txBody>
      </p:sp>
      <p:grpSp>
        <p:nvGrpSpPr>
          <p:cNvPr id="3" name="Group 35">
            <a:extLst>
              <a:ext uri="{FF2B5EF4-FFF2-40B4-BE49-F238E27FC236}">
                <a16:creationId xmlns:a16="http://schemas.microsoft.com/office/drawing/2014/main" id="{1B7DA868-A829-45F9-3914-5F71E2B69048}"/>
              </a:ext>
            </a:extLst>
          </p:cNvPr>
          <p:cNvGrpSpPr>
            <a:grpSpLocks/>
          </p:cNvGrpSpPr>
          <p:nvPr/>
        </p:nvGrpSpPr>
        <p:grpSpPr bwMode="auto">
          <a:xfrm>
            <a:off x="2800272" y="2297656"/>
            <a:ext cx="5608927" cy="3409975"/>
            <a:chOff x="622" y="864"/>
            <a:chExt cx="4402" cy="2513"/>
          </a:xfrm>
        </p:grpSpPr>
        <p:sp>
          <p:nvSpPr>
            <p:cNvPr id="4" name="Line 6">
              <a:extLst>
                <a:ext uri="{FF2B5EF4-FFF2-40B4-BE49-F238E27FC236}">
                  <a16:creationId xmlns:a16="http://schemas.microsoft.com/office/drawing/2014/main" id="{901289BA-8A3B-AB04-FC37-BA29B0F40D7D}"/>
                </a:ext>
              </a:extLst>
            </p:cNvPr>
            <p:cNvSpPr>
              <a:spLocks noChangeShapeType="1"/>
            </p:cNvSpPr>
            <p:nvPr/>
          </p:nvSpPr>
          <p:spPr bwMode="auto">
            <a:xfrm>
              <a:off x="1147" y="956"/>
              <a:ext cx="0" cy="2059"/>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h-TH"/>
            </a:p>
          </p:txBody>
        </p:sp>
        <p:sp>
          <p:nvSpPr>
            <p:cNvPr id="5" name="Line 7">
              <a:extLst>
                <a:ext uri="{FF2B5EF4-FFF2-40B4-BE49-F238E27FC236}">
                  <a16:creationId xmlns:a16="http://schemas.microsoft.com/office/drawing/2014/main" id="{9C0D727C-015E-5FDD-52B3-860B6A5F8636}"/>
                </a:ext>
              </a:extLst>
            </p:cNvPr>
            <p:cNvSpPr>
              <a:spLocks noChangeShapeType="1"/>
            </p:cNvSpPr>
            <p:nvPr/>
          </p:nvSpPr>
          <p:spPr bwMode="auto">
            <a:xfrm>
              <a:off x="1085" y="1299"/>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6" name="Line 8">
              <a:extLst>
                <a:ext uri="{FF2B5EF4-FFF2-40B4-BE49-F238E27FC236}">
                  <a16:creationId xmlns:a16="http://schemas.microsoft.com/office/drawing/2014/main" id="{90DAE4B1-7313-1F59-7BB3-D1AAF1292D4E}"/>
                </a:ext>
              </a:extLst>
            </p:cNvPr>
            <p:cNvSpPr>
              <a:spLocks noChangeShapeType="1"/>
            </p:cNvSpPr>
            <p:nvPr/>
          </p:nvSpPr>
          <p:spPr bwMode="auto">
            <a:xfrm>
              <a:off x="1085" y="1985"/>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7" name="Line 9">
              <a:extLst>
                <a:ext uri="{FF2B5EF4-FFF2-40B4-BE49-F238E27FC236}">
                  <a16:creationId xmlns:a16="http://schemas.microsoft.com/office/drawing/2014/main" id="{7A04E6A9-9089-07F9-E851-E4C96DED04B3}"/>
                </a:ext>
              </a:extLst>
            </p:cNvPr>
            <p:cNvSpPr>
              <a:spLocks noChangeShapeType="1"/>
            </p:cNvSpPr>
            <p:nvPr/>
          </p:nvSpPr>
          <p:spPr bwMode="auto">
            <a:xfrm rot="5400000" flipH="1">
              <a:off x="2348" y="1814"/>
              <a:ext cx="0" cy="2401"/>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h-TH"/>
            </a:p>
          </p:txBody>
        </p:sp>
        <p:grpSp>
          <p:nvGrpSpPr>
            <p:cNvPr id="8" name="Group 10">
              <a:extLst>
                <a:ext uri="{FF2B5EF4-FFF2-40B4-BE49-F238E27FC236}">
                  <a16:creationId xmlns:a16="http://schemas.microsoft.com/office/drawing/2014/main" id="{BB1AB1D9-5871-D647-4905-8DF71B0B3BA7}"/>
                </a:ext>
              </a:extLst>
            </p:cNvPr>
            <p:cNvGrpSpPr>
              <a:grpSpLocks/>
            </p:cNvGrpSpPr>
            <p:nvPr/>
          </p:nvGrpSpPr>
          <p:grpSpPr bwMode="auto">
            <a:xfrm rot="-5400000">
              <a:off x="2119" y="2325"/>
              <a:ext cx="114" cy="1372"/>
              <a:chOff x="2602" y="2700"/>
              <a:chExt cx="180" cy="2160"/>
            </a:xfrm>
          </p:grpSpPr>
          <p:sp>
            <p:nvSpPr>
              <p:cNvPr id="28" name="Line 11">
                <a:extLst>
                  <a:ext uri="{FF2B5EF4-FFF2-40B4-BE49-F238E27FC236}">
                    <a16:creationId xmlns:a16="http://schemas.microsoft.com/office/drawing/2014/main" id="{9960B6F6-39CE-0CF1-4B4D-FC3A4EF42A83}"/>
                  </a:ext>
                </a:extLst>
              </p:cNvPr>
              <p:cNvSpPr>
                <a:spLocks noChangeShapeType="1"/>
              </p:cNvSpPr>
              <p:nvPr/>
            </p:nvSpPr>
            <p:spPr bwMode="auto">
              <a:xfrm>
                <a:off x="2602" y="270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29" name="Line 12">
                <a:extLst>
                  <a:ext uri="{FF2B5EF4-FFF2-40B4-BE49-F238E27FC236}">
                    <a16:creationId xmlns:a16="http://schemas.microsoft.com/office/drawing/2014/main" id="{79EA8FDB-4981-B6FF-E188-75D372D04A3A}"/>
                  </a:ext>
                </a:extLst>
              </p:cNvPr>
              <p:cNvSpPr>
                <a:spLocks noChangeShapeType="1"/>
              </p:cNvSpPr>
              <p:nvPr/>
            </p:nvSpPr>
            <p:spPr bwMode="auto">
              <a:xfrm>
                <a:off x="2602" y="324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30" name="Line 13">
                <a:extLst>
                  <a:ext uri="{FF2B5EF4-FFF2-40B4-BE49-F238E27FC236}">
                    <a16:creationId xmlns:a16="http://schemas.microsoft.com/office/drawing/2014/main" id="{8B917AE2-8860-57C7-62B1-03069400E41E}"/>
                  </a:ext>
                </a:extLst>
              </p:cNvPr>
              <p:cNvSpPr>
                <a:spLocks noChangeShapeType="1"/>
              </p:cNvSpPr>
              <p:nvPr/>
            </p:nvSpPr>
            <p:spPr bwMode="auto">
              <a:xfrm>
                <a:off x="2602" y="378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31" name="Line 14">
                <a:extLst>
                  <a:ext uri="{FF2B5EF4-FFF2-40B4-BE49-F238E27FC236}">
                    <a16:creationId xmlns:a16="http://schemas.microsoft.com/office/drawing/2014/main" id="{711317BE-8B4C-A411-C855-B809F5C0D833}"/>
                  </a:ext>
                </a:extLst>
              </p:cNvPr>
              <p:cNvSpPr>
                <a:spLocks noChangeShapeType="1"/>
              </p:cNvSpPr>
              <p:nvPr/>
            </p:nvSpPr>
            <p:spPr bwMode="auto">
              <a:xfrm>
                <a:off x="2602" y="432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32" name="Line 15">
                <a:extLst>
                  <a:ext uri="{FF2B5EF4-FFF2-40B4-BE49-F238E27FC236}">
                    <a16:creationId xmlns:a16="http://schemas.microsoft.com/office/drawing/2014/main" id="{4E166F10-58C6-7A06-AB02-2A1F7956EA48}"/>
                  </a:ext>
                </a:extLst>
              </p:cNvPr>
              <p:cNvSpPr>
                <a:spLocks noChangeShapeType="1"/>
              </p:cNvSpPr>
              <p:nvPr/>
            </p:nvSpPr>
            <p:spPr bwMode="auto">
              <a:xfrm>
                <a:off x="2602" y="4860"/>
                <a:ext cx="1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grpSp>
        <p:sp>
          <p:nvSpPr>
            <p:cNvPr id="9" name="Text Box 16">
              <a:extLst>
                <a:ext uri="{FF2B5EF4-FFF2-40B4-BE49-F238E27FC236}">
                  <a16:creationId xmlns:a16="http://schemas.microsoft.com/office/drawing/2014/main" id="{AB13E604-82D7-6F6C-BCE6-28D103041F95}"/>
                </a:ext>
              </a:extLst>
            </p:cNvPr>
            <p:cNvSpPr txBox="1">
              <a:spLocks noChangeArrowheads="1"/>
            </p:cNvSpPr>
            <p:nvPr/>
          </p:nvSpPr>
          <p:spPr bwMode="auto">
            <a:xfrm>
              <a:off x="622" y="1146"/>
              <a:ext cx="58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5,000</a:t>
              </a:r>
              <a:endParaRPr lang="th-TH" altLang="en-US" sz="2400" b="1">
                <a:latin typeface="Angsana New" panose="02020603050405020304" pitchFamily="18" charset="-34"/>
              </a:endParaRPr>
            </a:p>
          </p:txBody>
        </p:sp>
        <p:sp>
          <p:nvSpPr>
            <p:cNvPr id="10" name="Text Box 17">
              <a:extLst>
                <a:ext uri="{FF2B5EF4-FFF2-40B4-BE49-F238E27FC236}">
                  <a16:creationId xmlns:a16="http://schemas.microsoft.com/office/drawing/2014/main" id="{6B601A15-68B3-440A-BBAE-37E8AC648DDD}"/>
                </a:ext>
              </a:extLst>
            </p:cNvPr>
            <p:cNvSpPr txBox="1">
              <a:spLocks noChangeArrowheads="1"/>
            </p:cNvSpPr>
            <p:nvPr/>
          </p:nvSpPr>
          <p:spPr bwMode="auto">
            <a:xfrm>
              <a:off x="622" y="1833"/>
              <a:ext cx="580"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3,000</a:t>
              </a:r>
              <a:endParaRPr lang="th-TH" altLang="en-US" sz="2400" b="1">
                <a:latin typeface="Angsana New" panose="02020603050405020304" pitchFamily="18" charset="-34"/>
              </a:endParaRPr>
            </a:p>
          </p:txBody>
        </p:sp>
        <p:sp>
          <p:nvSpPr>
            <p:cNvPr id="11" name="Text Box 18">
              <a:extLst>
                <a:ext uri="{FF2B5EF4-FFF2-40B4-BE49-F238E27FC236}">
                  <a16:creationId xmlns:a16="http://schemas.microsoft.com/office/drawing/2014/main" id="{CB168232-DAA1-E532-E1EC-05EEACBE7F18}"/>
                </a:ext>
              </a:extLst>
            </p:cNvPr>
            <p:cNvSpPr txBox="1">
              <a:spLocks noChangeArrowheads="1"/>
            </p:cNvSpPr>
            <p:nvPr/>
          </p:nvSpPr>
          <p:spPr bwMode="auto">
            <a:xfrm>
              <a:off x="989" y="3015"/>
              <a:ext cx="343"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0</a:t>
              </a:r>
              <a:endParaRPr lang="th-TH" altLang="en-US" sz="2400" b="1">
                <a:latin typeface="Angsana New" panose="02020603050405020304" pitchFamily="18" charset="-34"/>
              </a:endParaRPr>
            </a:p>
          </p:txBody>
        </p:sp>
        <p:sp>
          <p:nvSpPr>
            <p:cNvPr id="12" name="Text Box 19">
              <a:extLst>
                <a:ext uri="{FF2B5EF4-FFF2-40B4-BE49-F238E27FC236}">
                  <a16:creationId xmlns:a16="http://schemas.microsoft.com/office/drawing/2014/main" id="{07C84722-74C9-6F70-CC7E-A70F95FD3CA4}"/>
                </a:ext>
              </a:extLst>
            </p:cNvPr>
            <p:cNvSpPr txBox="1">
              <a:spLocks noChangeArrowheads="1"/>
            </p:cNvSpPr>
            <p:nvPr/>
          </p:nvSpPr>
          <p:spPr bwMode="auto">
            <a:xfrm>
              <a:off x="1281" y="3015"/>
              <a:ext cx="40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100</a:t>
              </a:r>
              <a:endParaRPr lang="th-TH" altLang="en-US" sz="2400" b="1">
                <a:latin typeface="Angsana New" panose="02020603050405020304" pitchFamily="18" charset="-34"/>
              </a:endParaRPr>
            </a:p>
          </p:txBody>
        </p:sp>
        <p:sp>
          <p:nvSpPr>
            <p:cNvPr id="13" name="Text Box 20">
              <a:extLst>
                <a:ext uri="{FF2B5EF4-FFF2-40B4-BE49-F238E27FC236}">
                  <a16:creationId xmlns:a16="http://schemas.microsoft.com/office/drawing/2014/main" id="{F73CAA45-FE68-F411-9E6B-4A1C0C0B0EC5}"/>
                </a:ext>
              </a:extLst>
            </p:cNvPr>
            <p:cNvSpPr txBox="1">
              <a:spLocks noChangeArrowheads="1"/>
            </p:cNvSpPr>
            <p:nvPr/>
          </p:nvSpPr>
          <p:spPr bwMode="auto">
            <a:xfrm>
              <a:off x="1642" y="3024"/>
              <a:ext cx="403"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200</a:t>
              </a:r>
              <a:endParaRPr lang="th-TH" altLang="en-US" sz="2400" b="1">
                <a:latin typeface="Angsana New" panose="02020603050405020304" pitchFamily="18" charset="-34"/>
              </a:endParaRPr>
            </a:p>
          </p:txBody>
        </p:sp>
        <p:sp>
          <p:nvSpPr>
            <p:cNvPr id="14" name="Text Box 21">
              <a:extLst>
                <a:ext uri="{FF2B5EF4-FFF2-40B4-BE49-F238E27FC236}">
                  <a16:creationId xmlns:a16="http://schemas.microsoft.com/office/drawing/2014/main" id="{84A94891-2A95-0B32-06DC-D383CBF40541}"/>
                </a:ext>
              </a:extLst>
            </p:cNvPr>
            <p:cNvSpPr txBox="1">
              <a:spLocks noChangeArrowheads="1"/>
            </p:cNvSpPr>
            <p:nvPr/>
          </p:nvSpPr>
          <p:spPr bwMode="auto">
            <a:xfrm>
              <a:off x="1986" y="3034"/>
              <a:ext cx="40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300</a:t>
              </a:r>
            </a:p>
            <a:p>
              <a:pPr eaLnBrk="1" hangingPunct="1">
                <a:spcBef>
                  <a:spcPct val="0"/>
                </a:spcBef>
                <a:buClrTx/>
                <a:buSzTx/>
                <a:buFontTx/>
                <a:buNone/>
              </a:pPr>
              <a:endParaRPr lang="th-TH" altLang="en-US" sz="2400" b="1">
                <a:latin typeface="Angsana New" panose="02020603050405020304" pitchFamily="18" charset="-34"/>
              </a:endParaRPr>
            </a:p>
          </p:txBody>
        </p:sp>
        <p:sp>
          <p:nvSpPr>
            <p:cNvPr id="15" name="Text Box 22">
              <a:extLst>
                <a:ext uri="{FF2B5EF4-FFF2-40B4-BE49-F238E27FC236}">
                  <a16:creationId xmlns:a16="http://schemas.microsoft.com/office/drawing/2014/main" id="{0D5FBD8B-63A6-15A1-0EED-8A59F648340A}"/>
                </a:ext>
              </a:extLst>
            </p:cNvPr>
            <p:cNvSpPr txBox="1">
              <a:spLocks noChangeArrowheads="1"/>
            </p:cNvSpPr>
            <p:nvPr/>
          </p:nvSpPr>
          <p:spPr bwMode="auto">
            <a:xfrm>
              <a:off x="2327" y="3034"/>
              <a:ext cx="40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400</a:t>
              </a:r>
              <a:endParaRPr lang="th-TH" altLang="en-US" sz="2400" b="1">
                <a:latin typeface="Angsana New" panose="02020603050405020304" pitchFamily="18" charset="-34"/>
              </a:endParaRPr>
            </a:p>
          </p:txBody>
        </p:sp>
        <p:sp>
          <p:nvSpPr>
            <p:cNvPr id="16" name="Text Box 23">
              <a:extLst>
                <a:ext uri="{FF2B5EF4-FFF2-40B4-BE49-F238E27FC236}">
                  <a16:creationId xmlns:a16="http://schemas.microsoft.com/office/drawing/2014/main" id="{78E73AB0-8296-77ED-4B16-827A8721EA30}"/>
                </a:ext>
              </a:extLst>
            </p:cNvPr>
            <p:cNvSpPr txBox="1">
              <a:spLocks noChangeArrowheads="1"/>
            </p:cNvSpPr>
            <p:nvPr/>
          </p:nvSpPr>
          <p:spPr bwMode="auto">
            <a:xfrm>
              <a:off x="2661" y="3034"/>
              <a:ext cx="40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500</a:t>
              </a:r>
              <a:endParaRPr lang="th-TH" altLang="en-US" sz="2400" b="1">
                <a:latin typeface="Angsana New" panose="02020603050405020304" pitchFamily="18" charset="-34"/>
              </a:endParaRPr>
            </a:p>
          </p:txBody>
        </p:sp>
        <p:sp>
          <p:nvSpPr>
            <p:cNvPr id="17" name="Line 24">
              <a:extLst>
                <a:ext uri="{FF2B5EF4-FFF2-40B4-BE49-F238E27FC236}">
                  <a16:creationId xmlns:a16="http://schemas.microsoft.com/office/drawing/2014/main" id="{1898D998-169E-FA35-B683-CC2F28F4F5DF}"/>
                </a:ext>
              </a:extLst>
            </p:cNvPr>
            <p:cNvSpPr>
              <a:spLocks noChangeShapeType="1"/>
            </p:cNvSpPr>
            <p:nvPr/>
          </p:nvSpPr>
          <p:spPr bwMode="auto">
            <a:xfrm>
              <a:off x="3205" y="2954"/>
              <a:ext cx="0" cy="1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18" name="Text Box 25">
              <a:extLst>
                <a:ext uri="{FF2B5EF4-FFF2-40B4-BE49-F238E27FC236}">
                  <a16:creationId xmlns:a16="http://schemas.microsoft.com/office/drawing/2014/main" id="{22673E4D-C940-E9ED-3743-9AF6498DE37B}"/>
                </a:ext>
              </a:extLst>
            </p:cNvPr>
            <p:cNvSpPr txBox="1">
              <a:spLocks noChangeArrowheads="1"/>
            </p:cNvSpPr>
            <p:nvPr/>
          </p:nvSpPr>
          <p:spPr bwMode="auto">
            <a:xfrm>
              <a:off x="2997" y="3024"/>
              <a:ext cx="403"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a:latin typeface="Angsana New" panose="02020603050405020304" pitchFamily="18" charset="-34"/>
                </a:rPr>
                <a:t>600</a:t>
              </a:r>
              <a:endParaRPr lang="th-TH" altLang="en-US" sz="2400" b="1">
                <a:latin typeface="Angsana New" panose="02020603050405020304" pitchFamily="18" charset="-34"/>
              </a:endParaRPr>
            </a:p>
          </p:txBody>
        </p:sp>
        <p:sp>
          <p:nvSpPr>
            <p:cNvPr id="20" name="Text Box 27">
              <a:extLst>
                <a:ext uri="{FF2B5EF4-FFF2-40B4-BE49-F238E27FC236}">
                  <a16:creationId xmlns:a16="http://schemas.microsoft.com/office/drawing/2014/main" id="{792171E5-1349-A204-407D-0D42587B4C1E}"/>
                </a:ext>
              </a:extLst>
            </p:cNvPr>
            <p:cNvSpPr txBox="1">
              <a:spLocks noChangeArrowheads="1"/>
            </p:cNvSpPr>
            <p:nvPr/>
          </p:nvSpPr>
          <p:spPr bwMode="auto">
            <a:xfrm>
              <a:off x="3424" y="2863"/>
              <a:ext cx="1600"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a:spcBef>
                  <a:spcPct val="0"/>
                </a:spcBef>
                <a:buClrTx/>
                <a:buSzTx/>
                <a:buNone/>
              </a:pPr>
              <a:r>
                <a:rPr lang="en-US" altLang="en-US" sz="2400" b="1" dirty="0">
                  <a:latin typeface="Angsana New" panose="02020603050405020304" pitchFamily="18" charset="-34"/>
                </a:rPr>
                <a:t>Sales Volume</a:t>
              </a:r>
              <a:endParaRPr lang="th-TH" altLang="en-US" sz="2400" b="1" dirty="0">
                <a:latin typeface="Angsana New" panose="02020603050405020304" pitchFamily="18" charset="-34"/>
              </a:endParaRPr>
            </a:p>
            <a:p>
              <a:pPr algn="ctr" eaLnBrk="1" hangingPunct="1">
                <a:spcBef>
                  <a:spcPct val="0"/>
                </a:spcBef>
                <a:buClrTx/>
                <a:buSzTx/>
                <a:buFontTx/>
                <a:buNone/>
              </a:pPr>
              <a:r>
                <a:rPr lang="th-TH" altLang="en-US" sz="2400" b="1" dirty="0">
                  <a:latin typeface="Angsana New" panose="02020603050405020304" pitchFamily="18" charset="-34"/>
                </a:rPr>
                <a:t>(</a:t>
              </a:r>
              <a:r>
                <a:rPr lang="en-US" altLang="en-US" sz="2400" b="1" dirty="0">
                  <a:latin typeface="Angsana New" panose="02020603050405020304" pitchFamily="18" charset="-34"/>
                </a:rPr>
                <a:t>Unit</a:t>
              </a:r>
              <a:r>
                <a:rPr lang="th-TH" altLang="en-US" sz="2400" b="1" dirty="0">
                  <a:latin typeface="Angsana New" panose="02020603050405020304" pitchFamily="18" charset="-34"/>
                </a:rPr>
                <a:t>)</a:t>
              </a:r>
            </a:p>
          </p:txBody>
        </p:sp>
        <p:sp>
          <p:nvSpPr>
            <p:cNvPr id="21" name="Text Box 28">
              <a:extLst>
                <a:ext uri="{FF2B5EF4-FFF2-40B4-BE49-F238E27FC236}">
                  <a16:creationId xmlns:a16="http://schemas.microsoft.com/office/drawing/2014/main" id="{DA0DD057-30EB-B82F-C95D-0237E1AEC84D}"/>
                </a:ext>
              </a:extLst>
            </p:cNvPr>
            <p:cNvSpPr txBox="1">
              <a:spLocks noChangeArrowheads="1"/>
            </p:cNvSpPr>
            <p:nvPr/>
          </p:nvSpPr>
          <p:spPr bwMode="auto">
            <a:xfrm>
              <a:off x="2575" y="1516"/>
              <a:ext cx="114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dirty="0">
                  <a:latin typeface="Angsana New" panose="02020603050405020304" pitchFamily="18" charset="-34"/>
                </a:rPr>
                <a:t>Variable Costs</a:t>
              </a:r>
              <a:endParaRPr lang="th-TH" altLang="en-US" sz="2400" b="1" dirty="0">
                <a:latin typeface="Angsana New" panose="02020603050405020304" pitchFamily="18" charset="-34"/>
              </a:endParaRPr>
            </a:p>
          </p:txBody>
        </p:sp>
        <p:sp>
          <p:nvSpPr>
            <p:cNvPr id="22" name="Line 29">
              <a:extLst>
                <a:ext uri="{FF2B5EF4-FFF2-40B4-BE49-F238E27FC236}">
                  <a16:creationId xmlns:a16="http://schemas.microsoft.com/office/drawing/2014/main" id="{21A0899B-1FB6-B4BA-A00B-1E8B3070212B}"/>
                </a:ext>
              </a:extLst>
            </p:cNvPr>
            <p:cNvSpPr>
              <a:spLocks noChangeShapeType="1"/>
            </p:cNvSpPr>
            <p:nvPr/>
          </p:nvSpPr>
          <p:spPr bwMode="auto">
            <a:xfrm>
              <a:off x="1192" y="1986"/>
              <a:ext cx="2286" cy="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h-TH"/>
            </a:p>
          </p:txBody>
        </p:sp>
        <p:sp>
          <p:nvSpPr>
            <p:cNvPr id="23" name="Line 30">
              <a:extLst>
                <a:ext uri="{FF2B5EF4-FFF2-40B4-BE49-F238E27FC236}">
                  <a16:creationId xmlns:a16="http://schemas.microsoft.com/office/drawing/2014/main" id="{E6B52C34-5A19-63B1-D49A-43DD0E9A0114}"/>
                </a:ext>
              </a:extLst>
            </p:cNvPr>
            <p:cNvSpPr>
              <a:spLocks noChangeShapeType="1"/>
            </p:cNvSpPr>
            <p:nvPr/>
          </p:nvSpPr>
          <p:spPr bwMode="auto">
            <a:xfrm flipV="1">
              <a:off x="1147" y="1062"/>
              <a:ext cx="2286" cy="9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h-TH"/>
            </a:p>
          </p:txBody>
        </p:sp>
        <p:sp>
          <p:nvSpPr>
            <p:cNvPr id="24" name="AutoShape 31">
              <a:extLst>
                <a:ext uri="{FF2B5EF4-FFF2-40B4-BE49-F238E27FC236}">
                  <a16:creationId xmlns:a16="http://schemas.microsoft.com/office/drawing/2014/main" id="{B8BA1D04-CA76-789C-4DEF-75FF55D48FE2}"/>
                </a:ext>
              </a:extLst>
            </p:cNvPr>
            <p:cNvSpPr>
              <a:spLocks/>
            </p:cNvSpPr>
            <p:nvPr/>
          </p:nvSpPr>
          <p:spPr bwMode="auto">
            <a:xfrm>
              <a:off x="2466" y="1484"/>
              <a:ext cx="114" cy="458"/>
            </a:xfrm>
            <a:prstGeom prst="rightBrace">
              <a:avLst>
                <a:gd name="adj1" fmla="val 3348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eaLnBrk="1" hangingPunct="1">
                <a:spcBef>
                  <a:spcPct val="0"/>
                </a:spcBef>
                <a:buClrTx/>
                <a:buSzTx/>
                <a:buFontTx/>
                <a:buNone/>
              </a:pPr>
              <a:endParaRPr lang="en-US" altLang="en-US" sz="1800"/>
            </a:p>
          </p:txBody>
        </p:sp>
        <p:sp>
          <p:nvSpPr>
            <p:cNvPr id="25" name="Text Box 32">
              <a:extLst>
                <a:ext uri="{FF2B5EF4-FFF2-40B4-BE49-F238E27FC236}">
                  <a16:creationId xmlns:a16="http://schemas.microsoft.com/office/drawing/2014/main" id="{D1ADFC14-7FB7-B1BD-7B01-6256B61E9A95}"/>
                </a:ext>
              </a:extLst>
            </p:cNvPr>
            <p:cNvSpPr txBox="1">
              <a:spLocks noChangeArrowheads="1"/>
            </p:cNvSpPr>
            <p:nvPr/>
          </p:nvSpPr>
          <p:spPr bwMode="auto">
            <a:xfrm>
              <a:off x="2828" y="2344"/>
              <a:ext cx="1143"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dirty="0">
                  <a:latin typeface="Angsana New" panose="02020603050405020304" pitchFamily="18" charset="-34"/>
                </a:rPr>
                <a:t>Fix Costs</a:t>
              </a:r>
              <a:endParaRPr lang="th-TH" altLang="en-US" sz="2400" b="1" dirty="0">
                <a:latin typeface="Angsana New" panose="02020603050405020304" pitchFamily="18" charset="-34"/>
              </a:endParaRPr>
            </a:p>
          </p:txBody>
        </p:sp>
        <p:sp>
          <p:nvSpPr>
            <p:cNvPr id="26" name="AutoShape 33">
              <a:extLst>
                <a:ext uri="{FF2B5EF4-FFF2-40B4-BE49-F238E27FC236}">
                  <a16:creationId xmlns:a16="http://schemas.microsoft.com/office/drawing/2014/main" id="{04050E7B-C172-8093-CCF2-18F7F75E27B7}"/>
                </a:ext>
              </a:extLst>
            </p:cNvPr>
            <p:cNvSpPr>
              <a:spLocks/>
            </p:cNvSpPr>
            <p:nvPr/>
          </p:nvSpPr>
          <p:spPr bwMode="auto">
            <a:xfrm>
              <a:off x="2819" y="2040"/>
              <a:ext cx="114" cy="915"/>
            </a:xfrm>
            <a:prstGeom prst="rightBrace">
              <a:avLst>
                <a:gd name="adj1" fmla="val 6688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eaLnBrk="1" hangingPunct="1">
                <a:spcBef>
                  <a:spcPct val="0"/>
                </a:spcBef>
                <a:buClrTx/>
                <a:buSzTx/>
                <a:buFontTx/>
                <a:buNone/>
              </a:pPr>
              <a:endParaRPr lang="en-US" altLang="en-US" sz="1800"/>
            </a:p>
          </p:txBody>
        </p:sp>
        <p:sp>
          <p:nvSpPr>
            <p:cNvPr id="27" name="Text Box 34">
              <a:extLst>
                <a:ext uri="{FF2B5EF4-FFF2-40B4-BE49-F238E27FC236}">
                  <a16:creationId xmlns:a16="http://schemas.microsoft.com/office/drawing/2014/main" id="{1F4D9774-1B8A-F195-B1B4-5464176F6F07}"/>
                </a:ext>
              </a:extLst>
            </p:cNvPr>
            <p:cNvSpPr txBox="1">
              <a:spLocks noChangeArrowheads="1"/>
            </p:cNvSpPr>
            <p:nvPr/>
          </p:nvSpPr>
          <p:spPr bwMode="auto">
            <a:xfrm>
              <a:off x="3301" y="864"/>
              <a:ext cx="1143"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eaLnBrk="1" hangingPunct="1">
                <a:spcBef>
                  <a:spcPct val="0"/>
                </a:spcBef>
                <a:buClrTx/>
                <a:buSzTx/>
                <a:buFontTx/>
                <a:buNone/>
              </a:pPr>
              <a:r>
                <a:rPr lang="th-TH" altLang="en-US" sz="2400" b="1" dirty="0">
                  <a:latin typeface="Angsana New" panose="02020603050405020304" pitchFamily="18" charset="-34"/>
                </a:rPr>
                <a:t>    </a:t>
              </a:r>
              <a:r>
                <a:rPr lang="en-US" altLang="en-US" sz="2400" b="1" dirty="0">
                  <a:latin typeface="Angsana New" panose="02020603050405020304" pitchFamily="18" charset="-34"/>
                </a:rPr>
                <a:t>Total Costs</a:t>
              </a:r>
              <a:endParaRPr lang="th-TH" altLang="en-US" sz="2400" b="1" dirty="0">
                <a:latin typeface="Angsana New" panose="02020603050405020304" pitchFamily="18" charset="-34"/>
              </a:endParaRPr>
            </a:p>
          </p:txBody>
        </p:sp>
      </p:grpSp>
      <p:sp>
        <p:nvSpPr>
          <p:cNvPr id="33" name="Text Box 78">
            <a:extLst>
              <a:ext uri="{FF2B5EF4-FFF2-40B4-BE49-F238E27FC236}">
                <a16:creationId xmlns:a16="http://schemas.microsoft.com/office/drawing/2014/main" id="{E6D1A98A-D968-7832-640F-F0074094BB29}"/>
              </a:ext>
            </a:extLst>
          </p:cNvPr>
          <p:cNvSpPr txBox="1">
            <a:spLocks noChangeArrowheads="1"/>
          </p:cNvSpPr>
          <p:nvPr/>
        </p:nvSpPr>
        <p:spPr bwMode="auto">
          <a:xfrm>
            <a:off x="2644646" y="1980969"/>
            <a:ext cx="1893603" cy="33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ngsana New" panose="02020603050405020304" pitchFamily="18" charset="-34"/>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ngsana New" panose="02020603050405020304" pitchFamily="18" charset="-34"/>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ngsana New" panose="02020603050405020304" pitchFamily="18" charset="-34"/>
              </a:defRPr>
            </a:lvl9pPr>
          </a:lstStyle>
          <a:p>
            <a:pPr algn="ctr" eaLnBrk="1" hangingPunct="1">
              <a:spcBef>
                <a:spcPct val="0"/>
              </a:spcBef>
              <a:buClrTx/>
              <a:buSzTx/>
              <a:buFontTx/>
              <a:buNone/>
            </a:pPr>
            <a:r>
              <a:rPr lang="en-US" altLang="en-US" sz="2400" b="1" dirty="0">
                <a:latin typeface="Angsana New" panose="02020603050405020304" pitchFamily="18" charset="-34"/>
              </a:rPr>
              <a:t>Amount of Money </a:t>
            </a:r>
            <a:endParaRPr lang="th-TH" altLang="en-US" sz="2400" b="1" dirty="0">
              <a:latin typeface="Angsana New" panose="02020603050405020304" pitchFamily="18" charset="-34"/>
            </a:endParaRPr>
          </a:p>
        </p:txBody>
      </p:sp>
      <p:sp>
        <p:nvSpPr>
          <p:cNvPr id="34" name="Rectangle 1">
            <a:extLst>
              <a:ext uri="{FF2B5EF4-FFF2-40B4-BE49-F238E27FC236}">
                <a16:creationId xmlns:a16="http://schemas.microsoft.com/office/drawing/2014/main" id="{84DB7D11-96B9-E58E-324A-768A90EFB769}"/>
              </a:ext>
            </a:extLst>
          </p:cNvPr>
          <p:cNvSpPr>
            <a:spLocks noChangeArrowheads="1"/>
          </p:cNvSpPr>
          <p:nvPr/>
        </p:nvSpPr>
        <p:spPr bwMode="auto">
          <a:xfrm>
            <a:off x="495144" y="478931"/>
            <a:ext cx="1981200" cy="40524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F1F1F"/>
                </a:solidFill>
                <a:effectLst/>
                <a:latin typeface="inherit"/>
              </a:rPr>
              <a:t>assumptions</a:t>
            </a:r>
            <a:r>
              <a:rPr kumimoji="0" lang="en-US" altLang="en-US" sz="10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7" name="Rectangle 1">
            <a:extLst>
              <a:ext uri="{FF2B5EF4-FFF2-40B4-BE49-F238E27FC236}">
                <a16:creationId xmlns:a16="http://schemas.microsoft.com/office/drawing/2014/main" id="{58111A89-F6ED-2F85-AA27-943928B53DE9}"/>
              </a:ext>
            </a:extLst>
          </p:cNvPr>
          <p:cNvSpPr>
            <a:spLocks noChangeArrowheads="1"/>
          </p:cNvSpPr>
          <p:nvPr/>
        </p:nvSpPr>
        <p:spPr bwMode="auto">
          <a:xfrm>
            <a:off x="495144" y="950453"/>
            <a:ext cx="10325100"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1F"/>
                </a:solidFill>
                <a:effectLst/>
                <a:latin typeface="inherit"/>
              </a:rPr>
              <a:t>Total variable costs change with the volume produced and sold, while total fixed costs do not change with the volume produced and sold.</a:t>
            </a:r>
            <a:r>
              <a:rPr kumimoji="0" lang="en-US" altLang="en-US" sz="9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63240E24-FC65-4915-A8AB-C332F4FF002F}"/>
              </a:ext>
            </a:extLst>
          </p:cNvPr>
          <p:cNvSpPr>
            <a:spLocks noGrp="1" noChangeArrowheads="1"/>
          </p:cNvSpPr>
          <p:nvPr>
            <p:ph type="sldNum" sz="quarter" idx="33"/>
          </p:nvPr>
        </p:nvSpPr>
        <p:spPr bwMode="auto">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th-TH"/>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Angsana New" panose="02020603050405020304" pitchFamily="18" charset="-34"/>
              </a:defRPr>
            </a:lvl1pPr>
            <a:lvl2pPr marL="4572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2pPr>
            <a:lvl3pPr marL="9144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3pPr>
            <a:lvl4pPr marL="13716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4pPr>
            <a:lvl5pPr marL="18288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9pPr>
          </a:lstStyle>
          <a:p>
            <a:pPr>
              <a:spcBef>
                <a:spcPct val="0"/>
              </a:spcBef>
              <a:buClrTx/>
              <a:buSzTx/>
              <a:buFontTx/>
              <a:buNone/>
            </a:pPr>
            <a:fld id="{7C1DA89B-DFFF-45F5-81A1-AE308E97A417}" type="slidenum">
              <a:rPr lang="th-TH" altLang="en-US" smtClean="0"/>
              <a:pPr>
                <a:spcBef>
                  <a:spcPct val="0"/>
                </a:spcBef>
                <a:buClrTx/>
                <a:buSzTx/>
                <a:buFontTx/>
                <a:buNone/>
              </a:pPr>
              <a:t>5</a:t>
            </a:fld>
            <a:endParaRPr lang="th-TH" altLang="en-US" sz="1200">
              <a:latin typeface="Arial" panose="020B0604020202020204" pitchFamily="34" charset="0"/>
            </a:endParaRPr>
          </a:p>
        </p:txBody>
      </p:sp>
      <p:pic>
        <p:nvPicPr>
          <p:cNvPr id="3" name="Picture 2">
            <a:extLst>
              <a:ext uri="{FF2B5EF4-FFF2-40B4-BE49-F238E27FC236}">
                <a16:creationId xmlns:a16="http://schemas.microsoft.com/office/drawing/2014/main" id="{184C2443-2890-4136-917E-7D204F6F4E06}"/>
              </a:ext>
            </a:extLst>
          </p:cNvPr>
          <p:cNvPicPr>
            <a:picLocks noChangeAspect="1"/>
          </p:cNvPicPr>
          <p:nvPr/>
        </p:nvPicPr>
        <p:blipFill>
          <a:blip r:embed="rId2"/>
          <a:stretch>
            <a:fillRect/>
          </a:stretch>
        </p:blipFill>
        <p:spPr>
          <a:xfrm>
            <a:off x="9102537" y="4118735"/>
            <a:ext cx="3524250" cy="2857500"/>
          </a:xfrm>
          <a:prstGeom prst="rect">
            <a:avLst/>
          </a:prstGeom>
        </p:spPr>
      </p:pic>
      <p:sp>
        <p:nvSpPr>
          <p:cNvPr id="2" name="Rectangle 1">
            <a:extLst>
              <a:ext uri="{FF2B5EF4-FFF2-40B4-BE49-F238E27FC236}">
                <a16:creationId xmlns:a16="http://schemas.microsoft.com/office/drawing/2014/main" id="{0DC8A591-5CF4-2CA5-CBF4-2C7ED19DB64D}"/>
              </a:ext>
            </a:extLst>
          </p:cNvPr>
          <p:cNvSpPr>
            <a:spLocks noChangeArrowheads="1"/>
          </p:cNvSpPr>
          <p:nvPr/>
        </p:nvSpPr>
        <p:spPr bwMode="auto">
          <a:xfrm>
            <a:off x="914400" y="373682"/>
            <a:ext cx="6096000" cy="5899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1F1F1F"/>
                </a:solidFill>
                <a:effectLst/>
                <a:latin typeface="inherit"/>
              </a:rPr>
              <a:t>Cost-volume-profit analysis</a:t>
            </a:r>
            <a:r>
              <a:rPr kumimoji="0" lang="en-US" altLang="en-US" sz="1200" b="0" i="0" u="none" strike="noStrike" cap="none" normalizeH="0" baseline="0" dirty="0">
                <a:ln>
                  <a:noFill/>
                </a:ln>
                <a:solidFill>
                  <a:schemeClr val="tx1"/>
                </a:solidFill>
                <a:effectLst/>
              </a:rPr>
              <a:t>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82BDDAE-0CD8-3D8F-1C4B-4163F558A0A2}"/>
              </a:ext>
            </a:extLst>
          </p:cNvPr>
          <p:cNvSpPr>
            <a:spLocks noChangeArrowheads="1"/>
          </p:cNvSpPr>
          <p:nvPr/>
        </p:nvSpPr>
        <p:spPr bwMode="auto">
          <a:xfrm>
            <a:off x="914400" y="1388073"/>
            <a:ext cx="9029700" cy="34214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en-US" sz="3200" b="0" i="0" u="none" strike="noStrike" cap="none" normalizeH="0" baseline="0" dirty="0">
                <a:ln>
                  <a:noFill/>
                </a:ln>
                <a:solidFill>
                  <a:srgbClr val="1F1F1F"/>
                </a:solidFill>
                <a:effectLst/>
                <a:latin typeface="inherit"/>
              </a:rPr>
              <a:t>      </a:t>
            </a:r>
            <a:r>
              <a:rPr kumimoji="0" lang="en-US" altLang="en-US" sz="3200" b="0" i="0" u="none" strike="noStrike" cap="none" normalizeH="0" baseline="0" dirty="0">
                <a:ln>
                  <a:noFill/>
                </a:ln>
                <a:solidFill>
                  <a:srgbClr val="1F1F1F"/>
                </a:solidFill>
                <a:effectLst/>
                <a:latin typeface="inherit"/>
              </a:rPr>
              <a:t>Cost-volume-profit analysis refers to analyzing the relationship between costs, sales volume, and profit in order to determine the company's sales targets. </a:t>
            </a:r>
            <a:endParaRPr kumimoji="0" lang="th-TH" altLang="en-US" sz="3200" b="0" i="0" u="none" strike="noStrike" cap="none" normalizeH="0" baseline="0" dirty="0">
              <a:ln>
                <a:noFill/>
              </a:ln>
              <a:solidFill>
                <a:srgbClr val="1F1F1F"/>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th-TH" altLang="en-US" sz="3200" dirty="0">
                <a:solidFill>
                  <a:srgbClr val="1F1F1F"/>
                </a:solidFill>
                <a:latin typeface="inherit"/>
              </a:rPr>
              <a:t>      </a:t>
            </a:r>
            <a:r>
              <a:rPr kumimoji="0" lang="en-US" altLang="en-US" sz="3200" b="0" i="0" u="none" strike="noStrike" cap="none" normalizeH="0" baseline="0" dirty="0">
                <a:ln>
                  <a:noFill/>
                </a:ln>
                <a:solidFill>
                  <a:srgbClr val="1F1F1F"/>
                </a:solidFill>
                <a:effectLst/>
                <a:latin typeface="inherit"/>
              </a:rPr>
              <a:t>A popular technique in this analysis is break-even point analysis, which means finding the sales volume that results in total revenue equaling total costs, or the sales volume that results in net profit being zero.</a:t>
            </a:r>
            <a:r>
              <a:rPr kumimoji="0" lang="en-US" altLang="en-US" sz="105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81FB4285-8420-4B95-D911-0EEC519E114E}"/>
              </a:ext>
            </a:extLst>
          </p:cNvPr>
          <p:cNvSpPr txBox="1">
            <a:spLocks/>
          </p:cNvSpPr>
          <p:nvPr/>
        </p:nvSpPr>
        <p:spPr>
          <a:xfrm>
            <a:off x="649354" y="1938338"/>
            <a:ext cx="5827646" cy="2030932"/>
          </a:xfrm>
          <a:prstGeom prst="rect">
            <a:avLst/>
          </a:prstGeom>
          <a:solidFill>
            <a:schemeClr val="tx1">
              <a:lumMod val="95000"/>
              <a:lumOff val="5000"/>
            </a:schemeClr>
          </a:solidFill>
        </p:spPr>
        <p:txBody>
          <a:bodyPr vert="horz" lIns="180000" tIns="180000" rIns="180000" bIns="18000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th-TH" altLang="en-US" sz="4000" b="1" dirty="0">
              <a:solidFill>
                <a:srgbClr val="FF0000"/>
              </a:solidFill>
              <a:latin typeface="Angsana New" panose="02020603050405020304" pitchFamily="18" charset="-34"/>
            </a:endParaRPr>
          </a:p>
        </p:txBody>
      </p:sp>
      <p:pic>
        <p:nvPicPr>
          <p:cNvPr id="12" name="Picture Placeholder 11" descr="conference room">
            <a:extLst>
              <a:ext uri="{FF2B5EF4-FFF2-40B4-BE49-F238E27FC236}">
                <a16:creationId xmlns:a16="http://schemas.microsoft.com/office/drawing/2014/main" id="{8F5AE0D5-C196-A947-8AFE-449A48B2615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45" b="45"/>
          <a:stretch>
            <a:fillRect/>
          </a:stretch>
        </p:blipFill>
        <p:spPr/>
      </p:pic>
      <p:sp>
        <p:nvSpPr>
          <p:cNvPr id="4" name="Content Placeholder 3">
            <a:extLst>
              <a:ext uri="{FF2B5EF4-FFF2-40B4-BE49-F238E27FC236}">
                <a16:creationId xmlns:a16="http://schemas.microsoft.com/office/drawing/2014/main" id="{3B86E961-B76E-423F-995E-11B31E921437}"/>
              </a:ext>
            </a:extLst>
          </p:cNvPr>
          <p:cNvSpPr>
            <a:spLocks noGrp="1"/>
          </p:cNvSpPr>
          <p:nvPr>
            <p:ph sz="half" idx="1"/>
          </p:nvPr>
        </p:nvSpPr>
        <p:spPr>
          <a:xfrm>
            <a:off x="649354" y="486650"/>
            <a:ext cx="5827646" cy="1451688"/>
          </a:xfrm>
          <a:solidFill>
            <a:schemeClr val="tx1">
              <a:lumMod val="95000"/>
              <a:lumOff val="5000"/>
            </a:schemeClr>
          </a:solidFill>
        </p:spPr>
        <p:txBody>
          <a:bodyPr/>
          <a:lstStyle/>
          <a:p>
            <a:pPr algn="l"/>
            <a:r>
              <a:rPr lang="en-US" sz="3600" b="1" dirty="0">
                <a:solidFill>
                  <a:srgbClr val="00B0F0"/>
                </a:solidFill>
              </a:rPr>
              <a:t>break even point</a:t>
            </a:r>
            <a:endParaRPr lang="th-TH" sz="3600" b="1" dirty="0">
              <a:solidFill>
                <a:srgbClr val="00B0F0"/>
              </a:solidFill>
            </a:endParaRPr>
          </a:p>
          <a:p>
            <a:pPr algn="ctr"/>
            <a:endParaRPr lang="th-TH" altLang="en-US" sz="4000" b="1" dirty="0">
              <a:solidFill>
                <a:srgbClr val="FF0000"/>
              </a:solidFill>
              <a:latin typeface="Angsana New" panose="02020603050405020304" pitchFamily="18" charset="-34"/>
            </a:endParaRPr>
          </a:p>
        </p:txBody>
      </p:sp>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US" smtClean="0"/>
              <a:pPr/>
              <a:t>6</a:t>
            </a:fld>
            <a:endParaRPr lang="en-US"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sp>
        <p:nvSpPr>
          <p:cNvPr id="2" name="Rectangle 1">
            <a:extLst>
              <a:ext uri="{FF2B5EF4-FFF2-40B4-BE49-F238E27FC236}">
                <a16:creationId xmlns:a16="http://schemas.microsoft.com/office/drawing/2014/main" id="{433709D6-B90B-D70B-37A3-8C8E30A89286}"/>
              </a:ext>
            </a:extLst>
          </p:cNvPr>
          <p:cNvSpPr>
            <a:spLocks noChangeArrowheads="1"/>
          </p:cNvSpPr>
          <p:nvPr/>
        </p:nvSpPr>
        <p:spPr bwMode="auto">
          <a:xfrm>
            <a:off x="649354" y="1938337"/>
            <a:ext cx="5827646" cy="1267022"/>
          </a:xfrm>
          <a:prstGeom prst="rect">
            <a:avLst/>
          </a:prstGeom>
          <a:solidFill>
            <a:schemeClr val="accent5"/>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F1F1F"/>
                </a:solidFill>
                <a:effectLst/>
                <a:latin typeface="inherit"/>
              </a:rPr>
              <a:t> </a:t>
            </a:r>
            <a:r>
              <a:rPr kumimoji="0" lang="en-US" altLang="en-US" sz="2800" b="0" i="0" u="none" strike="noStrike" cap="none" normalizeH="0" baseline="0" dirty="0">
                <a:ln>
                  <a:noFill/>
                </a:ln>
                <a:solidFill>
                  <a:schemeClr val="accent4">
                    <a:lumMod val="60000"/>
                    <a:lumOff val="40000"/>
                  </a:schemeClr>
                </a:solidFill>
                <a:effectLst/>
                <a:latin typeface="inherit"/>
              </a:rPr>
              <a:t>in total revenue equaling total costs, or finding the sales quantity that results in net profit of zero.</a:t>
            </a:r>
            <a:r>
              <a:rPr kumimoji="0" lang="en-US" altLang="en-US" sz="1000" b="0" i="0" u="none" strike="noStrike" cap="none" normalizeH="0" baseline="0" dirty="0">
                <a:ln>
                  <a:noFill/>
                </a:ln>
                <a:solidFill>
                  <a:schemeClr val="accent4">
                    <a:lumMod val="60000"/>
                    <a:lumOff val="40000"/>
                  </a:schemeClr>
                </a:solidFill>
                <a:effectLst/>
              </a:rPr>
              <a:t> </a:t>
            </a:r>
            <a:endParaRPr kumimoji="0" lang="en-US" altLang="en-US" sz="2400" b="0" i="0" u="none" strike="noStrike" cap="none" normalizeH="0" baseline="0" dirty="0">
              <a:ln>
                <a:noFill/>
              </a:ln>
              <a:solidFill>
                <a:schemeClr val="accent4">
                  <a:lumMod val="60000"/>
                  <a:lumOff val="40000"/>
                </a:schemeClr>
              </a:solidFill>
              <a:effectLst/>
              <a:latin typeface="Arial" panose="020B0604020202020204" pitchFamily="34" charset="0"/>
            </a:endParaRPr>
          </a:p>
        </p:txBody>
      </p:sp>
    </p:spTree>
    <p:extLst>
      <p:ext uri="{BB962C8B-B14F-4D97-AF65-F5344CB8AC3E}">
        <p14:creationId xmlns:p14="http://schemas.microsoft.com/office/powerpoint/2010/main" val="66521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7" name="Rectangle 3">
            <a:extLst>
              <a:ext uri="{FF2B5EF4-FFF2-40B4-BE49-F238E27FC236}">
                <a16:creationId xmlns:a16="http://schemas.microsoft.com/office/drawing/2014/main" id="{3BEFE92F-3921-4CE7-96ED-E118C145AE5F}"/>
              </a:ext>
            </a:extLst>
          </p:cNvPr>
          <p:cNvSpPr>
            <a:spLocks noGrp="1" noChangeArrowheads="1"/>
          </p:cNvSpPr>
          <p:nvPr>
            <p:ph idx="1"/>
          </p:nvPr>
        </p:nvSpPr>
        <p:spPr>
          <a:xfrm>
            <a:off x="394447" y="992188"/>
            <a:ext cx="11421036" cy="5865812"/>
          </a:xfrm>
        </p:spPr>
        <p:txBody>
          <a:bodyPr/>
          <a:lstStyle/>
          <a:p>
            <a:pPr eaLnBrk="1" hangingPunct="1">
              <a:buFont typeface="Wingdings" panose="05000000000000000000" pitchFamily="2" charset="2"/>
              <a:buNone/>
              <a:defRPr/>
            </a:pPr>
            <a:r>
              <a:rPr lang="en-US" altLang="zh-CN" sz="2400" b="1" dirty="0">
                <a:solidFill>
                  <a:schemeClr val="tx1"/>
                </a:solidFill>
                <a:latin typeface="Angsana New" pitchFamily="18" charset="-34"/>
              </a:rPr>
              <a:t>	</a:t>
            </a:r>
            <a:endParaRPr lang="th-TH" altLang="zh-CN" sz="2400" b="1" dirty="0">
              <a:solidFill>
                <a:schemeClr val="tx1"/>
              </a:solidFill>
              <a:latin typeface="Angsana New" pitchFamily="18" charset="-34"/>
            </a:endParaRPr>
          </a:p>
          <a:p>
            <a:pPr eaLnBrk="1" hangingPunct="1">
              <a:buFont typeface="Wingdings" panose="05000000000000000000" pitchFamily="2" charset="2"/>
              <a:buNone/>
              <a:defRPr/>
            </a:pPr>
            <a:endParaRPr lang="th-TH" altLang="zh-CN" sz="2400" b="1" dirty="0">
              <a:solidFill>
                <a:schemeClr val="tx1"/>
              </a:solidFill>
              <a:latin typeface="Angsana New" pitchFamily="18" charset="-34"/>
              <a:cs typeface="Angsana New" panose="02020603050405020304" pitchFamily="18" charset="-34"/>
            </a:endParaRPr>
          </a:p>
          <a:p>
            <a:pPr eaLnBrk="1" hangingPunct="1">
              <a:buFont typeface="Wingdings" panose="05000000000000000000" pitchFamily="2" charset="2"/>
              <a:buNone/>
              <a:defRPr/>
            </a:pPr>
            <a:endParaRPr lang="th-TH" altLang="zh-CN" sz="2800" b="1" dirty="0">
              <a:solidFill>
                <a:schemeClr val="tx1"/>
              </a:solidFill>
              <a:latin typeface="Angsana New" panose="02020603050405020304" pitchFamily="18" charset="-34"/>
              <a:cs typeface="Angsana New" panose="02020603050405020304" pitchFamily="18" charset="-34"/>
            </a:endParaRPr>
          </a:p>
          <a:p>
            <a:pPr eaLnBrk="1" hangingPunct="1">
              <a:buFont typeface="Wingdings" panose="05000000000000000000" pitchFamily="2" charset="2"/>
              <a:buNone/>
              <a:defRPr/>
            </a:pPr>
            <a:r>
              <a:rPr lang="th-TH" altLang="zh-CN" sz="2400" b="1" dirty="0">
                <a:solidFill>
                  <a:schemeClr val="tx1"/>
                </a:solidFill>
                <a:latin typeface="Angsana New" pitchFamily="18" charset="-34"/>
              </a:rPr>
              <a:t>    </a:t>
            </a:r>
          </a:p>
          <a:p>
            <a:pPr eaLnBrk="1" hangingPunct="1">
              <a:buFont typeface="Wingdings" panose="05000000000000000000" pitchFamily="2" charset="2"/>
              <a:buNone/>
              <a:defRPr/>
            </a:pPr>
            <a:r>
              <a:rPr lang="th-TH" altLang="zh-CN" sz="2400" b="1" dirty="0">
                <a:solidFill>
                  <a:schemeClr val="tx1"/>
                </a:solidFill>
                <a:latin typeface="Angsana New" pitchFamily="18" charset="-34"/>
              </a:rPr>
              <a:t>        	</a:t>
            </a:r>
            <a:r>
              <a:rPr lang="en-US" altLang="zh-CN" sz="2400" b="1" dirty="0">
                <a:solidFill>
                  <a:schemeClr val="tx1"/>
                </a:solidFill>
                <a:latin typeface="Angsana New" pitchFamily="18" charset="-34"/>
              </a:rPr>
              <a:t>     </a:t>
            </a:r>
            <a:r>
              <a:rPr lang="en-US" altLang="zh-CN" sz="2800" b="1" dirty="0">
                <a:solidFill>
                  <a:schemeClr val="tx1"/>
                </a:solidFill>
                <a:latin typeface="Angsana New" pitchFamily="18" charset="-34"/>
              </a:rPr>
              <a:t>40Q – 25Q – 360,000     =</a:t>
            </a:r>
            <a:r>
              <a:rPr lang="th-TH" altLang="zh-CN" sz="2800" b="1" dirty="0">
                <a:solidFill>
                  <a:schemeClr val="tx1"/>
                </a:solidFill>
                <a:latin typeface="Angsana New" pitchFamily="18" charset="-34"/>
              </a:rPr>
              <a:t>	</a:t>
            </a:r>
            <a:r>
              <a:rPr lang="en-US" altLang="zh-CN" sz="2800" b="1" dirty="0">
                <a:solidFill>
                  <a:schemeClr val="tx1"/>
                </a:solidFill>
                <a:latin typeface="Angsana New" pitchFamily="18" charset="-34"/>
              </a:rPr>
              <a:t>0</a:t>
            </a:r>
          </a:p>
          <a:p>
            <a:pPr eaLnBrk="1" hangingPunct="1">
              <a:buFont typeface="Wingdings" panose="05000000000000000000" pitchFamily="2" charset="2"/>
              <a:buNone/>
              <a:defRPr/>
            </a:pPr>
            <a:r>
              <a:rPr lang="en-US" sz="2800" b="1" dirty="0">
                <a:solidFill>
                  <a:schemeClr val="tx1"/>
                </a:solidFill>
                <a:latin typeface="Angsana New" pitchFamily="18" charset="-34"/>
              </a:rPr>
              <a:t>				15Q  = </a:t>
            </a:r>
            <a:r>
              <a:rPr lang="th-TH" sz="2800" b="1" dirty="0">
                <a:solidFill>
                  <a:schemeClr val="tx1"/>
                </a:solidFill>
                <a:latin typeface="Angsana New" pitchFamily="18" charset="-34"/>
              </a:rPr>
              <a:t> </a:t>
            </a:r>
            <a:r>
              <a:rPr lang="en-US" sz="2800" b="1" dirty="0">
                <a:solidFill>
                  <a:schemeClr val="tx1"/>
                </a:solidFill>
                <a:latin typeface="Angsana New" pitchFamily="18" charset="-34"/>
              </a:rPr>
              <a:t>360,000</a:t>
            </a:r>
          </a:p>
          <a:p>
            <a:pPr eaLnBrk="1" hangingPunct="1">
              <a:buFont typeface="Wingdings" panose="05000000000000000000" pitchFamily="2" charset="2"/>
              <a:buNone/>
              <a:defRPr/>
            </a:pPr>
            <a:r>
              <a:rPr lang="en-US" sz="2800" b="1" dirty="0">
                <a:solidFill>
                  <a:schemeClr val="tx1"/>
                </a:solidFill>
                <a:latin typeface="Angsana New" pitchFamily="18" charset="-34"/>
              </a:rPr>
              <a:t>				   Q   =  360,000 / 15</a:t>
            </a:r>
          </a:p>
          <a:p>
            <a:pPr eaLnBrk="1" hangingPunct="1">
              <a:buFont typeface="Wingdings" panose="05000000000000000000" pitchFamily="2" charset="2"/>
              <a:buNone/>
              <a:defRPr/>
            </a:pPr>
            <a:r>
              <a:rPr lang="en-US" sz="2800" b="1" dirty="0">
                <a:solidFill>
                  <a:schemeClr val="tx1"/>
                </a:solidFill>
                <a:latin typeface="Angsana New" pitchFamily="18" charset="-34"/>
              </a:rPr>
              <a:t>				    Q  = 24,000 Unit</a:t>
            </a:r>
            <a:endParaRPr lang="th-TH" sz="2800" b="1" dirty="0">
              <a:solidFill>
                <a:schemeClr val="tx1"/>
              </a:solidFill>
              <a:latin typeface="Angsana New" pitchFamily="18" charset="-34"/>
            </a:endParaRPr>
          </a:p>
          <a:p>
            <a:pPr eaLnBrk="1" hangingPunct="1">
              <a:buFont typeface="Wingdings" panose="05000000000000000000" pitchFamily="2" charset="2"/>
              <a:buNone/>
              <a:defRPr/>
            </a:pPr>
            <a:r>
              <a:rPr lang="th-TH" sz="2400" b="1" dirty="0">
                <a:solidFill>
                  <a:schemeClr val="tx1"/>
                </a:solidFill>
                <a:latin typeface="Angsana New" pitchFamily="18" charset="-34"/>
              </a:rPr>
              <a:t>       </a:t>
            </a:r>
            <a:r>
              <a:rPr lang="th-TH" sz="2800" b="1" dirty="0">
                <a:solidFill>
                  <a:schemeClr val="tx1"/>
                </a:solidFill>
                <a:latin typeface="Angsana New" pitchFamily="18" charset="-34"/>
              </a:rPr>
              <a:t>	</a:t>
            </a:r>
            <a:endParaRPr lang="th-TH" sz="2400" b="1" u="sng" dirty="0">
              <a:solidFill>
                <a:schemeClr val="tx1"/>
              </a:solidFill>
              <a:latin typeface="Angsana New" pitchFamily="18" charset="-34"/>
            </a:endParaRPr>
          </a:p>
        </p:txBody>
      </p:sp>
      <p:sp>
        <p:nvSpPr>
          <p:cNvPr id="10242" name="Rectangle 3">
            <a:extLst>
              <a:ext uri="{FF2B5EF4-FFF2-40B4-BE49-F238E27FC236}">
                <a16:creationId xmlns:a16="http://schemas.microsoft.com/office/drawing/2014/main" id="{A550A2F3-E6B3-4A8D-9A63-2A0122510C02}"/>
              </a:ext>
            </a:extLst>
          </p:cNvPr>
          <p:cNvSpPr>
            <a:spLocks noGrp="1" noChangeArrowheads="1"/>
          </p:cNvSpPr>
          <p:nvPr>
            <p:ph type="sldNum" sz="quarter" idx="33"/>
          </p:nvPr>
        </p:nvSpPr>
        <p:spPr bwMode="auto">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th-TH"/>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Angsana New" panose="02020603050405020304" pitchFamily="18" charset="-34"/>
              </a:defRPr>
            </a:lvl1pPr>
            <a:lvl2pPr marL="4572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2pPr>
            <a:lvl3pPr marL="9144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3pPr>
            <a:lvl4pPr marL="13716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4pPr>
            <a:lvl5pPr marL="18288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9pPr>
          </a:lstStyle>
          <a:p>
            <a:pPr>
              <a:spcBef>
                <a:spcPct val="0"/>
              </a:spcBef>
              <a:buClrTx/>
              <a:buSzTx/>
              <a:buFontTx/>
              <a:buNone/>
            </a:pPr>
            <a:fld id="{2924026E-4C99-4D8B-ACC0-2031912E0ACD}" type="slidenum">
              <a:rPr lang="th-TH" altLang="th-TH" smtClean="0"/>
              <a:pPr>
                <a:spcBef>
                  <a:spcPct val="0"/>
                </a:spcBef>
                <a:buClrTx/>
                <a:buSzTx/>
                <a:buFontTx/>
                <a:buNone/>
              </a:pPr>
              <a:t>7</a:t>
            </a:fld>
            <a:endParaRPr lang="th-TH" altLang="en-US" sz="1200"/>
          </a:p>
        </p:txBody>
      </p:sp>
      <p:pic>
        <p:nvPicPr>
          <p:cNvPr id="3" name="Picture 2">
            <a:extLst>
              <a:ext uri="{FF2B5EF4-FFF2-40B4-BE49-F238E27FC236}">
                <a16:creationId xmlns:a16="http://schemas.microsoft.com/office/drawing/2014/main" id="{4C29DDE1-E598-4897-B0AB-3C880534A71F}"/>
              </a:ext>
            </a:extLst>
          </p:cNvPr>
          <p:cNvPicPr>
            <a:picLocks noChangeAspect="1"/>
          </p:cNvPicPr>
          <p:nvPr/>
        </p:nvPicPr>
        <p:blipFill>
          <a:blip r:embed="rId2"/>
          <a:stretch>
            <a:fillRect/>
          </a:stretch>
        </p:blipFill>
        <p:spPr>
          <a:xfrm>
            <a:off x="8448675" y="3201194"/>
            <a:ext cx="2582491" cy="2093912"/>
          </a:xfrm>
          <a:prstGeom prst="rect">
            <a:avLst/>
          </a:prstGeom>
        </p:spPr>
      </p:pic>
      <p:sp>
        <p:nvSpPr>
          <p:cNvPr id="2" name="Rectangle 1">
            <a:extLst>
              <a:ext uri="{FF2B5EF4-FFF2-40B4-BE49-F238E27FC236}">
                <a16:creationId xmlns:a16="http://schemas.microsoft.com/office/drawing/2014/main" id="{EBB26FFF-E6CA-B3CE-9029-04DDA311E51C}"/>
              </a:ext>
            </a:extLst>
          </p:cNvPr>
          <p:cNvSpPr>
            <a:spLocks noChangeArrowheads="1"/>
          </p:cNvSpPr>
          <p:nvPr/>
        </p:nvSpPr>
        <p:spPr bwMode="auto">
          <a:xfrm>
            <a:off x="1384300" y="25629"/>
            <a:ext cx="9347200" cy="83613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F1F1F"/>
                </a:solidFill>
                <a:effectLst/>
                <a:latin typeface="inherit"/>
              </a:rPr>
              <a:t>The break-even point is the selling point at which profit becomes zero, or revenue equals expenses.</a:t>
            </a:r>
            <a:r>
              <a:rPr kumimoji="0" lang="en-US" altLang="en-US" sz="10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61BE6B4B-78D0-D48B-00C0-2948550EC648}"/>
              </a:ext>
            </a:extLst>
          </p:cNvPr>
          <p:cNvSpPr>
            <a:spLocks noChangeArrowheads="1"/>
          </p:cNvSpPr>
          <p:nvPr/>
        </p:nvSpPr>
        <p:spPr bwMode="auto">
          <a:xfrm>
            <a:off x="394447" y="857138"/>
            <a:ext cx="11048253"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1F1F1F"/>
                </a:solidFill>
                <a:effectLst/>
                <a:latin typeface="inherit"/>
              </a:rPr>
              <a:t>Exp. Chao Phraya Company Limited plans to produce and sell 30,000 units of its product next month. The company has estimated the selling price at 40 baht per unit, estimated variable costs at 25 baht per unit, and fixed costs at 360,000 baht. Therefore, how many units (Q) must the company sell to reach the break-even point?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ECB460B3-D1A9-EC7B-E7B7-3941507F83C9}"/>
              </a:ext>
            </a:extLst>
          </p:cNvPr>
          <p:cNvSpPr>
            <a:spLocks noChangeArrowheads="1"/>
          </p:cNvSpPr>
          <p:nvPr/>
        </p:nvSpPr>
        <p:spPr bwMode="auto">
          <a:xfrm>
            <a:off x="496047" y="4986003"/>
            <a:ext cx="8927353"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1F1F1F"/>
                </a:solidFill>
                <a:effectLst/>
                <a:latin typeface="inherit"/>
              </a:rPr>
              <a:t>Therefore, the number of units of product sold to reach the break-even point must be 24,000 units, which would result in zero profit. If the company sells less than 24,000 units, it will incur a loss.</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EE144B88-831A-4304-B49C-EF82951CB27C}"/>
              </a:ext>
            </a:extLst>
          </p:cNvPr>
          <p:cNvSpPr>
            <a:spLocks noGrp="1" noChangeArrowheads="1"/>
          </p:cNvSpPr>
          <p:nvPr>
            <p:ph type="sldNum" sz="quarter" idx="33"/>
          </p:nvPr>
        </p:nvSpPr>
        <p:spPr bwMode="auto">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th-TH"/>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Angsana New" panose="02020603050405020304" pitchFamily="18" charset="-34"/>
              </a:defRPr>
            </a:lvl1pPr>
            <a:lvl2pPr marL="4572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2pPr>
            <a:lvl3pPr marL="9144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3pPr>
            <a:lvl4pPr marL="13716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4pPr>
            <a:lvl5pPr marL="18288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9pPr>
          </a:lstStyle>
          <a:p>
            <a:fld id="{0A9850E9-AB7C-48D0-B718-9760C98F5167}" type="slidenum">
              <a:rPr lang="th-TH" altLang="en-US" smtClean="0"/>
              <a:pPr/>
              <a:t>8</a:t>
            </a:fld>
            <a:endParaRPr lang="th-TH" altLang="en-US" sz="1200">
              <a:latin typeface="Arial" panose="020B0604020202020204" pitchFamily="34" charset="0"/>
            </a:endParaRPr>
          </a:p>
        </p:txBody>
      </p:sp>
      <p:pic>
        <p:nvPicPr>
          <p:cNvPr id="1026" name="Picture 2" descr="businessman working data document graph chart report marketing research development  planning management strategy analysis financial accounting. Business  office concept.">
            <a:extLst>
              <a:ext uri="{FF2B5EF4-FFF2-40B4-BE49-F238E27FC236}">
                <a16:creationId xmlns:a16="http://schemas.microsoft.com/office/drawing/2014/main" id="{A89CFCBC-69F6-4BB7-B080-9E54600AC9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069"/>
          <a:stretch/>
        </p:blipFill>
        <p:spPr bwMode="auto">
          <a:xfrm>
            <a:off x="0" y="12326"/>
            <a:ext cx="12192000" cy="68456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E413F33-6B56-5516-82FA-D1500169C02C}"/>
              </a:ext>
            </a:extLst>
          </p:cNvPr>
          <p:cNvSpPr>
            <a:spLocks noChangeArrowheads="1"/>
          </p:cNvSpPr>
          <p:nvPr/>
        </p:nvSpPr>
        <p:spPr bwMode="auto">
          <a:xfrm>
            <a:off x="3289300" y="368431"/>
            <a:ext cx="5397500"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600" b="0" i="0" u="none" strike="noStrike" cap="none" normalizeH="0" baseline="0" dirty="0">
                <a:ln>
                  <a:noFill/>
                </a:ln>
                <a:solidFill>
                  <a:srgbClr val="1F1F1F"/>
                </a:solidFill>
                <a:effectLst/>
                <a:latin typeface="inherit"/>
              </a:rPr>
              <a:t>Target profit</a:t>
            </a:r>
            <a:r>
              <a:rPr kumimoji="0" lang="en-US" altLang="en-US" sz="2400" b="0" i="0" u="none" strike="noStrike" cap="none" normalizeH="0" baseline="0" dirty="0">
                <a:ln>
                  <a:noFill/>
                </a:ln>
                <a:solidFill>
                  <a:schemeClr val="tx1"/>
                </a:solidFill>
                <a:effectLst/>
              </a:rPr>
              <a:t> </a:t>
            </a:r>
            <a:endParaRPr kumimoji="0" lang="en-US" altLang="en-US" sz="6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DA242FDF-0CDC-2B45-92BC-1D66344835E0}"/>
              </a:ext>
            </a:extLst>
          </p:cNvPr>
          <p:cNvSpPr>
            <a:spLocks noChangeArrowheads="1"/>
          </p:cNvSpPr>
          <p:nvPr/>
        </p:nvSpPr>
        <p:spPr bwMode="auto">
          <a:xfrm>
            <a:off x="1308100" y="1792488"/>
            <a:ext cx="9359900" cy="3421458"/>
          </a:xfrm>
          <a:prstGeom prst="rect">
            <a:avLst/>
          </a:prstGeom>
          <a:solidFill>
            <a:srgbClr val="F8F9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F1F1F"/>
                </a:solidFill>
                <a:effectLst/>
                <a:latin typeface="inherit"/>
              </a:rPr>
              <a:t>          In the normal course of business operations, no business aims solely to break even. All businesses strive to generate profits. Therefore, cost, volume, and profit analysis answers the management's question: how much sales volume is needed, or how much revenue must be generated, to achieve the desired profit and ensure the business's stability?</a:t>
            </a:r>
            <a:r>
              <a:rPr kumimoji="0" lang="en-US" altLang="en-US" sz="105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7" name="Rectangle 3">
            <a:extLst>
              <a:ext uri="{FF2B5EF4-FFF2-40B4-BE49-F238E27FC236}">
                <a16:creationId xmlns:a16="http://schemas.microsoft.com/office/drawing/2014/main" id="{6A307EC2-A130-425D-B5D8-CC53AC06FDAC}"/>
              </a:ext>
            </a:extLst>
          </p:cNvPr>
          <p:cNvSpPr>
            <a:spLocks noGrp="1" noChangeArrowheads="1"/>
          </p:cNvSpPr>
          <p:nvPr>
            <p:ph idx="1"/>
          </p:nvPr>
        </p:nvSpPr>
        <p:spPr>
          <a:xfrm>
            <a:off x="819150" y="1125538"/>
            <a:ext cx="10839450" cy="5256212"/>
          </a:xfrm>
        </p:spPr>
        <p:txBody>
          <a:bodyPr/>
          <a:lstStyle/>
          <a:p>
            <a:pPr eaLnBrk="1" hangingPunct="1">
              <a:buFont typeface="Wingdings" panose="05000000000000000000" pitchFamily="2" charset="2"/>
              <a:buNone/>
              <a:defRPr/>
            </a:pPr>
            <a:r>
              <a:rPr lang="en-US" altLang="zh-CN" sz="2400" b="1" dirty="0">
                <a:latin typeface="Angsana New" pitchFamily="18" charset="-34"/>
              </a:rPr>
              <a:t>	</a:t>
            </a:r>
          </a:p>
          <a:p>
            <a:pPr eaLnBrk="1" hangingPunct="1">
              <a:buFont typeface="Wingdings" panose="05000000000000000000" pitchFamily="2" charset="2"/>
              <a:buNone/>
              <a:defRPr/>
            </a:pPr>
            <a:endParaRPr lang="en-US" altLang="zh-CN" sz="2400" b="1" dirty="0">
              <a:latin typeface="Angsana New" pitchFamily="18" charset="-34"/>
            </a:endParaRPr>
          </a:p>
          <a:p>
            <a:pPr eaLnBrk="1" hangingPunct="1">
              <a:buFont typeface="Wingdings" panose="05000000000000000000" pitchFamily="2" charset="2"/>
              <a:buNone/>
              <a:defRPr/>
            </a:pPr>
            <a:endParaRPr lang="en-US" altLang="zh-CN" sz="2600" b="1" dirty="0">
              <a:latin typeface="Angsana New" panose="02020603050405020304" pitchFamily="18" charset="-34"/>
              <a:cs typeface="Angsana New" panose="02020603050405020304" pitchFamily="18" charset="-34"/>
            </a:endParaRPr>
          </a:p>
          <a:p>
            <a:pPr eaLnBrk="1" hangingPunct="1">
              <a:buFont typeface="Wingdings" panose="05000000000000000000" pitchFamily="2" charset="2"/>
              <a:buNone/>
              <a:defRPr/>
            </a:pPr>
            <a:endParaRPr lang="en-US" altLang="zh-CN" sz="2600" b="1" dirty="0">
              <a:latin typeface="Angsana New" panose="02020603050405020304" pitchFamily="18" charset="-34"/>
              <a:cs typeface="Angsana New" panose="02020603050405020304" pitchFamily="18" charset="-34"/>
            </a:endParaRPr>
          </a:p>
          <a:p>
            <a:pPr eaLnBrk="1" hangingPunct="1">
              <a:buFont typeface="Wingdings" panose="05000000000000000000" pitchFamily="2" charset="2"/>
              <a:buNone/>
              <a:defRPr/>
            </a:pPr>
            <a:r>
              <a:rPr lang="en-US" altLang="zh-CN" sz="2600" b="1" dirty="0">
                <a:latin typeface="Angsana New" panose="02020603050405020304" pitchFamily="18" charset="-34"/>
                <a:cs typeface="Angsana New" panose="02020603050405020304" pitchFamily="18" charset="-34"/>
              </a:rPr>
              <a:t>	</a:t>
            </a:r>
            <a:r>
              <a:rPr lang="th-TH" altLang="zh-CN" sz="2600" b="1" dirty="0">
                <a:latin typeface="Angsana New" panose="02020603050405020304" pitchFamily="18" charset="-34"/>
                <a:cs typeface="Angsana New" panose="02020603050405020304" pitchFamily="18" charset="-34"/>
              </a:rPr>
              <a:t>	</a:t>
            </a:r>
            <a:r>
              <a:rPr lang="en-US" altLang="zh-CN" sz="2600" b="1" dirty="0">
                <a:latin typeface="Angsana New" panose="02020603050405020304" pitchFamily="18" charset="-34"/>
                <a:cs typeface="Angsana New" panose="02020603050405020304" pitchFamily="18" charset="-34"/>
              </a:rPr>
              <a:t>     40Q – 25Q – 360,000     =</a:t>
            </a:r>
            <a:r>
              <a:rPr lang="th-TH" altLang="zh-CN" sz="2600" b="1" dirty="0">
                <a:latin typeface="Angsana New" panose="02020603050405020304" pitchFamily="18" charset="-34"/>
                <a:cs typeface="Angsana New" panose="02020603050405020304" pitchFamily="18" charset="-34"/>
              </a:rPr>
              <a:t>	</a:t>
            </a:r>
            <a:r>
              <a:rPr lang="en-US" altLang="zh-CN" sz="2600" b="1" dirty="0">
                <a:latin typeface="Angsana New" panose="02020603050405020304" pitchFamily="18" charset="-34"/>
                <a:cs typeface="Angsana New" panose="02020603050405020304" pitchFamily="18" charset="-34"/>
              </a:rPr>
              <a:t> 120,000</a:t>
            </a:r>
          </a:p>
          <a:p>
            <a:pPr eaLnBrk="1" hangingPunct="1">
              <a:buFont typeface="Wingdings" panose="05000000000000000000" pitchFamily="2" charset="2"/>
              <a:buNone/>
              <a:defRPr/>
            </a:pPr>
            <a:r>
              <a:rPr lang="en-US" sz="2600" b="1" dirty="0">
                <a:latin typeface="Angsana New" panose="02020603050405020304" pitchFamily="18" charset="-34"/>
                <a:cs typeface="Angsana New" panose="02020603050405020304" pitchFamily="18" charset="-34"/>
              </a:rPr>
              <a:t>				15Q  = </a:t>
            </a:r>
            <a:r>
              <a:rPr lang="th-TH" sz="2600" b="1" dirty="0">
                <a:latin typeface="Angsana New" panose="02020603050405020304" pitchFamily="18" charset="-34"/>
                <a:cs typeface="Angsana New" panose="02020603050405020304" pitchFamily="18" charset="-34"/>
              </a:rPr>
              <a:t> </a:t>
            </a:r>
            <a:r>
              <a:rPr lang="en-US" sz="2600" b="1" dirty="0">
                <a:latin typeface="Angsana New" panose="02020603050405020304" pitchFamily="18" charset="-34"/>
                <a:cs typeface="Angsana New" panose="02020603050405020304" pitchFamily="18" charset="-34"/>
              </a:rPr>
              <a:t>360,000</a:t>
            </a:r>
            <a:r>
              <a:rPr lang="th-TH" sz="2600" b="1" dirty="0">
                <a:latin typeface="Angsana New" panose="02020603050405020304" pitchFamily="18" charset="-34"/>
                <a:cs typeface="Angsana New" panose="02020603050405020304" pitchFamily="18" charset="-34"/>
              </a:rPr>
              <a:t> </a:t>
            </a:r>
            <a:r>
              <a:rPr lang="en-US" sz="2600" b="1" dirty="0">
                <a:latin typeface="Angsana New" panose="02020603050405020304" pitchFamily="18" charset="-34"/>
                <a:cs typeface="Angsana New" panose="02020603050405020304" pitchFamily="18" charset="-34"/>
              </a:rPr>
              <a:t>+ </a:t>
            </a:r>
            <a:r>
              <a:rPr lang="en-US" altLang="zh-CN" sz="2600" b="1" dirty="0">
                <a:latin typeface="Angsana New" panose="02020603050405020304" pitchFamily="18" charset="-34"/>
                <a:cs typeface="Angsana New" panose="02020603050405020304" pitchFamily="18" charset="-34"/>
              </a:rPr>
              <a:t>120,000</a:t>
            </a:r>
          </a:p>
          <a:p>
            <a:pPr eaLnBrk="1" hangingPunct="1">
              <a:buFont typeface="Wingdings" panose="05000000000000000000" pitchFamily="2" charset="2"/>
              <a:buNone/>
              <a:defRPr/>
            </a:pPr>
            <a:r>
              <a:rPr lang="en-US" sz="2600" b="1" dirty="0">
                <a:latin typeface="Angsana New" panose="02020603050405020304" pitchFamily="18" charset="-34"/>
                <a:cs typeface="Angsana New" panose="02020603050405020304" pitchFamily="18" charset="-34"/>
              </a:rPr>
              <a:t>				   Q   =  480,000 / 15</a:t>
            </a:r>
          </a:p>
          <a:p>
            <a:pPr eaLnBrk="1" hangingPunct="1">
              <a:buFont typeface="Wingdings" panose="05000000000000000000" pitchFamily="2" charset="2"/>
              <a:buNone/>
              <a:defRPr/>
            </a:pPr>
            <a:r>
              <a:rPr lang="en-US" sz="2600" b="1" dirty="0">
                <a:latin typeface="Angsana New" panose="02020603050405020304" pitchFamily="18" charset="-34"/>
                <a:cs typeface="Angsana New" panose="02020603050405020304" pitchFamily="18" charset="-34"/>
              </a:rPr>
              <a:t>				    Q  = 32,000 Unit</a:t>
            </a:r>
            <a:endParaRPr lang="th-TH" sz="2600" b="1" dirty="0">
              <a:latin typeface="Angsana New" panose="02020603050405020304" pitchFamily="18" charset="-34"/>
              <a:cs typeface="Angsana New" panose="02020603050405020304" pitchFamily="18" charset="-34"/>
            </a:endParaRPr>
          </a:p>
          <a:p>
            <a:pPr eaLnBrk="1" hangingPunct="1">
              <a:buFont typeface="Wingdings" panose="05000000000000000000" pitchFamily="2" charset="2"/>
              <a:buNone/>
              <a:defRPr/>
            </a:pPr>
            <a:r>
              <a:rPr lang="th-TH" sz="2600" b="1" dirty="0">
                <a:latin typeface="Angsana New" panose="02020603050405020304" pitchFamily="18" charset="-34"/>
                <a:cs typeface="Angsana New" panose="02020603050405020304" pitchFamily="18" charset="-34"/>
              </a:rPr>
              <a:t>       	</a:t>
            </a:r>
            <a:endParaRPr lang="th-TH" sz="2600" b="1" u="sng" dirty="0">
              <a:latin typeface="Angsana New" panose="02020603050405020304" pitchFamily="18" charset="-34"/>
              <a:cs typeface="Angsana New" panose="02020603050405020304" pitchFamily="18" charset="-34"/>
            </a:endParaRPr>
          </a:p>
        </p:txBody>
      </p:sp>
      <p:sp>
        <p:nvSpPr>
          <p:cNvPr id="14338" name="Rectangle 3">
            <a:extLst>
              <a:ext uri="{FF2B5EF4-FFF2-40B4-BE49-F238E27FC236}">
                <a16:creationId xmlns:a16="http://schemas.microsoft.com/office/drawing/2014/main" id="{F12B08E7-494B-4CA5-B1AF-71EE01B286DA}"/>
              </a:ext>
            </a:extLst>
          </p:cNvPr>
          <p:cNvSpPr>
            <a:spLocks noGrp="1" noChangeArrowheads="1"/>
          </p:cNvSpPr>
          <p:nvPr>
            <p:ph type="sldNum" sz="quarter" idx="33"/>
          </p:nvPr>
        </p:nvSpPr>
        <p:spPr bwMode="auto">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th-TH"/>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Angsana New" panose="02020603050405020304" pitchFamily="18" charset="-34"/>
              </a:defRPr>
            </a:lvl1pPr>
            <a:lvl2pPr marL="4572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2pPr>
            <a:lvl3pPr marL="9144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3pPr>
            <a:lvl4pPr marL="13716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4pPr>
            <a:lvl5pPr marL="1828800" algn="l" rtl="0" eaLnBrk="0" fontAlgn="base" hangingPunct="0">
              <a:spcBef>
                <a:spcPct val="0"/>
              </a:spcBef>
              <a:spcAft>
                <a:spcPct val="0"/>
              </a:spcAft>
              <a:defRPr sz="2800" kern="1200">
                <a:solidFill>
                  <a:schemeClr val="tx1"/>
                </a:solidFill>
                <a:latin typeface="Garamond" panose="02020404030301010803" pitchFamily="18"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Garamond" panose="02020404030301010803" pitchFamily="18" charset="0"/>
                <a:ea typeface="+mn-ea"/>
                <a:cs typeface="Angsana New" panose="02020603050405020304" pitchFamily="18" charset="-34"/>
              </a:defRPr>
            </a:lvl9pPr>
          </a:lstStyle>
          <a:p>
            <a:pPr>
              <a:spcBef>
                <a:spcPct val="0"/>
              </a:spcBef>
              <a:buClrTx/>
              <a:buSzTx/>
              <a:buFontTx/>
              <a:buNone/>
            </a:pPr>
            <a:fld id="{2924026E-4C99-4D8B-ACC0-2031912E0ACD}" type="slidenum">
              <a:rPr lang="th-TH" altLang="th-TH" smtClean="0"/>
              <a:pPr>
                <a:spcBef>
                  <a:spcPct val="0"/>
                </a:spcBef>
                <a:buClrTx/>
                <a:buSzTx/>
                <a:buFontTx/>
                <a:buNone/>
              </a:pPr>
              <a:t>9</a:t>
            </a:fld>
            <a:endParaRPr lang="th-TH" altLang="en-US" sz="1200">
              <a:latin typeface="Arial" panose="020B0604020202020204" pitchFamily="34" charset="0"/>
            </a:endParaRPr>
          </a:p>
        </p:txBody>
      </p:sp>
      <p:pic>
        <p:nvPicPr>
          <p:cNvPr id="4098" name="Picture 2" descr="ไอเดีย การ์ตูน 80+ รายการ ในปี 2020 | สติกเกอร์, การ์ตูนตลก, แอนิเมชั่น">
            <a:extLst>
              <a:ext uri="{FF2B5EF4-FFF2-40B4-BE49-F238E27FC236}">
                <a16:creationId xmlns:a16="http://schemas.microsoft.com/office/drawing/2014/main" id="{7B44F09D-090D-4C34-953B-4B33FEB7CE9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15450" y="3039269"/>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FACD7CE-60BE-10CB-992B-6F748DF598B5}"/>
              </a:ext>
            </a:extLst>
          </p:cNvPr>
          <p:cNvSpPr>
            <a:spLocks noChangeArrowheads="1"/>
          </p:cNvSpPr>
          <p:nvPr/>
        </p:nvSpPr>
        <p:spPr bwMode="auto">
          <a:xfrm>
            <a:off x="1568450" y="315835"/>
            <a:ext cx="9969500"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F1F1F"/>
                </a:solidFill>
                <a:effectLst/>
                <a:latin typeface="inherit"/>
              </a:rPr>
              <a:t>Target profit is defined as revenue &gt; expenses.</a:t>
            </a:r>
            <a:r>
              <a:rPr kumimoji="0" lang="en-US" altLang="en-US" sz="105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9962927-CAFC-5BC2-5485-E6C4E6AB8AF9}"/>
              </a:ext>
            </a:extLst>
          </p:cNvPr>
          <p:cNvSpPr>
            <a:spLocks noChangeArrowheads="1"/>
          </p:cNvSpPr>
          <p:nvPr/>
        </p:nvSpPr>
        <p:spPr bwMode="auto">
          <a:xfrm>
            <a:off x="1219200" y="1045687"/>
            <a:ext cx="9220200"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1F1F1F"/>
                </a:solidFill>
                <a:effectLst/>
                <a:latin typeface="inherit"/>
              </a:rPr>
              <a:t>Formula: Total Revenue - Fixed Costs - Variable Costs = Desired Profit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A6B67489-C7D8-9BC5-2B03-D3312F67EB78}"/>
              </a:ext>
            </a:extLst>
          </p:cNvPr>
          <p:cNvSpPr>
            <a:spLocks noChangeArrowheads="1"/>
          </p:cNvSpPr>
          <p:nvPr/>
        </p:nvSpPr>
        <p:spPr bwMode="auto">
          <a:xfrm>
            <a:off x="819150" y="1606261"/>
            <a:ext cx="11068050" cy="120546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F1F1F"/>
                </a:solidFill>
                <a:effectLst/>
                <a:latin typeface="inherit"/>
              </a:rPr>
              <a:t>Exc. Chao Phraya Company Limited's management wants an operating profit before tax of 120,000 baht. Estimated selling price per unit is 40 baht, estimated variable cost is 25 baht per unit, and estimated total cost is 360,000 baht. Therefore, how many units (Q) must the company sell to achieve an operating profit before tax of 120,000 baht?</a:t>
            </a:r>
            <a:r>
              <a:rPr kumimoji="0" lang="en-US" altLang="en-US" sz="7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235AB4BC-3A57-2EFE-F0AA-6D35D864251D}"/>
              </a:ext>
            </a:extLst>
          </p:cNvPr>
          <p:cNvSpPr>
            <a:spLocks noChangeArrowheads="1"/>
          </p:cNvSpPr>
          <p:nvPr/>
        </p:nvSpPr>
        <p:spPr bwMode="auto">
          <a:xfrm>
            <a:off x="1238250" y="5079737"/>
            <a:ext cx="10134600"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1F1F1F"/>
                </a:solidFill>
                <a:effectLst/>
                <a:latin typeface="inherit"/>
              </a:rPr>
              <a:t>Therefore, the number of units sold that will result in pre-tax profit is 32,000 units. To reach the break-even point, the company needs to sell 24,000 units, which will result in zero profit. If the company sells less than 24,000 units, it will incur a loss.</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เหลี่ยมเพชร">
  <a:themeElements>
    <a:clrScheme name="เหลี่ยมเพชร">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เหลี่ยมเพชร">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เหลี่ยมเพชร">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2.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90D0D0-7C1D-47FF-A2F0-9937AA567A3D}">
  <ds:schemaRef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www.w3.org/XML/1998/namespace"/>
    <ds:schemaRef ds:uri="http://schemas.microsoft.com/office/infopath/2007/PartnerControls"/>
    <ds:schemaRef ds:uri="16c05727-aa75-4e4a-9b5f-8a80a1165891"/>
    <ds:schemaRef ds:uri="71af3243-3dd4-4a8d-8c0d-dd76da1f02a5"/>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Facet</Template>
  <TotalTime>1797</TotalTime>
  <Words>746</Words>
  <Application>Microsoft Office PowerPoint</Application>
  <PresentationFormat>แบบจอกว้าง</PresentationFormat>
  <Paragraphs>90</Paragraphs>
  <Slides>10</Slides>
  <Notes>3</Notes>
  <HiddenSlides>0</HiddenSlides>
  <MMClips>0</MMClips>
  <ScaleCrop>false</ScaleCrop>
  <HeadingPairs>
    <vt:vector size="6" baseType="variant">
      <vt:variant>
        <vt:lpstr>ฟอนต์ที่ถูกใช้</vt:lpstr>
      </vt:variant>
      <vt:variant>
        <vt:i4>9</vt:i4>
      </vt:variant>
      <vt:variant>
        <vt:lpstr>ธีม</vt:lpstr>
      </vt:variant>
      <vt:variant>
        <vt:i4>1</vt:i4>
      </vt:variant>
      <vt:variant>
        <vt:lpstr>ชื่อเรื่องสไลด์</vt:lpstr>
      </vt:variant>
      <vt:variant>
        <vt:i4>10</vt:i4>
      </vt:variant>
    </vt:vector>
  </HeadingPairs>
  <TitlesOfParts>
    <vt:vector size="20" baseType="lpstr">
      <vt:lpstr>Angsana New</vt:lpstr>
      <vt:lpstr>Arial</vt:lpstr>
      <vt:lpstr>Calibri</vt:lpstr>
      <vt:lpstr>Garamond</vt:lpstr>
      <vt:lpstr>inherit</vt:lpstr>
      <vt:lpstr>Times New Roman</vt:lpstr>
      <vt:lpstr>Trebuchet MS</vt:lpstr>
      <vt:lpstr>Wingdings</vt:lpstr>
      <vt:lpstr>Wingdings 3</vt:lpstr>
      <vt:lpstr>เหลี่ยมเพชร</vt:lpstr>
      <vt:lpstr>The relationship between cost-volume production and sales-profit </vt:lpstr>
      <vt:lpstr>งานนำเสนอ PowerPoint</vt:lpstr>
      <vt:lpstr>งานนำเสนอ PowerPoint</vt:lpstr>
      <vt:lpstr>งานนำเสนอ PowerPoint</vt:lpstr>
      <vt:lpstr>งานนำเสนอ PowerPoint</vt:lpstr>
      <vt:lpstr>Large image</vt:lpstr>
      <vt:lpstr>งานนำเสนอ PowerPoint</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BEE</dc:creator>
  <cp:lastModifiedBy>Nusnichar  Kreaboubarn</cp:lastModifiedBy>
  <cp:revision>205</cp:revision>
  <dcterms:created xsi:type="dcterms:W3CDTF">2020-07-31T15:48:04Z</dcterms:created>
  <dcterms:modified xsi:type="dcterms:W3CDTF">2026-02-24T04:48:15Z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