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7" autoAdjust="0"/>
    <p:restoredTop sz="94660"/>
  </p:normalViewPr>
  <p:slideViewPr>
    <p:cSldViewPr snapToGrid="0">
      <p:cViewPr varScale="1">
        <p:scale>
          <a:sx n="54" d="100"/>
          <a:sy n="54" d="100"/>
        </p:scale>
        <p:origin x="78" y="11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3196-6984-4E43-ABB0-23CCC9CFE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D238CB-3A14-4763-888B-91A49137D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59F9B8-BF3F-4154-80F0-6AB1E18E31B1}"/>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5" name="Footer Placeholder 4">
            <a:extLst>
              <a:ext uri="{FF2B5EF4-FFF2-40B4-BE49-F238E27FC236}">
                <a16:creationId xmlns:a16="http://schemas.microsoft.com/office/drawing/2014/main" id="{F9AEC207-A6F9-48FE-B3E2-0723B6AB4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1E2B0-5536-4F48-8C67-6F5A19A9101E}"/>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105674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8244-AF18-49D8-B329-9A97A367A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906117-D48B-44BC-B3F5-4740F04534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2426E-E0B1-44F2-8C7A-7EF06252B58B}"/>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5" name="Footer Placeholder 4">
            <a:extLst>
              <a:ext uri="{FF2B5EF4-FFF2-40B4-BE49-F238E27FC236}">
                <a16:creationId xmlns:a16="http://schemas.microsoft.com/office/drawing/2014/main" id="{C996ECFA-0A1A-4124-AC7A-C4E238D3A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214A9-6D38-4E76-8AB4-1135D750A287}"/>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234031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3CDA0B-A070-4470-BD8F-2C40DB7840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8A61E-CC0B-4EB1-829B-5695D6DF38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6E841-EECE-45CD-96F2-E9DA97766F63}"/>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5" name="Footer Placeholder 4">
            <a:extLst>
              <a:ext uri="{FF2B5EF4-FFF2-40B4-BE49-F238E27FC236}">
                <a16:creationId xmlns:a16="http://schemas.microsoft.com/office/drawing/2014/main" id="{D9F44BC2-4161-40A8-9201-20A532231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37252-0201-48C7-A39E-BAA801ABF553}"/>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265340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CEF0-7E09-4ABC-BDD1-C38C15983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143F1-1AAF-457B-85CC-5A84F4B7AA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C1EFF-13B4-466B-BF53-5785377A9B3A}"/>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5" name="Footer Placeholder 4">
            <a:extLst>
              <a:ext uri="{FF2B5EF4-FFF2-40B4-BE49-F238E27FC236}">
                <a16:creationId xmlns:a16="http://schemas.microsoft.com/office/drawing/2014/main" id="{3CA3C437-01F1-4A76-BF07-A846B5EAE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0D8E3-DEAA-40D2-A231-F4A6639D040E}"/>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275050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1965-94C1-4C9E-9222-C113CB5F6F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D9508A-737F-4B54-96DE-3C89E5655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933766-73C5-4605-8FBF-411E5C401ED7}"/>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5" name="Footer Placeholder 4">
            <a:extLst>
              <a:ext uri="{FF2B5EF4-FFF2-40B4-BE49-F238E27FC236}">
                <a16:creationId xmlns:a16="http://schemas.microsoft.com/office/drawing/2014/main" id="{F20EA035-6FB8-4FE6-B6A0-58078A36F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F37DB-E60B-486A-93C5-705BEA325EF9}"/>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320631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2A54-B36A-4795-AFEC-C0696FB19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F477E-D3E3-40E8-AD22-20DFE22499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FF8949-35CC-45A4-A9D4-0EAA3E9A1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AA516-9893-4BC6-803D-F873900256CE}"/>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6" name="Footer Placeholder 5">
            <a:extLst>
              <a:ext uri="{FF2B5EF4-FFF2-40B4-BE49-F238E27FC236}">
                <a16:creationId xmlns:a16="http://schemas.microsoft.com/office/drawing/2014/main" id="{2D840580-D788-4AB1-BFDF-EC3573EB3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7D461-9D50-4D05-B73E-9076873734D1}"/>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114431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A0DC-91BF-4033-8C3E-477F0A61EF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19E3EE-05D5-4331-8B0B-2452916EC5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E87C4-087A-42C2-AA6F-B2B4245B8E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F7593-D377-4B48-90A0-9D8311769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EA119-1E2D-470A-BBDE-91E28CD1D0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4AE6B4-E79B-4759-A63B-E5FE07D2951D}"/>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8" name="Footer Placeholder 7">
            <a:extLst>
              <a:ext uri="{FF2B5EF4-FFF2-40B4-BE49-F238E27FC236}">
                <a16:creationId xmlns:a16="http://schemas.microsoft.com/office/drawing/2014/main" id="{A5552C50-B9A5-43AF-B3C8-396968B70A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73926A-8F9C-4B2E-89C4-8D7D29585007}"/>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34389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546D-718C-442B-8354-2AA4492ED2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8E1627-2DE4-47EF-88B2-662F5AA91346}"/>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4" name="Footer Placeholder 3">
            <a:extLst>
              <a:ext uri="{FF2B5EF4-FFF2-40B4-BE49-F238E27FC236}">
                <a16:creationId xmlns:a16="http://schemas.microsoft.com/office/drawing/2014/main" id="{8C046C13-13F5-4E38-8CFF-15FDF36BD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880C4C-9AFA-4645-9069-9786669D8E45}"/>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34482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F4DA9-CBD6-4190-A537-425E4B69889C}"/>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3" name="Footer Placeholder 2">
            <a:extLst>
              <a:ext uri="{FF2B5EF4-FFF2-40B4-BE49-F238E27FC236}">
                <a16:creationId xmlns:a16="http://schemas.microsoft.com/office/drawing/2014/main" id="{310229F3-7E03-4965-AED9-2A7E43744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F03FD9-E251-47C1-B780-5FF5C387343C}"/>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77164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E54E-14E5-4BCE-8B73-0A72535C2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4D3A81-9A7B-4708-8CE2-9F4C59C758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0601D8-C56D-4E2A-8164-092CF1477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285DC-86C9-4C8C-93A5-9BDDA33D57BE}"/>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6" name="Footer Placeholder 5">
            <a:extLst>
              <a:ext uri="{FF2B5EF4-FFF2-40B4-BE49-F238E27FC236}">
                <a16:creationId xmlns:a16="http://schemas.microsoft.com/office/drawing/2014/main" id="{D64DE357-6339-4426-8632-2D3ABB54F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3BB78-E9F1-4BCA-B9E8-BFA109C666E8}"/>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181071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7040-C2C4-4093-8751-A40BC366F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A95C8B-C9F1-4F3E-9398-89D46C21D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EF75D6-520C-40DD-A744-543BD73DF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291D9-F87A-4D33-A87E-07BD0C633143}"/>
              </a:ext>
            </a:extLst>
          </p:cNvPr>
          <p:cNvSpPr>
            <a:spLocks noGrp="1"/>
          </p:cNvSpPr>
          <p:nvPr>
            <p:ph type="dt" sz="half" idx="10"/>
          </p:nvPr>
        </p:nvSpPr>
        <p:spPr/>
        <p:txBody>
          <a:bodyPr/>
          <a:lstStyle/>
          <a:p>
            <a:fld id="{E6D8821E-A4A9-4CDA-9D02-2E3089AB3A3A}" type="datetimeFigureOut">
              <a:rPr lang="en-US" smtClean="0"/>
              <a:t>1/9/2025</a:t>
            </a:fld>
            <a:endParaRPr lang="en-US"/>
          </a:p>
        </p:txBody>
      </p:sp>
      <p:sp>
        <p:nvSpPr>
          <p:cNvPr id="6" name="Footer Placeholder 5">
            <a:extLst>
              <a:ext uri="{FF2B5EF4-FFF2-40B4-BE49-F238E27FC236}">
                <a16:creationId xmlns:a16="http://schemas.microsoft.com/office/drawing/2014/main" id="{CFD199A8-F8A9-43C8-B90E-6EB7F69C03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93927-2D4A-4A12-9869-A21E2F02E1EA}"/>
              </a:ext>
            </a:extLst>
          </p:cNvPr>
          <p:cNvSpPr>
            <a:spLocks noGrp="1"/>
          </p:cNvSpPr>
          <p:nvPr>
            <p:ph type="sldNum" sz="quarter" idx="12"/>
          </p:nvPr>
        </p:nvSpPr>
        <p:spPr/>
        <p:txBody>
          <a:bodyPr/>
          <a:lstStyle/>
          <a:p>
            <a:fld id="{52AF3972-A4F8-4D51-8975-4CCF55F2E07D}" type="slidenum">
              <a:rPr lang="en-US" smtClean="0"/>
              <a:t>‹#›</a:t>
            </a:fld>
            <a:endParaRPr lang="en-US"/>
          </a:p>
        </p:txBody>
      </p:sp>
    </p:spTree>
    <p:extLst>
      <p:ext uri="{BB962C8B-B14F-4D97-AF65-F5344CB8AC3E}">
        <p14:creationId xmlns:p14="http://schemas.microsoft.com/office/powerpoint/2010/main" val="27053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E39B7-414A-4EDF-B0AF-7D520BDFD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2D82B2-FAB3-4A76-8997-A14F85EDA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DD749-4A0A-4D2C-8FF9-C0E0F871B4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8821E-A4A9-4CDA-9D02-2E3089AB3A3A}" type="datetimeFigureOut">
              <a:rPr lang="en-US" smtClean="0"/>
              <a:t>1/9/2025</a:t>
            </a:fld>
            <a:endParaRPr lang="en-US"/>
          </a:p>
        </p:txBody>
      </p:sp>
      <p:sp>
        <p:nvSpPr>
          <p:cNvPr id="5" name="Footer Placeholder 4">
            <a:extLst>
              <a:ext uri="{FF2B5EF4-FFF2-40B4-BE49-F238E27FC236}">
                <a16:creationId xmlns:a16="http://schemas.microsoft.com/office/drawing/2014/main" id="{DDD327D9-A453-4F69-AB15-601D2D5C8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63D77D-1A3B-4BF1-ACDE-DBD4BB862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3972-A4F8-4D51-8975-4CCF55F2E07D}" type="slidenum">
              <a:rPr lang="en-US" smtClean="0"/>
              <a:t>‹#›</a:t>
            </a:fld>
            <a:endParaRPr lang="en-US"/>
          </a:p>
        </p:txBody>
      </p:sp>
    </p:spTree>
    <p:extLst>
      <p:ext uri="{BB962C8B-B14F-4D97-AF65-F5344CB8AC3E}">
        <p14:creationId xmlns:p14="http://schemas.microsoft.com/office/powerpoint/2010/main" val="2674207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461BBE-BFE0-44FA-874E-18AE8D7D52D8}"/>
              </a:ext>
            </a:extLst>
          </p:cNvPr>
          <p:cNvSpPr>
            <a:spLocks noGrp="1"/>
          </p:cNvSpPr>
          <p:nvPr>
            <p:ph type="title"/>
          </p:nvPr>
        </p:nvSpPr>
        <p:spPr/>
        <p:txBody>
          <a:bodyPr/>
          <a:lstStyle/>
          <a:p>
            <a:r>
              <a:rPr lang="en-US" dirty="0"/>
              <a:t>Sports Marketing</a:t>
            </a:r>
          </a:p>
        </p:txBody>
      </p:sp>
      <p:sp>
        <p:nvSpPr>
          <p:cNvPr id="5" name="Content Placeholder 4">
            <a:extLst>
              <a:ext uri="{FF2B5EF4-FFF2-40B4-BE49-F238E27FC236}">
                <a16:creationId xmlns:a16="http://schemas.microsoft.com/office/drawing/2014/main" id="{0905EA5E-D136-471F-A8E8-C55FF444EFBF}"/>
              </a:ext>
            </a:extLst>
          </p:cNvPr>
          <p:cNvSpPr>
            <a:spLocks noGrp="1"/>
          </p:cNvSpPr>
          <p:nvPr>
            <p:ph idx="1"/>
          </p:nvPr>
        </p:nvSpPr>
        <p:spPr/>
        <p:txBody>
          <a:bodyPr>
            <a:normAutofit/>
          </a:bodyPr>
          <a:lstStyle/>
          <a:p>
            <a:r>
              <a:rPr lang="en-US" sz="3200" dirty="0"/>
              <a:t>Master’s Degree in Sports Management</a:t>
            </a:r>
          </a:p>
        </p:txBody>
      </p:sp>
      <p:pic>
        <p:nvPicPr>
          <p:cNvPr id="6" name="Picture 5">
            <a:extLst>
              <a:ext uri="{FF2B5EF4-FFF2-40B4-BE49-F238E27FC236}">
                <a16:creationId xmlns:a16="http://schemas.microsoft.com/office/drawing/2014/main" id="{80643649-DC55-4C00-8F40-402738BFB3D5}"/>
              </a:ext>
            </a:extLst>
          </p:cNvPr>
          <p:cNvPicPr>
            <a:picLocks noChangeAspect="1"/>
          </p:cNvPicPr>
          <p:nvPr/>
        </p:nvPicPr>
        <p:blipFill>
          <a:blip r:embed="rId2"/>
          <a:stretch>
            <a:fillRect/>
          </a:stretch>
        </p:blipFill>
        <p:spPr>
          <a:xfrm>
            <a:off x="5645713" y="3060047"/>
            <a:ext cx="5708087" cy="3116916"/>
          </a:xfrm>
          <a:prstGeom prst="rect">
            <a:avLst/>
          </a:prstGeom>
        </p:spPr>
      </p:pic>
    </p:spTree>
    <p:extLst>
      <p:ext uri="{BB962C8B-B14F-4D97-AF65-F5344CB8AC3E}">
        <p14:creationId xmlns:p14="http://schemas.microsoft.com/office/powerpoint/2010/main" val="120386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FC0D-6009-46AD-B7C1-39711E194D43}"/>
              </a:ext>
            </a:extLst>
          </p:cNvPr>
          <p:cNvSpPr>
            <a:spLocks noGrp="1"/>
          </p:cNvSpPr>
          <p:nvPr>
            <p:ph type="title"/>
          </p:nvPr>
        </p:nvSpPr>
        <p:spPr/>
        <p:txBody>
          <a:bodyPr/>
          <a:lstStyle/>
          <a:p>
            <a:r>
              <a:rPr lang="en-US" dirty="0"/>
              <a:t>Course Description</a:t>
            </a:r>
          </a:p>
        </p:txBody>
      </p:sp>
      <p:sp>
        <p:nvSpPr>
          <p:cNvPr id="3" name="Content Placeholder 2">
            <a:extLst>
              <a:ext uri="{FF2B5EF4-FFF2-40B4-BE49-F238E27FC236}">
                <a16:creationId xmlns:a16="http://schemas.microsoft.com/office/drawing/2014/main" id="{A096A9A5-BBBC-4255-8921-DAD6A8ACF2D6}"/>
              </a:ext>
            </a:extLst>
          </p:cNvPr>
          <p:cNvSpPr>
            <a:spLocks noGrp="1"/>
          </p:cNvSpPr>
          <p:nvPr>
            <p:ph idx="1"/>
          </p:nvPr>
        </p:nvSpPr>
        <p:spPr>
          <a:xfrm>
            <a:off x="838200" y="1588435"/>
            <a:ext cx="10515600" cy="4351338"/>
          </a:xfrm>
        </p:spPr>
        <p:txBody>
          <a:bodyPr>
            <a:normAutofit fontScale="92500"/>
          </a:bodyPr>
          <a:lstStyle/>
          <a:p>
            <a:pPr>
              <a:lnSpc>
                <a:spcPct val="150000"/>
              </a:lnSpc>
            </a:pPr>
            <a:r>
              <a:rPr lang="en-US" sz="3200" dirty="0"/>
              <a:t>This course focuses on developing knowledge and marketing skills related to the sports industry. Students will study marketing strategies, sports brand analysis, consumer behavior, and the application of digital technology in the sports sector. The course emphasizes applying marketing theories and approaches to create value and sustainability in the sports market.</a:t>
            </a:r>
          </a:p>
        </p:txBody>
      </p:sp>
    </p:spTree>
    <p:extLst>
      <p:ext uri="{BB962C8B-B14F-4D97-AF65-F5344CB8AC3E}">
        <p14:creationId xmlns:p14="http://schemas.microsoft.com/office/powerpoint/2010/main" val="252659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CDDB-A1A5-43DE-A755-883A5B9F0BBF}"/>
              </a:ext>
            </a:extLst>
          </p:cNvPr>
          <p:cNvSpPr>
            <a:spLocks noGrp="1"/>
          </p:cNvSpPr>
          <p:nvPr>
            <p:ph type="title"/>
          </p:nvPr>
        </p:nvSpPr>
        <p:spPr>
          <a:xfrm>
            <a:off x="838199" y="42396"/>
            <a:ext cx="10515600" cy="1325563"/>
          </a:xfrm>
        </p:spPr>
        <p:txBody>
          <a:bodyPr/>
          <a:lstStyle/>
          <a:p>
            <a:r>
              <a:rPr lang="en-US" dirty="0"/>
              <a:t>Course Objectives</a:t>
            </a:r>
          </a:p>
        </p:txBody>
      </p:sp>
      <p:sp>
        <p:nvSpPr>
          <p:cNvPr id="8" name="TextBox 7">
            <a:extLst>
              <a:ext uri="{FF2B5EF4-FFF2-40B4-BE49-F238E27FC236}">
                <a16:creationId xmlns:a16="http://schemas.microsoft.com/office/drawing/2014/main" id="{EE7B0F6D-EE03-4AEC-9DCD-A5C0F06E8592}"/>
              </a:ext>
            </a:extLst>
          </p:cNvPr>
          <p:cNvSpPr txBox="1"/>
          <p:nvPr/>
        </p:nvSpPr>
        <p:spPr>
          <a:xfrm>
            <a:off x="838200" y="1296709"/>
            <a:ext cx="10515599" cy="5196166"/>
          </a:xfrm>
          <a:prstGeom prst="rect">
            <a:avLst/>
          </a:prstGeom>
          <a:noFill/>
        </p:spPr>
        <p:txBody>
          <a:bodyPr wrap="square">
            <a:spAutoFit/>
          </a:bodyPr>
          <a:lstStyle/>
          <a:p>
            <a:pPr marL="457200" indent="-457200">
              <a:lnSpc>
                <a:spcPct val="150000"/>
              </a:lnSpc>
              <a:buFont typeface="+mj-lt"/>
              <a:buAutoNum type="arabicPeriod"/>
            </a:pPr>
            <a:r>
              <a:rPr lang="en-US" sz="2800" dirty="0"/>
              <a:t>To develop an understanding of marketing strategies in the sports industry.</a:t>
            </a:r>
          </a:p>
          <a:p>
            <a:pPr marL="457200" indent="-457200">
              <a:lnSpc>
                <a:spcPct val="150000"/>
              </a:lnSpc>
              <a:buFont typeface="+mj-lt"/>
              <a:buAutoNum type="arabicPeriod"/>
            </a:pPr>
            <a:r>
              <a:rPr lang="en-US" sz="2800" dirty="0"/>
              <a:t>To enable students to analyze sports brands and consumer behavior in the sports market.</a:t>
            </a:r>
          </a:p>
          <a:p>
            <a:pPr marL="457200" indent="-457200">
              <a:lnSpc>
                <a:spcPct val="150000"/>
              </a:lnSpc>
              <a:buFont typeface="+mj-lt"/>
              <a:buAutoNum type="arabicPeriod"/>
            </a:pPr>
            <a:r>
              <a:rPr lang="en-US" sz="2800" dirty="0"/>
              <a:t>To enhance skills in creating digital marketing strategies and managing sports marketing campaigns.</a:t>
            </a:r>
          </a:p>
          <a:p>
            <a:pPr marL="457200" indent="-457200">
              <a:lnSpc>
                <a:spcPct val="150000"/>
              </a:lnSpc>
              <a:buFont typeface="+mj-lt"/>
              <a:buAutoNum type="arabicPeriod"/>
            </a:pPr>
            <a:r>
              <a:rPr lang="en-US" sz="2800" dirty="0"/>
              <a:t>To study methods for building relationships with sponsors and partners in the sports industry</a:t>
            </a:r>
            <a:r>
              <a:rPr lang="en-US" sz="2000" dirty="0"/>
              <a:t>.</a:t>
            </a:r>
          </a:p>
        </p:txBody>
      </p:sp>
    </p:spTree>
    <p:extLst>
      <p:ext uri="{BB962C8B-B14F-4D97-AF65-F5344CB8AC3E}">
        <p14:creationId xmlns:p14="http://schemas.microsoft.com/office/powerpoint/2010/main" val="244103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4A7B-F5A1-4F55-B38D-510813FCE981}"/>
              </a:ext>
            </a:extLst>
          </p:cNvPr>
          <p:cNvSpPr>
            <a:spLocks noGrp="1"/>
          </p:cNvSpPr>
          <p:nvPr>
            <p:ph type="title"/>
          </p:nvPr>
        </p:nvSpPr>
        <p:spPr/>
        <p:txBody>
          <a:bodyPr/>
          <a:lstStyle/>
          <a:p>
            <a:r>
              <a:rPr lang="en-US" dirty="0"/>
              <a:t>Course Structure</a:t>
            </a:r>
          </a:p>
        </p:txBody>
      </p:sp>
      <p:sp>
        <p:nvSpPr>
          <p:cNvPr id="3" name="Content Placeholder 2">
            <a:extLst>
              <a:ext uri="{FF2B5EF4-FFF2-40B4-BE49-F238E27FC236}">
                <a16:creationId xmlns:a16="http://schemas.microsoft.com/office/drawing/2014/main" id="{1E0CFAF7-2C2F-49D7-8F36-03E38E867524}"/>
              </a:ext>
            </a:extLst>
          </p:cNvPr>
          <p:cNvSpPr>
            <a:spLocks noGrp="1"/>
          </p:cNvSpPr>
          <p:nvPr>
            <p:ph idx="1"/>
          </p:nvPr>
        </p:nvSpPr>
        <p:spPr>
          <a:xfrm>
            <a:off x="838200" y="1538754"/>
            <a:ext cx="10515600" cy="4351338"/>
          </a:xfrm>
        </p:spPr>
        <p:txBody>
          <a:bodyPr/>
          <a:lstStyle/>
          <a:p>
            <a:pPr>
              <a:lnSpc>
                <a:spcPct val="150000"/>
              </a:lnSpc>
            </a:pPr>
            <a:r>
              <a:rPr lang="en-US" sz="3200" b="1" dirty="0"/>
              <a:t>Module 1: Fundamentals of Sports Marketing</a:t>
            </a:r>
          </a:p>
          <a:p>
            <a:pPr lvl="1">
              <a:lnSpc>
                <a:spcPct val="150000"/>
              </a:lnSpc>
            </a:pPr>
            <a:r>
              <a:rPr lang="en-US" sz="2800" dirty="0"/>
              <a:t>Concepts and importance of sports marketing.</a:t>
            </a:r>
          </a:p>
          <a:p>
            <a:pPr lvl="1">
              <a:lnSpc>
                <a:spcPct val="150000"/>
              </a:lnSpc>
            </a:pPr>
            <a:r>
              <a:rPr lang="en-US" sz="2800" dirty="0"/>
              <a:t>Market and sports brand analysis.</a:t>
            </a:r>
            <a:endParaRPr lang="en-US" dirty="0"/>
          </a:p>
        </p:txBody>
      </p:sp>
      <p:pic>
        <p:nvPicPr>
          <p:cNvPr id="4" name="Picture 3">
            <a:extLst>
              <a:ext uri="{FF2B5EF4-FFF2-40B4-BE49-F238E27FC236}">
                <a16:creationId xmlns:a16="http://schemas.microsoft.com/office/drawing/2014/main" id="{BA3DF00C-9C09-48DF-8DF8-0865F3396239}"/>
              </a:ext>
            </a:extLst>
          </p:cNvPr>
          <p:cNvPicPr>
            <a:picLocks noChangeAspect="1"/>
          </p:cNvPicPr>
          <p:nvPr/>
        </p:nvPicPr>
        <p:blipFill>
          <a:blip r:embed="rId2"/>
          <a:stretch>
            <a:fillRect/>
          </a:stretch>
        </p:blipFill>
        <p:spPr>
          <a:xfrm>
            <a:off x="6544235" y="3607635"/>
            <a:ext cx="5468471" cy="3072586"/>
          </a:xfrm>
          <a:prstGeom prst="rect">
            <a:avLst/>
          </a:prstGeom>
        </p:spPr>
      </p:pic>
    </p:spTree>
    <p:extLst>
      <p:ext uri="{BB962C8B-B14F-4D97-AF65-F5344CB8AC3E}">
        <p14:creationId xmlns:p14="http://schemas.microsoft.com/office/powerpoint/2010/main" val="90311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4A7B-F5A1-4F55-B38D-510813FCE981}"/>
              </a:ext>
            </a:extLst>
          </p:cNvPr>
          <p:cNvSpPr>
            <a:spLocks noGrp="1"/>
          </p:cNvSpPr>
          <p:nvPr>
            <p:ph type="title"/>
          </p:nvPr>
        </p:nvSpPr>
        <p:spPr/>
        <p:txBody>
          <a:bodyPr/>
          <a:lstStyle/>
          <a:p>
            <a:r>
              <a:rPr lang="en-US" dirty="0"/>
              <a:t>Course Structure</a:t>
            </a:r>
          </a:p>
        </p:txBody>
      </p:sp>
      <p:sp>
        <p:nvSpPr>
          <p:cNvPr id="3" name="Content Placeholder 2">
            <a:extLst>
              <a:ext uri="{FF2B5EF4-FFF2-40B4-BE49-F238E27FC236}">
                <a16:creationId xmlns:a16="http://schemas.microsoft.com/office/drawing/2014/main" id="{1E0CFAF7-2C2F-49D7-8F36-03E38E867524}"/>
              </a:ext>
            </a:extLst>
          </p:cNvPr>
          <p:cNvSpPr>
            <a:spLocks noGrp="1"/>
          </p:cNvSpPr>
          <p:nvPr>
            <p:ph idx="1"/>
          </p:nvPr>
        </p:nvSpPr>
        <p:spPr>
          <a:xfrm>
            <a:off x="838200" y="1570505"/>
            <a:ext cx="10515600" cy="4351338"/>
          </a:xfrm>
        </p:spPr>
        <p:txBody>
          <a:bodyPr/>
          <a:lstStyle/>
          <a:p>
            <a:pPr>
              <a:lnSpc>
                <a:spcPct val="150000"/>
              </a:lnSpc>
            </a:pPr>
            <a:r>
              <a:rPr lang="en-US" sz="3200" b="1" dirty="0"/>
              <a:t>Module 2: Consumer Behavior in the Sports Market</a:t>
            </a:r>
          </a:p>
          <a:p>
            <a:pPr lvl="1">
              <a:lnSpc>
                <a:spcPct val="150000"/>
              </a:lnSpc>
            </a:pPr>
            <a:r>
              <a:rPr lang="en-US" sz="2800" dirty="0"/>
              <a:t>Factors influencing consumer decision-making.</a:t>
            </a:r>
          </a:p>
          <a:p>
            <a:pPr lvl="1">
              <a:lnSpc>
                <a:spcPct val="150000"/>
              </a:lnSpc>
            </a:pPr>
            <a:r>
              <a:rPr lang="en-US" sz="2800" dirty="0"/>
              <a:t>Creating valuable experiences for sports fans.</a:t>
            </a:r>
            <a:endParaRPr lang="en-US" dirty="0"/>
          </a:p>
        </p:txBody>
      </p:sp>
      <p:pic>
        <p:nvPicPr>
          <p:cNvPr id="4" name="Picture 3">
            <a:extLst>
              <a:ext uri="{FF2B5EF4-FFF2-40B4-BE49-F238E27FC236}">
                <a16:creationId xmlns:a16="http://schemas.microsoft.com/office/drawing/2014/main" id="{687970C7-7998-498B-9C62-A2C403F4F6E8}"/>
              </a:ext>
            </a:extLst>
          </p:cNvPr>
          <p:cNvPicPr>
            <a:picLocks noChangeAspect="1"/>
          </p:cNvPicPr>
          <p:nvPr/>
        </p:nvPicPr>
        <p:blipFill>
          <a:blip r:embed="rId2"/>
          <a:stretch>
            <a:fillRect/>
          </a:stretch>
        </p:blipFill>
        <p:spPr>
          <a:xfrm>
            <a:off x="7602070" y="3746174"/>
            <a:ext cx="4446494" cy="2966137"/>
          </a:xfrm>
          <a:prstGeom prst="rect">
            <a:avLst/>
          </a:prstGeom>
        </p:spPr>
      </p:pic>
    </p:spTree>
    <p:extLst>
      <p:ext uri="{BB962C8B-B14F-4D97-AF65-F5344CB8AC3E}">
        <p14:creationId xmlns:p14="http://schemas.microsoft.com/office/powerpoint/2010/main" val="258947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4A7B-F5A1-4F55-B38D-510813FCE981}"/>
              </a:ext>
            </a:extLst>
          </p:cNvPr>
          <p:cNvSpPr>
            <a:spLocks noGrp="1"/>
          </p:cNvSpPr>
          <p:nvPr>
            <p:ph type="title"/>
          </p:nvPr>
        </p:nvSpPr>
        <p:spPr/>
        <p:txBody>
          <a:bodyPr/>
          <a:lstStyle/>
          <a:p>
            <a:r>
              <a:rPr lang="en-US" dirty="0"/>
              <a:t>Course Structure</a:t>
            </a:r>
          </a:p>
        </p:txBody>
      </p:sp>
      <p:sp>
        <p:nvSpPr>
          <p:cNvPr id="3" name="Content Placeholder 2">
            <a:extLst>
              <a:ext uri="{FF2B5EF4-FFF2-40B4-BE49-F238E27FC236}">
                <a16:creationId xmlns:a16="http://schemas.microsoft.com/office/drawing/2014/main" id="{1E0CFAF7-2C2F-49D7-8F36-03E38E867524}"/>
              </a:ext>
            </a:extLst>
          </p:cNvPr>
          <p:cNvSpPr>
            <a:spLocks noGrp="1"/>
          </p:cNvSpPr>
          <p:nvPr>
            <p:ph idx="1"/>
          </p:nvPr>
        </p:nvSpPr>
        <p:spPr>
          <a:xfrm>
            <a:off x="838200" y="1556684"/>
            <a:ext cx="10515600" cy="4351338"/>
          </a:xfrm>
        </p:spPr>
        <p:txBody>
          <a:bodyPr/>
          <a:lstStyle/>
          <a:p>
            <a:pPr>
              <a:lnSpc>
                <a:spcPct val="150000"/>
              </a:lnSpc>
            </a:pPr>
            <a:r>
              <a:rPr lang="en-US" sz="3200" b="1" dirty="0"/>
              <a:t>Module 3:</a:t>
            </a:r>
            <a:r>
              <a:rPr lang="en-US" sz="3200" dirty="0"/>
              <a:t> </a:t>
            </a:r>
            <a:r>
              <a:rPr lang="en-US" sz="3200" b="1" dirty="0"/>
              <a:t>Digital Marketing in the Sports Industry</a:t>
            </a:r>
          </a:p>
          <a:p>
            <a:pPr lvl="1">
              <a:lnSpc>
                <a:spcPct val="150000"/>
              </a:lnSpc>
            </a:pPr>
            <a:r>
              <a:rPr lang="en-US" sz="2800" dirty="0"/>
              <a:t>Using social media and digital platforms.</a:t>
            </a:r>
          </a:p>
          <a:p>
            <a:pPr lvl="1">
              <a:lnSpc>
                <a:spcPct val="150000"/>
              </a:lnSpc>
            </a:pPr>
            <a:r>
              <a:rPr lang="en-US" sz="2800" dirty="0"/>
              <a:t>Data analysis for sports marketing.</a:t>
            </a:r>
          </a:p>
          <a:p>
            <a:endParaRPr lang="en-US" dirty="0"/>
          </a:p>
        </p:txBody>
      </p:sp>
      <p:pic>
        <p:nvPicPr>
          <p:cNvPr id="4" name="Picture 3">
            <a:extLst>
              <a:ext uri="{FF2B5EF4-FFF2-40B4-BE49-F238E27FC236}">
                <a16:creationId xmlns:a16="http://schemas.microsoft.com/office/drawing/2014/main" id="{452FF602-DDC0-44D7-B02F-D326F63BF6D8}"/>
              </a:ext>
            </a:extLst>
          </p:cNvPr>
          <p:cNvPicPr>
            <a:picLocks noChangeAspect="1"/>
          </p:cNvPicPr>
          <p:nvPr/>
        </p:nvPicPr>
        <p:blipFill>
          <a:blip r:embed="rId2"/>
          <a:stretch>
            <a:fillRect/>
          </a:stretch>
        </p:blipFill>
        <p:spPr>
          <a:xfrm>
            <a:off x="7117976" y="3023437"/>
            <a:ext cx="4739969" cy="3550401"/>
          </a:xfrm>
          <a:prstGeom prst="rect">
            <a:avLst/>
          </a:prstGeom>
        </p:spPr>
      </p:pic>
    </p:spTree>
    <p:extLst>
      <p:ext uri="{BB962C8B-B14F-4D97-AF65-F5344CB8AC3E}">
        <p14:creationId xmlns:p14="http://schemas.microsoft.com/office/powerpoint/2010/main" val="360032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4A7B-F5A1-4F55-B38D-510813FCE981}"/>
              </a:ext>
            </a:extLst>
          </p:cNvPr>
          <p:cNvSpPr>
            <a:spLocks noGrp="1"/>
          </p:cNvSpPr>
          <p:nvPr>
            <p:ph type="title"/>
          </p:nvPr>
        </p:nvSpPr>
        <p:spPr/>
        <p:txBody>
          <a:bodyPr/>
          <a:lstStyle/>
          <a:p>
            <a:r>
              <a:rPr lang="en-US" dirty="0"/>
              <a:t>Course Structure</a:t>
            </a:r>
          </a:p>
        </p:txBody>
      </p:sp>
      <p:sp>
        <p:nvSpPr>
          <p:cNvPr id="3" name="Content Placeholder 2">
            <a:extLst>
              <a:ext uri="{FF2B5EF4-FFF2-40B4-BE49-F238E27FC236}">
                <a16:creationId xmlns:a16="http://schemas.microsoft.com/office/drawing/2014/main" id="{1E0CFAF7-2C2F-49D7-8F36-03E38E867524}"/>
              </a:ext>
            </a:extLst>
          </p:cNvPr>
          <p:cNvSpPr>
            <a:spLocks noGrp="1"/>
          </p:cNvSpPr>
          <p:nvPr>
            <p:ph idx="1"/>
          </p:nvPr>
        </p:nvSpPr>
        <p:spPr>
          <a:xfrm>
            <a:off x="838200" y="1372583"/>
            <a:ext cx="10515600" cy="4351338"/>
          </a:xfrm>
        </p:spPr>
        <p:txBody>
          <a:bodyPr/>
          <a:lstStyle/>
          <a:p>
            <a:pPr>
              <a:lnSpc>
                <a:spcPct val="150000"/>
              </a:lnSpc>
            </a:pPr>
            <a:r>
              <a:rPr lang="en-US" sz="3200" b="1" dirty="0"/>
              <a:t>Module 4:</a:t>
            </a:r>
            <a:r>
              <a:rPr lang="en-US" sz="3200" dirty="0"/>
              <a:t> </a:t>
            </a:r>
            <a:r>
              <a:rPr lang="en-US" sz="3200" b="1" dirty="0"/>
              <a:t>Managing Sports Sponsors and Partnerships</a:t>
            </a:r>
          </a:p>
          <a:p>
            <a:pPr lvl="1">
              <a:lnSpc>
                <a:spcPct val="150000"/>
              </a:lnSpc>
            </a:pPr>
            <a:r>
              <a:rPr lang="en-US" sz="2800" dirty="0"/>
              <a:t>Strategies for building relationships with sponsors.</a:t>
            </a:r>
          </a:p>
          <a:p>
            <a:pPr lvl="1">
              <a:lnSpc>
                <a:spcPct val="150000"/>
              </a:lnSpc>
            </a:pPr>
            <a:r>
              <a:rPr lang="en-US" sz="2800" dirty="0"/>
              <a:t>Long-term relationship management in the sports industry.</a:t>
            </a:r>
          </a:p>
          <a:p>
            <a:endParaRPr lang="en-US" dirty="0"/>
          </a:p>
        </p:txBody>
      </p:sp>
      <p:pic>
        <p:nvPicPr>
          <p:cNvPr id="4" name="Picture 3">
            <a:extLst>
              <a:ext uri="{FF2B5EF4-FFF2-40B4-BE49-F238E27FC236}">
                <a16:creationId xmlns:a16="http://schemas.microsoft.com/office/drawing/2014/main" id="{7C21A7F2-7CBA-4C61-94DC-B7805E550C4E}"/>
              </a:ext>
            </a:extLst>
          </p:cNvPr>
          <p:cNvPicPr>
            <a:picLocks noChangeAspect="1"/>
          </p:cNvPicPr>
          <p:nvPr/>
        </p:nvPicPr>
        <p:blipFill>
          <a:blip r:embed="rId2"/>
          <a:stretch>
            <a:fillRect/>
          </a:stretch>
        </p:blipFill>
        <p:spPr>
          <a:xfrm>
            <a:off x="7559210" y="3683618"/>
            <a:ext cx="4352921" cy="2944623"/>
          </a:xfrm>
          <a:prstGeom prst="rect">
            <a:avLst/>
          </a:prstGeom>
        </p:spPr>
      </p:pic>
    </p:spTree>
    <p:extLst>
      <p:ext uri="{BB962C8B-B14F-4D97-AF65-F5344CB8AC3E}">
        <p14:creationId xmlns:p14="http://schemas.microsoft.com/office/powerpoint/2010/main" val="172025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4A7B-F5A1-4F55-B38D-510813FCE981}"/>
              </a:ext>
            </a:extLst>
          </p:cNvPr>
          <p:cNvSpPr>
            <a:spLocks noGrp="1"/>
          </p:cNvSpPr>
          <p:nvPr>
            <p:ph type="title"/>
          </p:nvPr>
        </p:nvSpPr>
        <p:spPr/>
        <p:txBody>
          <a:bodyPr/>
          <a:lstStyle/>
          <a:p>
            <a:r>
              <a:rPr lang="en-US" dirty="0"/>
              <a:t>Course Structure</a:t>
            </a:r>
          </a:p>
        </p:txBody>
      </p:sp>
      <p:sp>
        <p:nvSpPr>
          <p:cNvPr id="3" name="Content Placeholder 2">
            <a:extLst>
              <a:ext uri="{FF2B5EF4-FFF2-40B4-BE49-F238E27FC236}">
                <a16:creationId xmlns:a16="http://schemas.microsoft.com/office/drawing/2014/main" id="{1E0CFAF7-2C2F-49D7-8F36-03E38E867524}"/>
              </a:ext>
            </a:extLst>
          </p:cNvPr>
          <p:cNvSpPr>
            <a:spLocks noGrp="1"/>
          </p:cNvSpPr>
          <p:nvPr>
            <p:ph idx="1"/>
          </p:nvPr>
        </p:nvSpPr>
        <p:spPr>
          <a:xfrm>
            <a:off x="838200" y="1320489"/>
            <a:ext cx="10515600" cy="4351338"/>
          </a:xfrm>
        </p:spPr>
        <p:txBody>
          <a:bodyPr/>
          <a:lstStyle/>
          <a:p>
            <a:pPr>
              <a:lnSpc>
                <a:spcPct val="150000"/>
              </a:lnSpc>
            </a:pPr>
            <a:r>
              <a:rPr lang="en-US" b="1" dirty="0"/>
              <a:t>Module 5:</a:t>
            </a:r>
            <a:r>
              <a:rPr lang="en-US" dirty="0"/>
              <a:t> </a:t>
            </a:r>
            <a:r>
              <a:rPr lang="en-US" b="1" dirty="0"/>
              <a:t>Measuring and Evaluating Sports Marketing Success</a:t>
            </a:r>
          </a:p>
          <a:p>
            <a:pPr lvl="1">
              <a:lnSpc>
                <a:spcPct val="150000"/>
              </a:lnSpc>
            </a:pPr>
            <a:r>
              <a:rPr lang="en-US" sz="2800" dirty="0"/>
              <a:t>Defining Key Performance Indicators (KPIs).</a:t>
            </a:r>
          </a:p>
          <a:p>
            <a:pPr lvl="1">
              <a:lnSpc>
                <a:spcPct val="150000"/>
              </a:lnSpc>
            </a:pPr>
            <a:r>
              <a:rPr lang="en-US" sz="2800" dirty="0"/>
              <a:t>Evaluating ROI of sports marketing campaigns.</a:t>
            </a:r>
          </a:p>
          <a:p>
            <a:endParaRPr lang="en-US" dirty="0"/>
          </a:p>
        </p:txBody>
      </p:sp>
      <p:pic>
        <p:nvPicPr>
          <p:cNvPr id="4" name="Picture 3">
            <a:extLst>
              <a:ext uri="{FF2B5EF4-FFF2-40B4-BE49-F238E27FC236}">
                <a16:creationId xmlns:a16="http://schemas.microsoft.com/office/drawing/2014/main" id="{1C24D52F-C15A-43EC-B7C8-53245F65F848}"/>
              </a:ext>
            </a:extLst>
          </p:cNvPr>
          <p:cNvPicPr>
            <a:picLocks noChangeAspect="1"/>
          </p:cNvPicPr>
          <p:nvPr/>
        </p:nvPicPr>
        <p:blipFill>
          <a:blip r:embed="rId2"/>
          <a:stretch>
            <a:fillRect/>
          </a:stretch>
        </p:blipFill>
        <p:spPr>
          <a:xfrm>
            <a:off x="6746895" y="3711389"/>
            <a:ext cx="5212022" cy="2918732"/>
          </a:xfrm>
          <a:prstGeom prst="rect">
            <a:avLst/>
          </a:prstGeom>
        </p:spPr>
      </p:pic>
    </p:spTree>
    <p:extLst>
      <p:ext uri="{BB962C8B-B14F-4D97-AF65-F5344CB8AC3E}">
        <p14:creationId xmlns:p14="http://schemas.microsoft.com/office/powerpoint/2010/main" val="4064638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243</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Sports Marketing</vt:lpstr>
      <vt:lpstr>Course Description</vt:lpstr>
      <vt:lpstr>Course Objectives</vt:lpstr>
      <vt:lpstr>Course Structure</vt:lpstr>
      <vt:lpstr>Course Structure</vt:lpstr>
      <vt:lpstr>Course Structure</vt:lpstr>
      <vt:lpstr>Course Structure</vt:lpstr>
      <vt:lpstr>Course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Parinya Kwanmuangvanich</dc:creator>
  <cp:lastModifiedBy>Parinya Kwanmuangvanich</cp:lastModifiedBy>
  <cp:revision>6</cp:revision>
  <dcterms:created xsi:type="dcterms:W3CDTF">2025-01-07T04:45:58Z</dcterms:created>
  <dcterms:modified xsi:type="dcterms:W3CDTF">2025-01-09T08:02:08Z</dcterms:modified>
</cp:coreProperties>
</file>